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Lst>
  <p:sldSz cx="5326063" cy="7564438"/>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31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24.jpeg"/><Relationship Id="rId2"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arimorman.gov.tr/HAYGEM"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mailto:haygem@tarimorman.gov.tr" TargetMode="External"/><Relationship Id="rId5" Type="http://schemas.openxmlformats.org/officeDocument/2006/relationships/hyperlink" Target="https://nsosyal.com/tr_haygem" TargetMode="External"/><Relationship Id="rId4" Type="http://schemas.openxmlformats.org/officeDocument/2006/relationships/hyperlink" Target="https://twitter.com/TR_HAYGE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78.jpeg"/><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3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 Id="rId5" Type="http://schemas.openxmlformats.org/officeDocument/2006/relationships/image" Target="../media/image87.jpeg"/><Relationship Id="rId4" Type="http://schemas.openxmlformats.org/officeDocument/2006/relationships/image" Target="../media/image86.jpeg"/></Relationships>
</file>

<file path=ppt/slides/_rels/slide3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 Id="rId9" Type="http://schemas.openxmlformats.org/officeDocument/2006/relationships/image" Target="../media/image99.jpeg"/></Relationships>
</file>

<file path=ppt/slides/_rels/slide4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xml"/><Relationship Id="rId4" Type="http://schemas.openxmlformats.org/officeDocument/2006/relationships/image" Target="../media/image104.jpeg"/></Relationships>
</file>

<file path=ppt/slides/_rels/slide4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xml"/><Relationship Id="rId4" Type="http://schemas.openxmlformats.org/officeDocument/2006/relationships/image" Target="../media/image107.jpeg"/></Relationships>
</file>

<file path=ppt/slides/_rels/slide4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1.xml"/><Relationship Id="rId4" Type="http://schemas.openxmlformats.org/officeDocument/2006/relationships/image" Target="../media/image112.jpeg"/></Relationships>
</file>

<file path=ppt/slides/_rels/slide4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119.jpeg"/></Relationships>
</file>

<file path=ppt/slides/_rels/slide5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5.jpeg"/><Relationship Id="rId1" Type="http://schemas.openxmlformats.org/officeDocument/2006/relationships/slideLayout" Target="../slideLayouts/slideLayout1.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52.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xml"/><Relationship Id="rId4" Type="http://schemas.openxmlformats.org/officeDocument/2006/relationships/image" Target="../media/image126.jpeg"/></Relationships>
</file>

<file path=ppt/slides/_rels/slide53.xml.rels><?xml version="1.0" encoding="UTF-8" standalone="yes"?>
<Relationships xmlns="http://schemas.openxmlformats.org/package/2006/relationships"><Relationship Id="rId3" Type="http://schemas.openxmlformats.org/officeDocument/2006/relationships/image" Target="../media/image128.jpeg"/><Relationship Id="rId7" Type="http://schemas.openxmlformats.org/officeDocument/2006/relationships/image" Target="../media/image131.jpeg"/><Relationship Id="rId2" Type="http://schemas.openxmlformats.org/officeDocument/2006/relationships/image" Target="../media/image127.jpeg"/><Relationship Id="rId1" Type="http://schemas.openxmlformats.org/officeDocument/2006/relationships/slideLayout" Target="../slideLayouts/slideLayout1.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5.jpeg"/></Relationships>
</file>

<file path=ppt/slides/_rels/slide5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88.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133.jpeg"/></Relationships>
</file>

<file path=ppt/slides/_rels/slide55.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15.jpeg"/><Relationship Id="rId1" Type="http://schemas.openxmlformats.org/officeDocument/2006/relationships/slideLayout" Target="../slideLayouts/slideLayout1.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135.jpeg"/></Relationships>
</file>

<file path=ppt/slides/_rels/slide56.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15.jpeg"/><Relationship Id="rId1" Type="http://schemas.openxmlformats.org/officeDocument/2006/relationships/slideLayout" Target="../slideLayouts/slideLayout1.xml"/><Relationship Id="rId5" Type="http://schemas.openxmlformats.org/officeDocument/2006/relationships/image" Target="../media/image142.jpeg"/><Relationship Id="rId4" Type="http://schemas.openxmlformats.org/officeDocument/2006/relationships/image" Target="../media/image141.jpeg"/></Relationships>
</file>

<file path=ppt/slides/_rels/slide58.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146.jpeg"/><Relationship Id="rId4" Type="http://schemas.openxmlformats.org/officeDocument/2006/relationships/image" Target="../media/image145.jpeg"/></Relationships>
</file>

<file path=ppt/slides/_rels/slide59.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3.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150.jpeg"/></Relationships>
</file>

<file path=ppt/slides/_rels/slide61.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15.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62.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1.xml"/><Relationship Id="rId4" Type="http://schemas.openxmlformats.org/officeDocument/2006/relationships/image" Target="../media/image156.jpeg"/></Relationships>
</file>

<file path=ppt/slides/_rels/slide6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1.xml"/><Relationship Id="rId5" Type="http://schemas.openxmlformats.org/officeDocument/2006/relationships/image" Target="../media/image160.jpeg"/><Relationship Id="rId4" Type="http://schemas.openxmlformats.org/officeDocument/2006/relationships/image" Target="../media/image159.jpeg"/></Relationships>
</file>

<file path=ppt/slides/_rels/slide65.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1.xml"/><Relationship Id="rId5" Type="http://schemas.openxmlformats.org/officeDocument/2006/relationships/image" Target="../media/image164.jpeg"/><Relationship Id="rId4" Type="http://schemas.openxmlformats.org/officeDocument/2006/relationships/image" Target="../media/image163.jpeg"/></Relationships>
</file>

<file path=ppt/slides/_rels/slide66.xml.rels><?xml version="1.0" encoding="UTF-8" standalone="yes"?>
<Relationships xmlns="http://schemas.openxmlformats.org/package/2006/relationships"><Relationship Id="rId3" Type="http://schemas.openxmlformats.org/officeDocument/2006/relationships/image" Target="../media/image165.jpeg"/><Relationship Id="rId7" Type="http://schemas.openxmlformats.org/officeDocument/2006/relationships/image" Target="../media/image24.jpeg"/><Relationship Id="rId2" Type="http://schemas.openxmlformats.org/officeDocument/2006/relationships/image" Target="../media/image88.jpeg"/><Relationship Id="rId1" Type="http://schemas.openxmlformats.org/officeDocument/2006/relationships/slideLayout" Target="../slideLayouts/slideLayout1.xml"/><Relationship Id="rId6" Type="http://schemas.openxmlformats.org/officeDocument/2006/relationships/image" Target="../media/image168.jpeg"/><Relationship Id="rId5" Type="http://schemas.openxmlformats.org/officeDocument/2006/relationships/image" Target="../media/image167.jpeg"/><Relationship Id="rId4" Type="http://schemas.openxmlformats.org/officeDocument/2006/relationships/image" Target="../media/image166.jpeg"/></Relationships>
</file>

<file path=ppt/slides/_rels/slide67.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1.xml"/><Relationship Id="rId4" Type="http://schemas.openxmlformats.org/officeDocument/2006/relationships/image" Target="../media/image171.jpeg"/></Relationships>
</file>

<file path=ppt/slides/_rels/slide68.xml.rels><?xml version="1.0" encoding="UTF-8" standalone="yes"?>
<Relationships xmlns="http://schemas.openxmlformats.org/package/2006/relationships"><Relationship Id="rId2" Type="http://schemas.openxmlformats.org/officeDocument/2006/relationships/image" Target="../media/image17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image" Target="../media/image179.jpeg"/><Relationship Id="rId3" Type="http://schemas.openxmlformats.org/officeDocument/2006/relationships/image" Target="../media/image174.jpeg"/><Relationship Id="rId7" Type="http://schemas.openxmlformats.org/officeDocument/2006/relationships/image" Target="../media/image178.jpeg"/><Relationship Id="rId2" Type="http://schemas.openxmlformats.org/officeDocument/2006/relationships/image" Target="../media/image173.jpeg"/><Relationship Id="rId1" Type="http://schemas.openxmlformats.org/officeDocument/2006/relationships/slideLayout" Target="../slideLayouts/slideLayout1.xml"/><Relationship Id="rId6" Type="http://schemas.openxmlformats.org/officeDocument/2006/relationships/image" Target="../media/image177.jpeg"/><Relationship Id="rId5" Type="http://schemas.openxmlformats.org/officeDocument/2006/relationships/image" Target="../media/image176.jpeg"/><Relationship Id="rId4" Type="http://schemas.openxmlformats.org/officeDocument/2006/relationships/image" Target="../media/image175.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image" Target="../media/image180.jpeg"/><Relationship Id="rId1" Type="http://schemas.openxmlformats.org/officeDocument/2006/relationships/slideLayout" Target="../slideLayouts/slideLayout1.xml"/><Relationship Id="rId6" Type="http://schemas.openxmlformats.org/officeDocument/2006/relationships/image" Target="../media/image184.jpeg"/><Relationship Id="rId5" Type="http://schemas.openxmlformats.org/officeDocument/2006/relationships/image" Target="../media/image183.jpeg"/><Relationship Id="rId4" Type="http://schemas.openxmlformats.org/officeDocument/2006/relationships/image" Target="../media/image182.jpeg"/></Relationships>
</file>

<file path=ppt/slides/_rels/slide71.xml.rels><?xml version="1.0" encoding="UTF-8" standalone="yes"?>
<Relationships xmlns="http://schemas.openxmlformats.org/package/2006/relationships"><Relationship Id="rId2" Type="http://schemas.openxmlformats.org/officeDocument/2006/relationships/image" Target="../media/image18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86.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8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88.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image" Target="../media/image84.jpeg"/><Relationship Id="rId1" Type="http://schemas.openxmlformats.org/officeDocument/2006/relationships/slideLayout" Target="../slideLayouts/slideLayout1.xml"/><Relationship Id="rId4" Type="http://schemas.openxmlformats.org/officeDocument/2006/relationships/image" Target="../media/image99.jpeg"/></Relationships>
</file>

<file path=ppt/slides/_rels/slide7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9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image" Target="../media/image19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image" Target="../media/image193.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image" Target="../media/image195.jpeg"/><Relationship Id="rId1" Type="http://schemas.openxmlformats.org/officeDocument/2006/relationships/slideLayout" Target="../slideLayouts/slideLayout1.xml"/><Relationship Id="rId4" Type="http://schemas.openxmlformats.org/officeDocument/2006/relationships/image" Target="../media/image197.jpeg"/></Relationships>
</file>

<file path=ppt/slides/_rels/slide82.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image" Target="../media/image198.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01.jpeg"/><Relationship Id="rId2" Type="http://schemas.openxmlformats.org/officeDocument/2006/relationships/image" Target="../media/image200.jpeg"/><Relationship Id="rId1" Type="http://schemas.openxmlformats.org/officeDocument/2006/relationships/slideLayout" Target="../slideLayouts/slideLayout1.xml"/><Relationship Id="rId6" Type="http://schemas.openxmlformats.org/officeDocument/2006/relationships/image" Target="../media/image204.jpeg"/><Relationship Id="rId5" Type="http://schemas.openxmlformats.org/officeDocument/2006/relationships/image" Target="../media/image203.jpeg"/><Relationship Id="rId4" Type="http://schemas.openxmlformats.org/officeDocument/2006/relationships/image" Target="../media/image202.jpeg"/></Relationships>
</file>

<file path=ppt/slides/_rels/slide84.xml.rels><?xml version="1.0" encoding="UTF-8" standalone="yes"?>
<Relationships xmlns="http://schemas.openxmlformats.org/package/2006/relationships"><Relationship Id="rId3" Type="http://schemas.openxmlformats.org/officeDocument/2006/relationships/image" Target="../media/image206.jpeg"/><Relationship Id="rId2" Type="http://schemas.openxmlformats.org/officeDocument/2006/relationships/image" Target="../media/image205.jpeg"/><Relationship Id="rId1" Type="http://schemas.openxmlformats.org/officeDocument/2006/relationships/slideLayout" Target="../slideLayouts/slideLayout1.xml"/><Relationship Id="rId5" Type="http://schemas.openxmlformats.org/officeDocument/2006/relationships/image" Target="../media/image208.jpeg"/><Relationship Id="rId4" Type="http://schemas.openxmlformats.org/officeDocument/2006/relationships/image" Target="../media/image207.png"/></Relationships>
</file>

<file path=ppt/slides/_rels/slide85.xml.rels><?xml version="1.0" encoding="UTF-8" standalone="yes"?>
<Relationships xmlns="http://schemas.openxmlformats.org/package/2006/relationships"><Relationship Id="rId3" Type="http://schemas.openxmlformats.org/officeDocument/2006/relationships/image" Target="../media/image210.jpeg"/><Relationship Id="rId2" Type="http://schemas.openxmlformats.org/officeDocument/2006/relationships/image" Target="../media/image209.jpeg"/><Relationship Id="rId1" Type="http://schemas.openxmlformats.org/officeDocument/2006/relationships/slideLayout" Target="../slideLayouts/slideLayout1.xml"/><Relationship Id="rId4" Type="http://schemas.openxmlformats.org/officeDocument/2006/relationships/image" Target="../media/image211.jpeg"/></Relationships>
</file>

<file path=ppt/slides/_rels/slide86.xml.rels><?xml version="1.0" encoding="UTF-8" standalone="yes"?>
<Relationships xmlns="http://schemas.openxmlformats.org/package/2006/relationships"><Relationship Id="rId3" Type="http://schemas.openxmlformats.org/officeDocument/2006/relationships/image" Target="../media/image213.jpeg"/><Relationship Id="rId2" Type="http://schemas.openxmlformats.org/officeDocument/2006/relationships/image" Target="../media/image21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3" Type="http://schemas.openxmlformats.org/officeDocument/2006/relationships/image" Target="../media/image215.jpeg"/><Relationship Id="rId2" Type="http://schemas.openxmlformats.org/officeDocument/2006/relationships/image" Target="../media/image2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5324856" cy="75620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976" y="204216"/>
            <a:ext cx="2301240" cy="271272"/>
          </a:xfrm>
          <a:prstGeom prst="rect">
            <a:avLst/>
          </a:prstGeom>
        </p:spPr>
      </p:pic>
      <p:pic>
        <p:nvPicPr>
          <p:cNvPr id="3" name="Resim 2"/>
          <p:cNvPicPr>
            <a:picLocks noChangeAspect="1"/>
          </p:cNvPicPr>
          <p:nvPr/>
        </p:nvPicPr>
        <p:blipFill>
          <a:blip r:embed="rId3"/>
          <a:stretch>
            <a:fillRect/>
          </a:stretch>
        </p:blipFill>
        <p:spPr>
          <a:xfrm>
            <a:off x="530352" y="7068312"/>
            <a:ext cx="2270760" cy="274320"/>
          </a:xfrm>
          <a:prstGeom prst="rect">
            <a:avLst/>
          </a:prstGeom>
        </p:spPr>
      </p:pic>
      <p:sp>
        <p:nvSpPr>
          <p:cNvPr id="4" name="Dikdörtgen 3"/>
          <p:cNvSpPr/>
          <p:nvPr/>
        </p:nvSpPr>
        <p:spPr>
          <a:xfrm>
            <a:off x="481584" y="271272"/>
            <a:ext cx="1371600"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475488" y="646176"/>
            <a:ext cx="4319016" cy="5818632"/>
          </a:xfrm>
          <a:prstGeom prst="rect">
            <a:avLst/>
          </a:prstGeom>
          <a:solidFill>
            <a:srgbClr val="FFFFFF"/>
          </a:solidFill>
        </p:spPr>
        <p:txBody>
          <a:bodyPr lIns="0" tIns="0" rIns="0" bIns="0">
            <a:noAutofit/>
          </a:bodyPr>
          <a:lstStyle/>
          <a:p>
            <a:pPr marL="0" marR="0" indent="0" algn="ctr">
              <a:spcAft>
                <a:spcPts val="840"/>
              </a:spcAft>
            </a:pPr>
            <a:r>
              <a:rPr lang="tr" sz="850" b="1">
                <a:latin typeface="Segoe UI"/>
              </a:rPr>
              <a:t>ÖNSÖZ</a:t>
            </a:r>
          </a:p>
          <a:p>
            <a:pPr marL="0" marR="0" indent="0" algn="just">
              <a:lnSpc>
                <a:spcPct val="131000"/>
              </a:lnSpc>
              <a:spcAft>
                <a:spcPts val="630"/>
              </a:spcAft>
            </a:pPr>
            <a:r>
              <a:rPr lang="tr" sz="750">
                <a:latin typeface="Times New Roman"/>
              </a:rPr>
              <a:t>Hayvancılıkta temel amacımız verimli, kaliteli, sağlıklı ve sürdürülebilir bir üretim modeli ile çevre, insan ve hayvan sağlığını koruyarak, ülkemiz nüfusunun yeterli ve dengeli beslenmesini sağlamaktır. Ayrıca gıda ve tarım alanında; üretici ve tüketici memnuniyetini en üst düzeyde sağlamak, Türkiye’yi bölgesinde lider, dünyada küresel aktör haline getirmek vizyonuyla çalışarak hedeflerimize ulaşmayı planlıyoruz.</a:t>
            </a:r>
          </a:p>
          <a:p>
            <a:pPr marL="0" marR="0" indent="0" algn="just">
              <a:lnSpc>
                <a:spcPct val="131000"/>
              </a:lnSpc>
              <a:spcAft>
                <a:spcPts val="630"/>
              </a:spcAft>
            </a:pPr>
            <a:r>
              <a:rPr lang="tr" sz="750">
                <a:latin typeface="Times New Roman"/>
              </a:rPr>
              <a:t>Hayvancılık sektörümüzde büyükbaş ve küçükbaş hayvanlarda birim hayvandan daha fazla verim (buzağı, et ve süt) elde edilmesi, küçükbaş hayvan varlığında ise yeterli sürü büyüklüğüne ulaşılması amacıyla proje ve destekleme programları oluşturuyoruz.</a:t>
            </a:r>
          </a:p>
          <a:p>
            <a:pPr marL="0" marR="0" indent="0" algn="just">
              <a:lnSpc>
                <a:spcPct val="134000"/>
              </a:lnSpc>
              <a:spcAft>
                <a:spcPts val="630"/>
              </a:spcAft>
            </a:pPr>
            <a:r>
              <a:rPr lang="tr" sz="750">
                <a:latin typeface="Times New Roman"/>
              </a:rPr>
              <a:t>İklim değişikliği, coğrafi kısıtlılıklar, doğal kaynakların etkin kullanımı ve gelecek nesiller için hayvansal üretimin garanti altına alınması adına sürdürülebilir bir üretim modeli oluşturulması amacıyla;</a:t>
            </a:r>
          </a:p>
          <a:p>
            <a:pPr marL="0" marR="0" indent="45212" defTabSz="166624">
              <a:lnSpc>
                <a:spcPct val="131000"/>
              </a:lnSpc>
              <a:tabLst>
                <a:tab pos="166624" algn="l"/>
              </a:tabLst>
            </a:pPr>
            <a:r>
              <a:rPr lang="tr" sz="750">
                <a:latin typeface="Times New Roman"/>
              </a:rPr>
              <a:t>•	Suyu merkeze alan doğal ve genetik kaynakların korunduğu,</a:t>
            </a:r>
          </a:p>
          <a:p>
            <a:pPr marL="0" marR="0" indent="45212" defTabSz="166624">
              <a:lnSpc>
                <a:spcPct val="131000"/>
              </a:lnSpc>
              <a:tabLst>
                <a:tab pos="166624" algn="l"/>
              </a:tabLst>
            </a:pPr>
            <a:r>
              <a:rPr lang="tr" sz="750">
                <a:latin typeface="Times New Roman"/>
              </a:rPr>
              <a:t>•	Hayvan sağlığı ve refahının ön planda tutulduğu,</a:t>
            </a:r>
          </a:p>
          <a:p>
            <a:pPr marL="0" marR="0" indent="45212" defTabSz="166624">
              <a:lnSpc>
                <a:spcPct val="131000"/>
              </a:lnSpc>
              <a:tabLst>
                <a:tab pos="166624" algn="l"/>
              </a:tabLst>
            </a:pPr>
            <a:r>
              <a:rPr lang="tr" sz="750">
                <a:latin typeface="Times New Roman"/>
              </a:rPr>
              <a:t>•	Biyoteknolojik ıslah yöntemlerinin kullanılarak verimliliğin artırıldığı,</a:t>
            </a:r>
          </a:p>
          <a:p>
            <a:pPr marL="161612" marR="0" indent="-139700" algn="just" defTabSz="328236">
              <a:lnSpc>
                <a:spcPct val="131000"/>
              </a:lnSpc>
              <a:spcAft>
                <a:spcPts val="630"/>
              </a:spcAft>
              <a:tabLst>
                <a:tab pos="328236" algn="l"/>
              </a:tabLst>
            </a:pPr>
            <a:r>
              <a:rPr lang="tr" sz="750">
                <a:latin typeface="Times New Roman"/>
              </a:rPr>
              <a:t>•	Aile işletmeleri ile genç ve kadın üreticilerin ilave desteklerle desteklendiği, birbirini tamamlayıcı faaliyetleri kapsayan politikalar hazırladık.</a:t>
            </a:r>
          </a:p>
          <a:p>
            <a:pPr marL="0" marR="0" indent="7112">
              <a:lnSpc>
                <a:spcPct val="131000"/>
              </a:lnSpc>
              <a:spcAft>
                <a:spcPts val="630"/>
              </a:spcAft>
            </a:pPr>
            <a:r>
              <a:rPr lang="tr" sz="750">
                <a:latin typeface="Times New Roman"/>
              </a:rPr>
              <a:t>Sürdürülebilir ve verimli hayvansal üretimi sağlamak amacıyla;</a:t>
            </a:r>
          </a:p>
          <a:p>
            <a:pPr marL="0" marR="0" indent="45212" defTabSz="166624">
              <a:lnSpc>
                <a:spcPct val="131000"/>
              </a:lnSpc>
              <a:tabLst>
                <a:tab pos="166624" algn="l"/>
              </a:tabLst>
            </a:pPr>
            <a:r>
              <a:rPr lang="tr" sz="750">
                <a:latin typeface="Times New Roman"/>
              </a:rPr>
              <a:t>•	Üretim planlaması,</a:t>
            </a:r>
          </a:p>
          <a:p>
            <a:pPr marL="0" marR="0" indent="45212" defTabSz="166624">
              <a:lnSpc>
                <a:spcPct val="131000"/>
              </a:lnSpc>
              <a:tabLst>
                <a:tab pos="166624" algn="l"/>
              </a:tabLst>
            </a:pPr>
            <a:r>
              <a:rPr lang="tr" sz="750">
                <a:latin typeface="Times New Roman"/>
              </a:rPr>
              <a:t>•	Sözleşmeli üretim,</a:t>
            </a:r>
          </a:p>
          <a:p>
            <a:pPr marL="0" marR="0" indent="45212" defTabSz="166624">
              <a:lnSpc>
                <a:spcPct val="131000"/>
              </a:lnSpc>
              <a:tabLst>
                <a:tab pos="166624" algn="l"/>
              </a:tabLst>
            </a:pPr>
            <a:r>
              <a:rPr lang="tr" sz="750">
                <a:latin typeface="Times New Roman"/>
              </a:rPr>
              <a:t>•	Desteklerin etkinleştirilmesi,</a:t>
            </a:r>
          </a:p>
          <a:p>
            <a:pPr marL="0" marR="0" indent="45212" defTabSz="166624">
              <a:lnSpc>
                <a:spcPct val="131000"/>
              </a:lnSpc>
              <a:tabLst>
                <a:tab pos="166624" algn="l"/>
              </a:tabLst>
            </a:pPr>
            <a:r>
              <a:rPr lang="tr" sz="750">
                <a:latin typeface="Times New Roman"/>
              </a:rPr>
              <a:t>•	İşletmelerin sınıflandırılması,</a:t>
            </a:r>
          </a:p>
          <a:p>
            <a:pPr marL="0" marR="0" indent="45212" defTabSz="166624">
              <a:lnSpc>
                <a:spcPct val="131000"/>
              </a:lnSpc>
              <a:tabLst>
                <a:tab pos="166624" algn="l"/>
              </a:tabLst>
            </a:pPr>
            <a:r>
              <a:rPr lang="tr" sz="750">
                <a:latin typeface="Times New Roman"/>
              </a:rPr>
              <a:t>•	Hastalıktan ari işletme eylem planı,</a:t>
            </a:r>
          </a:p>
          <a:p>
            <a:pPr marL="0" marR="0" indent="45212" defTabSz="166624">
              <a:lnSpc>
                <a:spcPct val="131000"/>
              </a:lnSpc>
              <a:tabLst>
                <a:tab pos="166624" algn="l"/>
              </a:tabLst>
            </a:pPr>
            <a:r>
              <a:rPr lang="tr" sz="750">
                <a:latin typeface="Times New Roman"/>
              </a:rPr>
              <a:t>•	Süt eylem planı,</a:t>
            </a:r>
          </a:p>
          <a:p>
            <a:pPr marL="0" marR="0" indent="45212" defTabSz="166624">
              <a:lnSpc>
                <a:spcPct val="131000"/>
              </a:lnSpc>
              <a:tabLst>
                <a:tab pos="166624" algn="l"/>
              </a:tabLst>
            </a:pPr>
            <a:r>
              <a:rPr lang="tr" sz="750">
                <a:latin typeface="Times New Roman"/>
              </a:rPr>
              <a:t>•	Ulusal ıslah eylem planı ve</a:t>
            </a:r>
          </a:p>
          <a:p>
            <a:pPr marL="0" marR="0" indent="45212" defTabSz="166624">
              <a:lnSpc>
                <a:spcPct val="131000"/>
              </a:lnSpc>
              <a:spcAft>
                <a:spcPts val="630"/>
              </a:spcAft>
              <a:tabLst>
                <a:tab pos="166624" algn="l"/>
              </a:tabLst>
            </a:pPr>
            <a:r>
              <a:rPr lang="tr" sz="750">
                <a:latin typeface="Times New Roman"/>
              </a:rPr>
              <a:t>•	Sübvansiyonlu kredilerden oluşan hayvancılık zincir politikalarımızı uyguluyoruz.</a:t>
            </a:r>
          </a:p>
          <a:p>
            <a:pPr marL="0" marR="0" indent="0" algn="just">
              <a:lnSpc>
                <a:spcPct val="131000"/>
              </a:lnSpc>
              <a:spcAft>
                <a:spcPts val="630"/>
              </a:spcAft>
            </a:pPr>
            <a:r>
              <a:rPr lang="tr" sz="750">
                <a:latin typeface="Times New Roman"/>
              </a:rPr>
              <a:t>Verimliliği, kaliteyi, sağlıklı üretimi merkeze alarak hazırladığımız ve kamuoyuyla paylaştığımız Hayvancılık Yol Haritamızın üreticilerimize ve ülkemize hayırlı olmasını diliyorum.</a:t>
            </a:r>
          </a:p>
          <a:p>
            <a:pPr marL="0" marR="0" indent="0" algn="just">
              <a:lnSpc>
                <a:spcPct val="131000"/>
              </a:lnSpc>
            </a:pPr>
            <a:r>
              <a:rPr lang="tr" sz="750">
                <a:latin typeface="Times New Roman"/>
              </a:rPr>
              <a:t>Hayvancılık sektörümüzü daha da iyi noktalara getirmek için var gücümüzle çalışıyoruz ve çalışmaya devam edeceğiz. Yürüttüğümüz tüm çalışmalarda desteklerini bizden esirgemeyen Sn. Bakanımız İbrahim YUMAKLI beyefendi başta olmak üzere, katkıda bulunan tüm mesai arkadaşlarıma teşekkür ediyorum.</a:t>
            </a:r>
          </a:p>
          <a:p>
            <a:pPr marL="0" marR="0" indent="0" algn="r">
              <a:lnSpc>
                <a:spcPct val="131000"/>
              </a:lnSpc>
            </a:pPr>
            <a:r>
              <a:rPr lang="tr" sz="750" b="1">
                <a:latin typeface="Times New Roman"/>
              </a:rPr>
              <a:t>Salih ÇELİK</a:t>
            </a:r>
          </a:p>
          <a:p>
            <a:pPr marL="0" marR="0" indent="0" algn="r">
              <a:lnSpc>
                <a:spcPct val="131000"/>
              </a:lnSpc>
            </a:pPr>
            <a:r>
              <a:rPr lang="tr" sz="750" b="1">
                <a:latin typeface="Times New Roman"/>
              </a:rPr>
              <a:t>Hayvancılık Genel Müdürü</a:t>
            </a:r>
          </a:p>
        </p:txBody>
      </p:sp>
      <p:sp>
        <p:nvSpPr>
          <p:cNvPr id="6" name="Dikdörtgen 5"/>
          <p:cNvSpPr/>
          <p:nvPr/>
        </p:nvSpPr>
        <p:spPr>
          <a:xfrm>
            <a:off x="3368040"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5321808" cy="7559040"/>
          </a:xfrm>
          <a:prstGeom prst="rect">
            <a:avLst/>
          </a:prstGeom>
        </p:spPr>
      </p:pic>
      <p:sp>
        <p:nvSpPr>
          <p:cNvPr id="3" name="Dikdörtgen 2"/>
          <p:cNvSpPr/>
          <p:nvPr/>
        </p:nvSpPr>
        <p:spPr>
          <a:xfrm>
            <a:off x="1389888" y="560832"/>
            <a:ext cx="2529840" cy="201168"/>
          </a:xfrm>
          <a:prstGeom prst="rect">
            <a:avLst/>
          </a:prstGeom>
          <a:solidFill>
            <a:srgbClr val="FFFFFF"/>
          </a:solidFill>
        </p:spPr>
        <p:txBody>
          <a:bodyPr wrap="none" lIns="0" tIns="0" rIns="0" bIns="0">
            <a:noAutofit/>
          </a:bodyPr>
          <a:lstStyle/>
          <a:p>
            <a:pPr marL="0" marR="0" indent="0"/>
            <a:r>
              <a:rPr lang="tr" sz="1400" b="1">
                <a:latin typeface="Arial"/>
              </a:rPr>
              <a:t>HAYVANCILIK YOL HARİTASI</a:t>
            </a:r>
          </a:p>
        </p:txBody>
      </p:sp>
      <p:sp>
        <p:nvSpPr>
          <p:cNvPr id="4" name="Dikdörtgen 3"/>
          <p:cNvSpPr/>
          <p:nvPr/>
        </p:nvSpPr>
        <p:spPr>
          <a:xfrm>
            <a:off x="4047744" y="1383792"/>
            <a:ext cx="649224" cy="115824"/>
          </a:xfrm>
          <a:prstGeom prst="rect">
            <a:avLst/>
          </a:prstGeom>
          <a:solidFill>
            <a:srgbClr val="FFFFFF"/>
          </a:solidFill>
        </p:spPr>
        <p:txBody>
          <a:bodyPr wrap="none" lIns="0" tIns="0" rIns="0" bIns="0">
            <a:noAutofit/>
          </a:bodyPr>
          <a:lstStyle/>
          <a:p>
            <a:pPr marL="0" marR="0" indent="0"/>
            <a:r>
              <a:rPr lang="tr" sz="850">
                <a:latin typeface="Garamond"/>
              </a:rPr>
              <a:t>unsurlarından</a:t>
            </a:r>
          </a:p>
        </p:txBody>
      </p:sp>
      <p:sp>
        <p:nvSpPr>
          <p:cNvPr id="5" name="Dikdörtgen 4"/>
          <p:cNvSpPr/>
          <p:nvPr/>
        </p:nvSpPr>
        <p:spPr>
          <a:xfrm>
            <a:off x="4453128" y="1688592"/>
            <a:ext cx="335280" cy="115824"/>
          </a:xfrm>
          <a:prstGeom prst="rect">
            <a:avLst/>
          </a:prstGeom>
          <a:solidFill>
            <a:srgbClr val="FFFFFF"/>
          </a:solidFill>
        </p:spPr>
        <p:txBody>
          <a:bodyPr wrap="none" lIns="0" tIns="0" rIns="0" bIns="0">
            <a:noAutofit/>
          </a:bodyPr>
          <a:lstStyle/>
          <a:p>
            <a:pPr marL="0" marR="0" indent="0"/>
            <a:r>
              <a:rPr lang="tr" sz="850">
                <a:latin typeface="Garamond"/>
              </a:rPr>
              <a:t>önemli</a:t>
            </a:r>
          </a:p>
        </p:txBody>
      </p:sp>
      <p:sp>
        <p:nvSpPr>
          <p:cNvPr id="6" name="Dikdörtgen 5"/>
          <p:cNvSpPr/>
          <p:nvPr/>
        </p:nvSpPr>
        <p:spPr>
          <a:xfrm>
            <a:off x="2042160" y="3255264"/>
            <a:ext cx="2697480" cy="170688"/>
          </a:xfrm>
          <a:prstGeom prst="rect">
            <a:avLst/>
          </a:prstGeom>
          <a:solidFill>
            <a:srgbClr val="FFFFFF"/>
          </a:solidFill>
        </p:spPr>
        <p:txBody>
          <a:bodyPr wrap="none" lIns="0" tIns="0" rIns="0" bIns="0">
            <a:noAutofit/>
          </a:bodyPr>
          <a:lstStyle/>
          <a:p>
            <a:pPr marL="0" marR="0" indent="0"/>
            <a:r>
              <a:rPr lang="tr" sz="850">
                <a:latin typeface="Garamond"/>
              </a:rPr>
              <a:t>Şunu da iyi bilmeliyiz ki dünyada ortaya çıkan </a:t>
            </a:r>
            <a:r>
              <a:rPr lang="tr" sz="850" b="1">
                <a:latin typeface="Garamond"/>
              </a:rPr>
              <a:t>“Yeni Normal</a:t>
            </a:r>
          </a:p>
        </p:txBody>
      </p:sp>
      <p:sp>
        <p:nvSpPr>
          <p:cNvPr id="7" name="Dikdörtgen 6"/>
          <p:cNvSpPr/>
          <p:nvPr/>
        </p:nvSpPr>
        <p:spPr>
          <a:xfrm>
            <a:off x="3925824" y="3770376"/>
            <a:ext cx="131064" cy="82296"/>
          </a:xfrm>
          <a:prstGeom prst="rect">
            <a:avLst/>
          </a:prstGeom>
          <a:solidFill>
            <a:srgbClr val="FFFFFF"/>
          </a:solidFill>
        </p:spPr>
        <p:txBody>
          <a:bodyPr wrap="none" lIns="0" tIns="0" rIns="0" bIns="0">
            <a:noAutofit/>
          </a:bodyPr>
          <a:lstStyle/>
          <a:p>
            <a:pPr marL="0" marR="0" indent="0" algn="r"/>
            <a:r>
              <a:rPr lang="tr" sz="850">
                <a:latin typeface="Garamond"/>
              </a:rPr>
              <a:t>ve</a:t>
            </a:r>
          </a:p>
        </p:txBody>
      </p:sp>
      <p:sp>
        <p:nvSpPr>
          <p:cNvPr id="8" name="Dikdörtgen 7"/>
          <p:cNvSpPr/>
          <p:nvPr/>
        </p:nvSpPr>
        <p:spPr>
          <a:xfrm>
            <a:off x="4715256" y="4337304"/>
            <a:ext cx="79248" cy="82296"/>
          </a:xfrm>
          <a:prstGeom prst="rect">
            <a:avLst/>
          </a:prstGeom>
          <a:solidFill>
            <a:srgbClr val="FFFFFF"/>
          </a:solidFill>
        </p:spPr>
        <p:txBody>
          <a:bodyPr wrap="none" lIns="0" tIns="0" rIns="0" bIns="0">
            <a:noAutofit/>
          </a:bodyPr>
          <a:lstStyle/>
          <a:p>
            <a:pPr marL="0" marR="0" indent="0"/>
            <a:r>
              <a:rPr lang="tr" sz="850">
                <a:latin typeface="Garamond"/>
              </a:rPr>
              <a:t>la</a:t>
            </a:r>
          </a:p>
        </p:txBody>
      </p:sp>
      <p:sp>
        <p:nvSpPr>
          <p:cNvPr id="9" name="Dikdörtgen 8"/>
          <p:cNvSpPr/>
          <p:nvPr/>
        </p:nvSpPr>
        <p:spPr>
          <a:xfrm>
            <a:off x="2042160" y="5937504"/>
            <a:ext cx="1033272" cy="146304"/>
          </a:xfrm>
          <a:prstGeom prst="rect">
            <a:avLst/>
          </a:prstGeom>
          <a:solidFill>
            <a:srgbClr val="FFFFFF"/>
          </a:solidFill>
        </p:spPr>
        <p:txBody>
          <a:bodyPr wrap="none" lIns="0" tIns="0" rIns="0" bIns="0">
            <a:noAutofit/>
          </a:bodyPr>
          <a:lstStyle/>
          <a:p>
            <a:pPr marL="0" marR="0" indent="0" algn="ctr"/>
            <a:r>
              <a:rPr lang="tr" sz="850" b="1">
                <a:latin typeface="Garamond"/>
              </a:rPr>
              <a:t>erişimini amaçlıyoruz.</a:t>
            </a:r>
          </a:p>
        </p:txBody>
      </p:sp>
      <p:sp>
        <p:nvSpPr>
          <p:cNvPr id="10" name="Dikdörtgen 9"/>
          <p:cNvSpPr/>
          <p:nvPr/>
        </p:nvSpPr>
        <p:spPr>
          <a:xfrm>
            <a:off x="2130552" y="841248"/>
            <a:ext cx="1051560" cy="167640"/>
          </a:xfrm>
          <a:prstGeom prst="rect">
            <a:avLst/>
          </a:prstGeom>
          <a:solidFill>
            <a:srgbClr val="FFFFFF"/>
          </a:solidFill>
        </p:spPr>
        <p:txBody>
          <a:bodyPr wrap="none" lIns="0" tIns="0" rIns="0" bIns="0">
            <a:noAutofit/>
          </a:bodyPr>
          <a:lstStyle/>
          <a:p>
            <a:pPr marL="0" marR="0" indent="0"/>
            <a:r>
              <a:rPr lang="tr" sz="1400" b="1">
                <a:latin typeface="Arial"/>
              </a:rPr>
              <a:t>2024 - 2028</a:t>
            </a:r>
          </a:p>
        </p:txBody>
      </p:sp>
      <p:sp>
        <p:nvSpPr>
          <p:cNvPr id="11" name="Dikdörtgen 10"/>
          <p:cNvSpPr/>
          <p:nvPr/>
        </p:nvSpPr>
        <p:spPr>
          <a:xfrm>
            <a:off x="2203704" y="4148328"/>
            <a:ext cx="1588008" cy="301752"/>
          </a:xfrm>
          <a:prstGeom prst="rect">
            <a:avLst/>
          </a:prstGeom>
          <a:solidFill>
            <a:srgbClr val="FFFFFF"/>
          </a:solidFill>
        </p:spPr>
        <p:txBody>
          <a:bodyPr lIns="0" tIns="0" rIns="0" bIns="0">
            <a:noAutofit/>
          </a:bodyPr>
          <a:lstStyle/>
          <a:p>
            <a:pPr marL="0" marR="0" indent="0"/>
            <a:r>
              <a:rPr lang="tr" sz="850">
                <a:latin typeface="Garamond"/>
              </a:rPr>
              <a:t>kapsamda, </a:t>
            </a:r>
            <a:r>
              <a:rPr lang="tr" sz="850">
                <a:solidFill>
                  <a:srgbClr val="476974"/>
                </a:solidFill>
                <a:latin typeface="Garamond"/>
              </a:rPr>
              <a:t>"</a:t>
            </a:r>
            <a:r>
              <a:rPr lang="tr" sz="850">
                <a:latin typeface="Garamond"/>
              </a:rPr>
              <a:t>2024-2028 yıllarını</a:t>
            </a:r>
          </a:p>
          <a:p>
            <a:pPr marL="0" marR="0" indent="0"/>
            <a:r>
              <a:rPr lang="tr" sz="850">
                <a:latin typeface="Garamond"/>
              </a:rPr>
              <a:t>■enilir hayvansal gıdaya erişimi</a:t>
            </a:r>
          </a:p>
        </p:txBody>
      </p:sp>
      <p:sp>
        <p:nvSpPr>
          <p:cNvPr id="12" name="Dikdörtgen 11"/>
          <p:cNvSpPr/>
          <p:nvPr/>
        </p:nvSpPr>
        <p:spPr>
          <a:xfrm>
            <a:off x="2042160" y="3733800"/>
            <a:ext cx="1840992" cy="301752"/>
          </a:xfrm>
          <a:prstGeom prst="rect">
            <a:avLst/>
          </a:prstGeom>
          <a:solidFill>
            <a:srgbClr val="FFFFFF"/>
          </a:solidFill>
        </p:spPr>
        <p:txBody>
          <a:bodyPr lIns="0" tIns="0" rIns="0" bIns="0">
            <a:noAutofit/>
          </a:bodyPr>
          <a:lstStyle/>
          <a:p>
            <a:pPr marL="0" marR="0" indent="0">
              <a:lnSpc>
                <a:spcPct val="126000"/>
              </a:lnSpc>
            </a:pPr>
            <a:r>
              <a:rPr lang="tr" sz="850">
                <a:latin typeface="Garamond"/>
              </a:rPr>
              <a:t>ticaretindeki korumacı eğilimleri, yerli stratejik önemini ortaya koymaktadır. </a:t>
            </a:r>
            <a:r>
              <a:rPr lang="tr" sz="850">
                <a:solidFill>
                  <a:srgbClr val="71A9BE"/>
                </a:solidFill>
                <a:latin typeface="Garamond"/>
              </a:rPr>
              <a:t>I ■ ' ■</a:t>
            </a:r>
          </a:p>
        </p:txBody>
      </p:sp>
      <p:sp>
        <p:nvSpPr>
          <p:cNvPr id="13" name="Dikdörtgen 12"/>
          <p:cNvSpPr/>
          <p:nvPr/>
        </p:nvSpPr>
        <p:spPr>
          <a:xfrm>
            <a:off x="2197608" y="1347216"/>
            <a:ext cx="1856232" cy="182880"/>
          </a:xfrm>
          <a:prstGeom prst="rect">
            <a:avLst/>
          </a:prstGeom>
          <a:solidFill>
            <a:srgbClr val="FFFFFF"/>
          </a:solidFill>
        </p:spPr>
        <p:txBody>
          <a:bodyPr wrap="none" lIns="0" tIns="0" rIns="0" bIns="0">
            <a:noAutofit/>
          </a:bodyPr>
          <a:lstStyle/>
          <a:p>
            <a:pPr marL="0" marR="0" indent="0"/>
            <a:r>
              <a:rPr lang="tr" sz="850">
                <a:latin typeface="Garamond"/>
              </a:rPr>
              <a:t>lkemizde, gıda arz güvenliğinin en önemli</a:t>
            </a:r>
          </a:p>
        </p:txBody>
      </p:sp>
      <p:sp>
        <p:nvSpPr>
          <p:cNvPr id="14" name="Dikdörtgen 13"/>
          <p:cNvSpPr/>
          <p:nvPr/>
        </p:nvSpPr>
        <p:spPr>
          <a:xfrm>
            <a:off x="2093976" y="4453128"/>
            <a:ext cx="2578608" cy="149352"/>
          </a:xfrm>
          <a:prstGeom prst="rect">
            <a:avLst/>
          </a:prstGeom>
          <a:solidFill>
            <a:srgbClr val="FFFFFF"/>
          </a:solidFill>
        </p:spPr>
        <p:txBody>
          <a:bodyPr wrap="none" lIns="0" tIns="0" rIns="0" bIns="0">
            <a:noAutofit/>
          </a:bodyPr>
          <a:lstStyle/>
          <a:p>
            <a:pPr marL="0" marR="0" indent="0"/>
            <a:r>
              <a:rPr lang="tr" sz="850" b="1">
                <a:latin typeface="Garamond"/>
              </a:rPr>
              <a:t>Hayvancılık Yol Haritası” </a:t>
            </a:r>
            <a:r>
              <a:rPr lang="tr" sz="850">
                <a:latin typeface="Garamond"/>
              </a:rPr>
              <a:t>hazırlayarak yürürlüğe koyduk.</a:t>
            </a:r>
          </a:p>
        </p:txBody>
      </p:sp>
      <p:sp>
        <p:nvSpPr>
          <p:cNvPr id="15" name="Dikdörtgen 14"/>
          <p:cNvSpPr/>
          <p:nvPr/>
        </p:nvSpPr>
        <p:spPr>
          <a:xfrm>
            <a:off x="2670048" y="5772912"/>
            <a:ext cx="2130552" cy="158496"/>
          </a:xfrm>
          <a:prstGeom prst="rect">
            <a:avLst/>
          </a:prstGeom>
          <a:solidFill>
            <a:srgbClr val="FFFFFF"/>
          </a:solidFill>
        </p:spPr>
        <p:txBody>
          <a:bodyPr wrap="none" lIns="0" tIns="0" rIns="0" bIns="0">
            <a:noAutofit/>
          </a:bodyPr>
          <a:lstStyle/>
          <a:p>
            <a:pPr marL="0" marR="0" indent="0" algn="r"/>
            <a:r>
              <a:rPr lang="tr" sz="850">
                <a:latin typeface="Garamond"/>
              </a:rPr>
              <a:t>kaliteli hayvansal ürünlere </a:t>
            </a:r>
            <a:r>
              <a:rPr lang="tr" sz="850" b="1">
                <a:latin typeface="Garamond"/>
              </a:rPr>
              <a:t>uygun fiyatlarla</a:t>
            </a:r>
          </a:p>
        </p:txBody>
      </p:sp>
      <p:sp>
        <p:nvSpPr>
          <p:cNvPr id="16" name="Dikdörtgen 15"/>
          <p:cNvSpPr/>
          <p:nvPr/>
        </p:nvSpPr>
        <p:spPr>
          <a:xfrm>
            <a:off x="2039112" y="5785104"/>
            <a:ext cx="588264" cy="146304"/>
          </a:xfrm>
          <a:prstGeom prst="rect">
            <a:avLst/>
          </a:prstGeom>
          <a:solidFill>
            <a:srgbClr val="FFFFFF"/>
          </a:solidFill>
        </p:spPr>
        <p:txBody>
          <a:bodyPr wrap="none" lIns="0" tIns="0" rIns="0" bIns="0">
            <a:noAutofit/>
          </a:bodyPr>
          <a:lstStyle/>
          <a:p>
            <a:pPr marL="0" marR="0" indent="0"/>
            <a:r>
              <a:rPr lang="tr" sz="850">
                <a:latin typeface="Garamond"/>
              </a:rPr>
              <a:t>güvenilir ve</a:t>
            </a:r>
          </a:p>
        </p:txBody>
      </p:sp>
      <p:sp>
        <p:nvSpPr>
          <p:cNvPr id="17" name="Dikdörtgen 16"/>
          <p:cNvSpPr/>
          <p:nvPr/>
        </p:nvSpPr>
        <p:spPr>
          <a:xfrm>
            <a:off x="3874008" y="4300728"/>
            <a:ext cx="871728" cy="149352"/>
          </a:xfrm>
          <a:prstGeom prst="rect">
            <a:avLst/>
          </a:prstGeom>
          <a:solidFill>
            <a:srgbClr val="FFFFFF"/>
          </a:solidFill>
        </p:spPr>
        <p:txBody>
          <a:bodyPr wrap="none" lIns="0" tIns="0" rIns="0" bIns="0">
            <a:noAutofit/>
          </a:bodyPr>
          <a:lstStyle/>
          <a:p>
            <a:pPr marL="0" marR="0" indent="0" algn="ctr"/>
            <a:r>
              <a:rPr lang="tr" sz="850">
                <a:latin typeface="Garamond"/>
              </a:rPr>
              <a:t>sağlamak </a:t>
            </a:r>
            <a:r>
              <a:rPr lang="tr" sz="850">
                <a:solidFill>
                  <a:srgbClr val="71A9BE"/>
                </a:solidFill>
                <a:latin typeface="Garamond"/>
              </a:rPr>
              <a:t>; </a:t>
            </a:r>
            <a:r>
              <a:rPr lang="tr" sz="850">
                <a:latin typeface="Garamond"/>
              </a:rPr>
              <a:t>amacıyl</a:t>
            </a:r>
          </a:p>
        </p:txBody>
      </p:sp>
      <p:sp>
        <p:nvSpPr>
          <p:cNvPr id="18" name="Dikdörtgen 17"/>
          <p:cNvSpPr/>
          <p:nvPr/>
        </p:nvSpPr>
        <p:spPr>
          <a:xfrm>
            <a:off x="4099560" y="3736848"/>
            <a:ext cx="691896" cy="115824"/>
          </a:xfrm>
          <a:prstGeom prst="rect">
            <a:avLst/>
          </a:prstGeom>
          <a:solidFill>
            <a:srgbClr val="FFFFFF"/>
          </a:solidFill>
        </p:spPr>
        <p:txBody>
          <a:bodyPr wrap="none" lIns="0" tIns="0" rIns="0" bIns="0">
            <a:noAutofit/>
          </a:bodyPr>
          <a:lstStyle/>
          <a:p>
            <a:pPr marL="0" marR="0" indent="0"/>
            <a:r>
              <a:rPr lang="tr" sz="850">
                <a:latin typeface="Garamond"/>
              </a:rPr>
              <a:t>milli üretimin</a:t>
            </a:r>
          </a:p>
        </p:txBody>
      </p:sp>
      <p:sp>
        <p:nvSpPr>
          <p:cNvPr id="19" name="Dikdörtgen 18"/>
          <p:cNvSpPr/>
          <p:nvPr/>
        </p:nvSpPr>
        <p:spPr>
          <a:xfrm>
            <a:off x="2042160" y="1685544"/>
            <a:ext cx="2267712" cy="301752"/>
          </a:xfrm>
          <a:prstGeom prst="rect">
            <a:avLst/>
          </a:prstGeom>
          <a:solidFill>
            <a:srgbClr val="FFFFFF"/>
          </a:solidFill>
        </p:spPr>
        <p:txBody>
          <a:bodyPr lIns="0" tIns="0" rIns="0" bIns="0">
            <a:noAutofit/>
          </a:bodyPr>
          <a:lstStyle/>
          <a:p>
            <a:pPr marL="0" marR="0" indent="0">
              <a:lnSpc>
                <a:spcPct val="126000"/>
              </a:lnSpc>
            </a:pPr>
            <a:r>
              <a:rPr lang="tr" sz="850">
                <a:latin typeface="Garamond"/>
              </a:rPr>
              <a:t>sürdürülebilir büyümesini «ağlamak </a:t>
            </a:r>
            <a:r>
              <a:rPr lang="tr" sz="850">
                <a:solidFill>
                  <a:srgbClr val="476974"/>
                </a:solidFill>
                <a:latin typeface="Garamond"/>
              </a:rPr>
              <a:t>j^</a:t>
            </a:r>
            <a:r>
              <a:rPr lang="tr" sz="850">
                <a:latin typeface="Garamond"/>
              </a:rPr>
              <a:t>amacıy</a:t>
            </a:r>
            <a:r>
              <a:rPr lang="tr" sz="850">
                <a:solidFill>
                  <a:srgbClr val="476974"/>
                </a:solidFill>
                <a:latin typeface="Garamond"/>
              </a:rPr>
              <a:t>k </a:t>
            </a:r>
            <a:r>
              <a:rPr lang="tr" sz="850">
                <a:latin typeface="Garamond"/>
              </a:rPr>
              <a:t>çalışmalara imza attık.</a:t>
            </a:r>
          </a:p>
        </p:txBody>
      </p:sp>
      <p:sp>
        <p:nvSpPr>
          <p:cNvPr id="20" name="Dikdörtgen 19"/>
          <p:cNvSpPr/>
          <p:nvPr/>
        </p:nvSpPr>
        <p:spPr>
          <a:xfrm>
            <a:off x="2042160" y="1533144"/>
            <a:ext cx="2749296" cy="149352"/>
          </a:xfrm>
          <a:prstGeom prst="rect">
            <a:avLst/>
          </a:prstGeom>
          <a:solidFill>
            <a:srgbClr val="FFFFFF"/>
          </a:solidFill>
        </p:spPr>
        <p:txBody>
          <a:bodyPr wrap="none" lIns="0" tIns="0" rIns="0" bIns="0">
            <a:noAutofit/>
          </a:bodyPr>
          <a:lstStyle/>
          <a:p>
            <a:pPr marL="0" marR="0" indent="0"/>
            <a:r>
              <a:rPr lang="tr" sz="850">
                <a:latin typeface="Garamond"/>
              </a:rPr>
              <a:t>biri olan hayvansal üretime yönelik, son 23 yılda sektörün</a:t>
            </a:r>
          </a:p>
        </p:txBody>
      </p:sp>
      <p:sp>
        <p:nvSpPr>
          <p:cNvPr id="21" name="Dikdörtgen 20"/>
          <p:cNvSpPr/>
          <p:nvPr/>
        </p:nvSpPr>
        <p:spPr>
          <a:xfrm>
            <a:off x="3849624" y="4148328"/>
            <a:ext cx="941832" cy="149352"/>
          </a:xfrm>
          <a:prstGeom prst="rect">
            <a:avLst/>
          </a:prstGeom>
          <a:solidFill>
            <a:srgbClr val="FFFFFF"/>
          </a:solidFill>
        </p:spPr>
        <p:txBody>
          <a:bodyPr wrap="none" lIns="0" tIns="0" rIns="0" bIns="0">
            <a:noAutofit/>
          </a:bodyPr>
          <a:lstStyle/>
          <a:p>
            <a:pPr marL="0" marR="0" indent="0"/>
            <a:r>
              <a:rPr lang="tr" sz="850">
                <a:latin typeface="Garamond"/>
              </a:rPr>
              <a:t>kapsayan dönemde</a:t>
            </a:r>
          </a:p>
        </p:txBody>
      </p:sp>
      <p:sp>
        <p:nvSpPr>
          <p:cNvPr id="22" name="Dikdörtgen 21"/>
          <p:cNvSpPr/>
          <p:nvPr/>
        </p:nvSpPr>
        <p:spPr>
          <a:xfrm>
            <a:off x="2039112" y="4718304"/>
            <a:ext cx="2761488" cy="1060704"/>
          </a:xfrm>
          <a:prstGeom prst="rect">
            <a:avLst/>
          </a:prstGeom>
          <a:solidFill>
            <a:srgbClr val="FFFFFF"/>
          </a:solidFill>
        </p:spPr>
        <p:txBody>
          <a:bodyPr lIns="0" tIns="0" rIns="0" bIns="0">
            <a:noAutofit/>
          </a:bodyPr>
          <a:lstStyle/>
          <a:p>
            <a:pPr marL="0" marR="0" indent="0" algn="just">
              <a:lnSpc>
                <a:spcPct val="125000"/>
              </a:lnSpc>
            </a:pPr>
            <a:r>
              <a:rPr lang="tr" sz="850">
                <a:latin typeface="Garamond"/>
              </a:rPr>
              <a:t>Hayvancılık Yol Haritası ile hayvancılık sektöründe; verimli, kaliteli ve sağlıklı üretimin artırılmasını hedefliyoruz. Yol haritasının ilk eylemi olarak, ülkemizin potansiyelini en etkin şekilde değerlendirmek için </a:t>
            </a:r>
            <a:r>
              <a:rPr lang="tr" sz="850" b="1">
                <a:latin typeface="Garamond"/>
              </a:rPr>
              <a:t>Hayvansal </a:t>
            </a:r>
            <a:r>
              <a:rPr lang="tr" sz="850" b="1">
                <a:solidFill>
                  <a:srgbClr val="3D3D3D"/>
                </a:solidFill>
                <a:latin typeface="Garamond"/>
              </a:rPr>
              <a:t>î-'^</a:t>
            </a:r>
            <a:r>
              <a:rPr lang="tr" sz="850" b="1">
                <a:latin typeface="Garamond"/>
              </a:rPr>
              <a:t>Üretimin Planlanması </a:t>
            </a:r>
            <a:r>
              <a:rPr lang="tr" sz="850">
                <a:latin typeface="Garamond"/>
              </a:rPr>
              <a:t>kapsamındaki projeksiyonlarımızı hayata geçirdik. Böylece başta su olmak üzere üretim kaynaklarının daha verimli kullanılması sağlanırken, tüketicilerimizin sağlıklı,</a:t>
            </a:r>
          </a:p>
        </p:txBody>
      </p:sp>
      <p:sp>
        <p:nvSpPr>
          <p:cNvPr id="23" name="Dikdörtgen 22"/>
          <p:cNvSpPr/>
          <p:nvPr/>
        </p:nvSpPr>
        <p:spPr>
          <a:xfrm>
            <a:off x="3977640" y="3432048"/>
            <a:ext cx="813816" cy="298704"/>
          </a:xfrm>
          <a:prstGeom prst="rect">
            <a:avLst/>
          </a:prstGeom>
          <a:solidFill>
            <a:srgbClr val="FFFFFF"/>
          </a:solidFill>
        </p:spPr>
        <p:txBody>
          <a:bodyPr lIns="0" tIns="0" rIns="0" bIns="0">
            <a:noAutofit/>
          </a:bodyPr>
          <a:lstStyle/>
          <a:p>
            <a:pPr marL="0" marR="0" indent="0" algn="r">
              <a:lnSpc>
                <a:spcPct val="121000"/>
              </a:lnSpc>
            </a:pPr>
            <a:r>
              <a:rPr lang="tr" sz="850" baseline="30000">
                <a:latin typeface="Garamond"/>
              </a:rPr>
              <a:t>her</a:t>
            </a:r>
            <a:r>
              <a:rPr lang="tr" sz="850">
                <a:latin typeface="Garamond"/>
              </a:rPr>
              <a:t> geçen </a:t>
            </a:r>
            <a:r>
              <a:rPr lang="tr" sz="850" baseline="-25000">
                <a:solidFill>
                  <a:srgbClr val="71A9BE"/>
                </a:solidFill>
                <a:latin typeface="Garamond"/>
              </a:rPr>
              <a:t>:</a:t>
            </a:r>
            <a:r>
              <a:rPr lang="tr" sz="850">
                <a:solidFill>
                  <a:srgbClr val="71A9BE"/>
                </a:solidFill>
                <a:latin typeface="Garamond"/>
              </a:rPr>
              <a:t> </a:t>
            </a:r>
            <a:r>
              <a:rPr lang="tr" sz="850">
                <a:solidFill>
                  <a:srgbClr val="476974"/>
                </a:solidFill>
                <a:latin typeface="Garamond"/>
              </a:rPr>
              <a:t>;</a:t>
            </a:r>
            <a:r>
              <a:rPr lang="tr" sz="850">
                <a:latin typeface="Garamond"/>
              </a:rPr>
              <a:t>g</a:t>
            </a:r>
            <a:r>
              <a:rPr lang="tr" sz="850" baseline="30000">
                <a:latin typeface="Garamond"/>
              </a:rPr>
              <a:t>ü</a:t>
            </a:r>
            <a:r>
              <a:rPr lang="tr" sz="850">
                <a:latin typeface="Garamond"/>
              </a:rPr>
              <a:t>n anlayışı ile </a:t>
            </a:r>
            <a:r>
              <a:rPr lang="tr" sz="850">
                <a:solidFill>
                  <a:srgbClr val="3D3D3D"/>
                </a:solidFill>
                <a:latin typeface="Garamond"/>
              </a:rPr>
              <a:t>;</a:t>
            </a:r>
            <a:r>
              <a:rPr lang="tr" sz="850">
                <a:latin typeface="Garamond"/>
              </a:rPr>
              <a:t>gıda</a:t>
            </a:r>
          </a:p>
        </p:txBody>
      </p:sp>
      <p:sp>
        <p:nvSpPr>
          <p:cNvPr id="24" name="Dikdörtgen 23"/>
          <p:cNvSpPr/>
          <p:nvPr/>
        </p:nvSpPr>
        <p:spPr>
          <a:xfrm>
            <a:off x="2039112" y="2100072"/>
            <a:ext cx="2752344" cy="1060704"/>
          </a:xfrm>
          <a:prstGeom prst="rect">
            <a:avLst/>
          </a:prstGeom>
          <a:solidFill>
            <a:srgbClr val="FFFFFF"/>
          </a:solidFill>
        </p:spPr>
        <p:txBody>
          <a:bodyPr lIns="0" tIns="0" rIns="0" bIns="0">
            <a:noAutofit/>
          </a:bodyPr>
          <a:lstStyle/>
          <a:p>
            <a:pPr marL="0" marR="0" indent="0" algn="just">
              <a:lnSpc>
                <a:spcPct val="125000"/>
              </a:lnSpc>
            </a:pPr>
            <a:r>
              <a:rPr lang="tr" sz="850">
                <a:latin typeface="Garamond"/>
              </a:rPr>
              <a:t>Son yıllarda dünyada </a:t>
            </a:r>
            <a:r>
              <a:rPr lang="tr" sz="850">
                <a:solidFill>
                  <a:srgbClr val="71A9BE"/>
                </a:solidFill>
                <a:latin typeface="Garamond"/>
              </a:rPr>
              <a:t>fî</a:t>
            </a:r>
            <a:r>
              <a:rPr lang="tr" sz="850">
                <a:latin typeface="Garamond"/>
              </a:rPr>
              <a:t>ve </a:t>
            </a:r>
            <a:r>
              <a:rPr lang="tr" sz="850">
                <a:solidFill>
                  <a:srgbClr val="71A9BE"/>
                </a:solidFill>
                <a:latin typeface="Garamond"/>
              </a:rPr>
              <a:t>"| </a:t>
            </a:r>
            <a:r>
              <a:rPr lang="tr" sz="850">
                <a:latin typeface="Garamond"/>
              </a:rPr>
              <a:t>yakın coğrafyamızda yaşanan gelişmelerin, </a:t>
            </a:r>
            <a:r>
              <a:rPr lang="tr" sz="850">
                <a:solidFill>
                  <a:srgbClr val="476974"/>
                </a:solidFill>
                <a:latin typeface="Garamond"/>
              </a:rPr>
              <a:t>"</a:t>
            </a:r>
            <a:r>
              <a:rPr lang="tr" sz="850">
                <a:latin typeface="Garamond"/>
              </a:rPr>
              <a:t>tarımsal üretimi ve hayvancılığı etkileyen koşulları değiştirmesi, hayvancılıkta yeni bir bakış </a:t>
            </a:r>
            <a:r>
              <a:rPr lang="tr" sz="850">
                <a:solidFill>
                  <a:srgbClr val="71A9BE"/>
                </a:solidFill>
                <a:latin typeface="Garamond"/>
              </a:rPr>
              <a:t>: </a:t>
            </a:r>
            <a:r>
              <a:rPr lang="tr" sz="850">
                <a:latin typeface="Garamond"/>
              </a:rPr>
              <a:t>açısı geliştirmemizi zorunlu kılmıştır. Bu minvalde </a:t>
            </a:r>
            <a:r>
              <a:rPr lang="tr" sz="850" b="1">
                <a:latin typeface="Garamond"/>
              </a:rPr>
              <a:t>“Türkiye Yüzyılı” </a:t>
            </a:r>
            <a:r>
              <a:rPr lang="tr" sz="850">
                <a:latin typeface="Garamond"/>
              </a:rPr>
              <a:t>hedeflerimiz doğrultusunda </a:t>
            </a:r>
            <a:r>
              <a:rPr lang="tr" sz="850" b="1">
                <a:latin typeface="Garamond"/>
              </a:rPr>
              <a:t>“Üretimin ve Üreticinin Yüzyılı” </a:t>
            </a:r>
            <a:r>
              <a:rPr lang="tr" sz="850">
                <a:solidFill>
                  <a:srgbClr val="343434"/>
                </a:solidFill>
                <a:latin typeface="Garamond"/>
              </a:rPr>
              <a:t>‘</a:t>
            </a:r>
            <a:r>
              <a:rPr lang="tr" sz="850">
                <a:latin typeface="Garamond"/>
              </a:rPr>
              <a:t>vizyonu ile </a:t>
            </a:r>
            <a:r>
              <a:rPr lang="tr" sz="850">
                <a:solidFill>
                  <a:srgbClr val="71A9BE"/>
                </a:solidFill>
                <a:latin typeface="Garamond"/>
              </a:rPr>
              <a:t>T </a:t>
            </a:r>
            <a:r>
              <a:rPr lang="tr" sz="850">
                <a:solidFill>
                  <a:srgbClr val="476974"/>
                </a:solidFill>
                <a:latin typeface="Garamond"/>
              </a:rPr>
              <a:t>[</a:t>
            </a:r>
            <a:r>
              <a:rPr lang="tr" sz="850">
                <a:latin typeface="Garamond"/>
              </a:rPr>
              <a:t>hayvancılık sektörünü stratejik bir alan olarak ele alıyoruz.</a:t>
            </a:r>
          </a:p>
        </p:txBody>
      </p:sp>
      <p:sp>
        <p:nvSpPr>
          <p:cNvPr id="25" name="Dikdörtgen 24"/>
          <p:cNvSpPr/>
          <p:nvPr/>
        </p:nvSpPr>
        <p:spPr>
          <a:xfrm>
            <a:off x="2042160" y="3429000"/>
            <a:ext cx="1953768" cy="301752"/>
          </a:xfrm>
          <a:prstGeom prst="rect">
            <a:avLst/>
          </a:prstGeom>
          <a:solidFill>
            <a:srgbClr val="FFFFFF"/>
          </a:solidFill>
        </p:spPr>
        <p:txBody>
          <a:bodyPr lIns="0" tIns="0" rIns="0" bIns="0">
            <a:noAutofit/>
          </a:bodyPr>
          <a:lstStyle/>
          <a:p>
            <a:pPr marL="0" marR="0" indent="0">
              <a:lnSpc>
                <a:spcPct val="126000"/>
              </a:lnSpc>
            </a:pPr>
            <a:r>
              <a:rPr lang="tr" sz="850">
                <a:latin typeface="Garamond"/>
              </a:rPr>
              <a:t>kavramı, tarım sektörünün önemini artırmaktadır. Ülkelerin gıda milliyetçiliği</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D5DE"/>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24475" y="1707978"/>
            <a:ext cx="1883719" cy="1603632"/>
          </a:xfrm>
          <a:prstGeom prst="rect">
            <a:avLst/>
          </a:prstGeom>
        </p:spPr>
      </p:pic>
      <p:pic>
        <p:nvPicPr>
          <p:cNvPr id="3" name="Resim 2"/>
          <p:cNvPicPr>
            <a:picLocks noChangeAspect="1"/>
          </p:cNvPicPr>
          <p:nvPr/>
        </p:nvPicPr>
        <p:blipFill>
          <a:blip r:embed="rId3"/>
          <a:stretch>
            <a:fillRect/>
          </a:stretch>
        </p:blipFill>
        <p:spPr>
          <a:xfrm>
            <a:off x="491524" y="6282724"/>
            <a:ext cx="4286421" cy="1249405"/>
          </a:xfrm>
          <a:prstGeom prst="rect">
            <a:avLst/>
          </a:prstGeom>
        </p:spPr>
      </p:pic>
      <p:sp>
        <p:nvSpPr>
          <p:cNvPr id="4" name="Dikdörtgen 3"/>
          <p:cNvSpPr/>
          <p:nvPr/>
        </p:nvSpPr>
        <p:spPr>
          <a:xfrm>
            <a:off x="1392194" y="447589"/>
            <a:ext cx="2523524" cy="447589"/>
          </a:xfrm>
          <a:prstGeom prst="rect">
            <a:avLst/>
          </a:prstGeom>
          <a:solidFill>
            <a:srgbClr val="FFFFFF"/>
          </a:solidFill>
        </p:spPr>
        <p:txBody>
          <a:bodyPr lIns="0" tIns="0" rIns="0" bIns="0">
            <a:noAutofit/>
          </a:bodyPr>
          <a:lstStyle/>
          <a:p>
            <a:pPr marL="0" marR="0" indent="0" algn="ctr">
              <a:spcAft>
                <a:spcPts val="210"/>
              </a:spcAft>
            </a:pPr>
            <a:r>
              <a:rPr lang="tr" sz="1400" b="1">
                <a:latin typeface="Arial"/>
              </a:rPr>
              <a:t>HAYVANCILIK YOL HARİTASI</a:t>
            </a:r>
          </a:p>
          <a:p>
            <a:pPr marL="0" marR="0" indent="0" algn="ctr"/>
            <a:r>
              <a:rPr lang="tr" sz="1400" b="1">
                <a:latin typeface="Arial"/>
              </a:rPr>
              <a:t>2024 - 2028</a:t>
            </a:r>
          </a:p>
        </p:txBody>
      </p:sp>
      <p:sp>
        <p:nvSpPr>
          <p:cNvPr id="6" name="Dikdörtgen 5"/>
          <p:cNvSpPr/>
          <p:nvPr/>
        </p:nvSpPr>
        <p:spPr>
          <a:xfrm>
            <a:off x="529967" y="1059935"/>
            <a:ext cx="4242487" cy="700216"/>
          </a:xfrm>
          <a:prstGeom prst="rect">
            <a:avLst/>
          </a:prstGeom>
          <a:solidFill>
            <a:srgbClr val="FFFFFF"/>
          </a:solidFill>
        </p:spPr>
        <p:txBody>
          <a:bodyPr lIns="0" tIns="0" rIns="0" bIns="0">
            <a:noAutofit/>
          </a:bodyPr>
          <a:lstStyle/>
          <a:p>
            <a:pPr marL="0" marR="0" indent="3433">
              <a:lnSpc>
                <a:spcPct val="125000"/>
              </a:lnSpc>
            </a:pPr>
            <a:r>
              <a:rPr lang="tr" sz="850">
                <a:latin typeface="Garamond"/>
              </a:rPr>
              <a:t>Hayvancılık Yol Haritamız doğrultusunda, desteklemelerin etkinliğini ve yönlendirici gücünü artırmak için hayvancılık desteklemelerini yeniden yapılandırdık. Bu kapsamda, gençlerimizi ve kadınlarımızı ilave desteklerle üretime teşvik ederek üretimde sürdürülebilirliği kalıcı hale getirme çabasındayız.</a:t>
            </a:r>
          </a:p>
        </p:txBody>
      </p:sp>
      <p:sp>
        <p:nvSpPr>
          <p:cNvPr id="7" name="Dikdörtgen 6"/>
          <p:cNvSpPr/>
          <p:nvPr/>
        </p:nvSpPr>
        <p:spPr>
          <a:xfrm>
            <a:off x="2446637" y="1732691"/>
            <a:ext cx="2328563" cy="1526746"/>
          </a:xfrm>
          <a:prstGeom prst="rect">
            <a:avLst/>
          </a:prstGeom>
          <a:solidFill>
            <a:srgbClr val="FFFFFF"/>
          </a:solidFill>
        </p:spPr>
        <p:txBody>
          <a:bodyPr lIns="0" tIns="0" rIns="0" bIns="0">
            <a:noAutofit/>
          </a:bodyPr>
          <a:lstStyle/>
          <a:p>
            <a:pPr marL="0" marR="0" indent="0" algn="just">
              <a:lnSpc>
                <a:spcPct val="125000"/>
              </a:lnSpc>
            </a:pPr>
            <a:r>
              <a:rPr lang="tr" sz="850">
                <a:latin typeface="Garamond"/>
              </a:rPr>
              <a:t>Koruyucu Veteriner Hekimlik Hizmetlerini, </a:t>
            </a:r>
            <a:r>
              <a:rPr lang="tr" sz="850" b="1">
                <a:latin typeface="Garamond"/>
              </a:rPr>
              <a:t>‘tek sağlık’ </a:t>
            </a:r>
            <a:r>
              <a:rPr lang="tr" sz="850">
                <a:latin typeface="Garamond"/>
              </a:rPr>
              <a:t>yaklaşımı çerçevesinde ele alıyoruz. Bu kapsamda, büyükbaş ve küçükbaş hayvancılık işletmelerinde üretimin ve gelirin en önemli unsurları arasında yer alan buzağı, kuzu ve oğlakların tamamının desteklenmesini sağlıyoruz. Bu yaklaşımla; işletme ölçeğine bakılmaksızın hayvancılık yapan tüm üreticilerimizin desteklenmesiyle kırsal alanlar, kadınlarımız ve gençlerimiz başta olmak üzere verimlilik esasına dayalı bir modeli hayata geçirdik.</a:t>
            </a:r>
          </a:p>
        </p:txBody>
      </p:sp>
      <p:sp>
        <p:nvSpPr>
          <p:cNvPr id="8" name="Dikdörtgen 7"/>
          <p:cNvSpPr/>
          <p:nvPr/>
        </p:nvSpPr>
        <p:spPr>
          <a:xfrm>
            <a:off x="516237" y="3314356"/>
            <a:ext cx="4294660" cy="2306595"/>
          </a:xfrm>
          <a:prstGeom prst="rect">
            <a:avLst/>
          </a:prstGeom>
          <a:solidFill>
            <a:srgbClr val="FFFFFF"/>
          </a:solidFill>
        </p:spPr>
        <p:txBody>
          <a:bodyPr lIns="0" tIns="0" rIns="0" bIns="0">
            <a:noAutofit/>
          </a:bodyPr>
          <a:lstStyle/>
          <a:p>
            <a:pPr marL="0" marR="0" indent="0" algn="just">
              <a:lnSpc>
                <a:spcPct val="126000"/>
              </a:lnSpc>
              <a:spcAft>
                <a:spcPts val="210"/>
              </a:spcAft>
            </a:pPr>
            <a:r>
              <a:rPr lang="tr" sz="850">
                <a:latin typeface="Garamond"/>
              </a:rPr>
              <a:t>Ayrıca, hayvansal üretimde verimliliği artırmak için ıslah çalışmalarına ayrı bir önem veriyoruz. Genomik test uygulamalarını </a:t>
            </a:r>
            <a:r>
              <a:rPr lang="tr" sz="850">
                <a:solidFill>
                  <a:srgbClr val="A9C3CA"/>
                </a:solidFill>
                <a:latin typeface="Garamond"/>
              </a:rPr>
              <a:t>ı </a:t>
            </a:r>
            <a:r>
              <a:rPr lang="tr" sz="850">
                <a:latin typeface="Garamond"/>
              </a:rPr>
              <a:t>yaygınlaştırarak hayvanlarımızı hedeflenen verim özellikleri doğrultusunda ıslah edecek, böylece birim hayvandan elde edilen ürün miktarını artıracağız.</a:t>
            </a:r>
          </a:p>
          <a:p>
            <a:pPr marL="0" marR="0" indent="12700" algn="just">
              <a:lnSpc>
                <a:spcPct val="126000"/>
              </a:lnSpc>
              <a:spcAft>
                <a:spcPts val="210"/>
              </a:spcAft>
            </a:pPr>
            <a:r>
              <a:rPr lang="tr" sz="850">
                <a:latin typeface="Garamond"/>
              </a:rPr>
              <a:t>Önemle vurgulamak istediğim bir diğer husus, hayvancılıkta işletmelerin sürdürülebilir üretimini kısıtlayan ve ıslah çalışmalarını olumsuz etkileyen hayvan hastalıklarının kontrol altına alınmasıdır. Bu kapsamda, hayvancılık desteklerini yönlendirici bir araç olarak kullanarak yetiştiricilerimizin ekonomik kayıplarını azaltmak ve hayvan sürülerinin sağlıklı bir şekilde büyümesini temin etmek amacıyla hastalıktan ari işletmelerin sayısını artırıyoruz. Destekleme uygulamalarında hastalıktan ari işletmeleri stratejik bir öncelik olarak ele alarak bu işletmelere sağlanan destekleri 4 katına çıkaracağız.</a:t>
            </a:r>
          </a:p>
          <a:p>
            <a:pPr marL="0" marR="0" indent="12700" algn="just">
              <a:lnSpc>
                <a:spcPct val="126000"/>
              </a:lnSpc>
              <a:spcAft>
                <a:spcPts val="210"/>
              </a:spcAft>
            </a:pPr>
            <a:r>
              <a:rPr lang="tr" sz="850">
                <a:latin typeface="Garamond"/>
              </a:rPr>
              <a:t>Bakanlığımızca 2024-2028 </a:t>
            </a:r>
            <a:r>
              <a:rPr lang="tr" sz="850">
                <a:solidFill>
                  <a:srgbClr val="476974"/>
                </a:solidFill>
                <a:latin typeface="Garamond"/>
              </a:rPr>
              <a:t>l</a:t>
            </a:r>
            <a:r>
              <a:rPr lang="tr" sz="850">
                <a:latin typeface="Garamond"/>
              </a:rPr>
              <a:t>yıllarında uygulanacak olan Hayvancılık Yol Haritası hazırlık çalışmalarında </a:t>
            </a:r>
            <a:r>
              <a:rPr lang="tr" sz="850">
                <a:solidFill>
                  <a:srgbClr val="71A9BE"/>
                </a:solidFill>
                <a:latin typeface="Garamond"/>
              </a:rPr>
              <a:t>|</a:t>
            </a:r>
            <a:r>
              <a:rPr lang="tr" sz="850">
                <a:latin typeface="Garamond"/>
              </a:rPr>
              <a:t>ve sahaya aktarılma sürecinde emeği geçen, alın teri döken tüm çalışma arkadaşlarıma teşekkür ediyorum.</a:t>
            </a:r>
          </a:p>
          <a:p>
            <a:pPr marL="0" marR="0" indent="4463">
              <a:lnSpc>
                <a:spcPct val="126000"/>
              </a:lnSpc>
            </a:pPr>
            <a:r>
              <a:rPr lang="tr" sz="850">
                <a:latin typeface="Garamond"/>
              </a:rPr>
              <a:t>Hayvancılık Yol Haritamızın ülkemize ve milletimize hayırlı olmasını diliyorum.</a:t>
            </a:r>
          </a:p>
        </p:txBody>
      </p:sp>
      <p:sp>
        <p:nvSpPr>
          <p:cNvPr id="9" name="Dikdörtgen 8"/>
          <p:cNvSpPr/>
          <p:nvPr/>
        </p:nvSpPr>
        <p:spPr>
          <a:xfrm>
            <a:off x="944605" y="5728043"/>
            <a:ext cx="2649838" cy="579394"/>
          </a:xfrm>
          <a:prstGeom prst="rect">
            <a:avLst/>
          </a:prstGeom>
          <a:solidFill>
            <a:srgbClr val="203973"/>
          </a:solidFill>
        </p:spPr>
        <p:txBody>
          <a:bodyPr lIns="0" tIns="0" rIns="0" bIns="0">
            <a:noAutofit/>
          </a:bodyPr>
          <a:lstStyle/>
          <a:p>
            <a:pPr marL="0" marR="0" indent="0" algn="ctr" defTabSz="1167003">
              <a:tabLst>
                <a:tab pos="1167003" algn="l"/>
              </a:tabLst>
            </a:pPr>
            <a:r>
              <a:rPr lang="tr" sz="850" b="1">
                <a:solidFill>
                  <a:srgbClr val="C4C491"/>
                </a:solidFill>
                <a:latin typeface="Segoe UI"/>
              </a:rPr>
              <a:t>2024-2028	.</a:t>
            </a:r>
          </a:p>
          <a:p>
            <a:pPr marL="0" marR="0" indent="0">
              <a:lnSpc>
                <a:spcPct val="88000"/>
              </a:lnSpc>
              <a:spcAft>
                <a:spcPts val="210"/>
              </a:spcAft>
            </a:pPr>
            <a:r>
              <a:rPr lang="tr" sz="1400" b="1">
                <a:solidFill>
                  <a:srgbClr val="C4C491"/>
                </a:solidFill>
                <a:latin typeface="Arial"/>
              </a:rPr>
              <a:t>HAYVANCILIK YOL HARİTASI</a:t>
            </a:r>
          </a:p>
          <a:p>
            <a:pPr marL="0" marR="0" indent="0" algn="ctr"/>
            <a:r>
              <a:rPr lang="tr" sz="850" b="1">
                <a:solidFill>
                  <a:srgbClr val="C4C491"/>
                </a:solidFill>
                <a:latin typeface="Segoe UI"/>
              </a:rPr>
              <a:t>26 Şubat 2024</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5321056" cy="7558204"/>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1104" y="1469136"/>
            <a:ext cx="810768" cy="4565904"/>
          </a:xfrm>
          <a:prstGeom prst="rect">
            <a:avLst/>
          </a:prstGeom>
          <a:solidFill>
            <a:srgbClr val="FFFFFF"/>
          </a:solidFill>
        </p:spPr>
        <p:txBody>
          <a:bodyPr vert="vert270" wrap="none" lIns="0" tIns="0" rIns="0" bIns="0">
            <a:noAutofit/>
          </a:bodyPr>
          <a:lstStyle/>
          <a:p>
            <a:pPr marL="0" marR="0" indent="0"/>
            <a:r>
              <a:rPr lang="tr" sz="5600" b="1">
                <a:latin typeface="Arial"/>
              </a:rPr>
              <a:t>İÇİNDEKİLER</a:t>
            </a:r>
          </a:p>
        </p:txBody>
      </p:sp>
      <p:graphicFrame>
        <p:nvGraphicFramePr>
          <p:cNvPr id="3" name="Tablo 2"/>
          <p:cNvGraphicFramePr>
            <a:graphicFrameLocks noGrp="1"/>
          </p:cNvGraphicFramePr>
          <p:nvPr/>
        </p:nvGraphicFramePr>
        <p:xfrm>
          <a:off x="1459992" y="472440"/>
          <a:ext cx="3352800" cy="6489192"/>
        </p:xfrm>
        <a:graphic>
          <a:graphicData uri="http://schemas.openxmlformats.org/drawingml/2006/table">
            <a:tbl>
              <a:tblPr/>
              <a:tblGrid>
                <a:gridCol w="2956560"/>
                <a:gridCol w="396240"/>
              </a:tblGrid>
              <a:tr h="170688">
                <a:tc>
                  <a:txBody>
                    <a:bodyPr/>
                    <a:lstStyle/>
                    <a:p>
                      <a:pPr marL="0" marR="0" indent="0"/>
                      <a:r>
                        <a:rPr lang="tr" sz="900" b="1">
                          <a:latin typeface="Times New Roman"/>
                        </a:rPr>
                        <a:t>Hayvancılık Desteklemeleri Modeli</a:t>
                      </a:r>
                    </a:p>
                  </a:txBody>
                  <a:tcPr marL="0" marR="0" marT="0" marB="0"/>
                </a:tc>
                <a:tc>
                  <a:txBody>
                    <a:bodyPr/>
                    <a:lstStyle/>
                    <a:p>
                      <a:pPr marL="0" marR="0" indent="101600" algn="just"/>
                      <a:r>
                        <a:rPr lang="tr" sz="900" b="1">
                          <a:latin typeface="Times New Roman"/>
                        </a:rPr>
                        <a:t>01</a:t>
                      </a:r>
                    </a:p>
                  </a:txBody>
                  <a:tcPr marL="0" marR="0" marT="0" marB="0"/>
                </a:tc>
              </a:tr>
              <a:tr h="256032">
                <a:tc>
                  <a:txBody>
                    <a:bodyPr/>
                    <a:lstStyle/>
                    <a:p>
                      <a:pPr marL="0" marR="0" indent="0"/>
                      <a:r>
                        <a:rPr lang="tr" sz="900" b="1">
                          <a:latin typeface="Times New Roman"/>
                        </a:rPr>
                        <a:t>Mevcut Hayvan Varlığı</a:t>
                      </a:r>
                    </a:p>
                  </a:txBody>
                  <a:tcPr marL="0" marR="0" marT="0" marB="0" anchor="b"/>
                </a:tc>
                <a:tc>
                  <a:txBody>
                    <a:bodyPr/>
                    <a:lstStyle/>
                    <a:p>
                      <a:pPr marL="0" marR="0" indent="101600" algn="just"/>
                      <a:r>
                        <a:rPr lang="tr" sz="900" b="1">
                          <a:latin typeface="Times New Roman"/>
                        </a:rPr>
                        <a:t>03</a:t>
                      </a:r>
                    </a:p>
                  </a:txBody>
                  <a:tcPr marL="0" marR="0" marT="0" marB="0" anchor="b"/>
                </a:tc>
              </a:tr>
              <a:tr h="252984">
                <a:tc>
                  <a:txBody>
                    <a:bodyPr/>
                    <a:lstStyle/>
                    <a:p>
                      <a:pPr marL="0" marR="0" indent="0"/>
                      <a:r>
                        <a:rPr lang="tr" sz="900" b="1">
                          <a:latin typeface="Times New Roman"/>
                        </a:rPr>
                        <a:t>Mevcut Destekleme Modeli</a:t>
                      </a:r>
                    </a:p>
                  </a:txBody>
                  <a:tcPr marL="0" marR="0" marT="0" marB="0" anchor="ctr"/>
                </a:tc>
                <a:tc>
                  <a:txBody>
                    <a:bodyPr/>
                    <a:lstStyle/>
                    <a:p>
                      <a:pPr marL="0" marR="0" indent="0" algn="ctr"/>
                      <a:r>
                        <a:rPr lang="tr" sz="900" b="1">
                          <a:latin typeface="Times New Roman"/>
                        </a:rPr>
                        <a:t>07</a:t>
                      </a:r>
                    </a:p>
                  </a:txBody>
                  <a:tcPr marL="0" marR="0" marT="0" marB="0" anchor="ctr"/>
                </a:tc>
              </a:tr>
              <a:tr h="252984">
                <a:tc>
                  <a:txBody>
                    <a:bodyPr/>
                    <a:lstStyle/>
                    <a:p>
                      <a:pPr marL="0" marR="0" indent="0"/>
                      <a:r>
                        <a:rPr lang="tr" sz="900" b="1">
                          <a:latin typeface="Times New Roman"/>
                        </a:rPr>
                        <a:t>Aile İşletmesi Desteği</a:t>
                      </a:r>
                    </a:p>
                  </a:txBody>
                  <a:tcPr marL="0" marR="0" marT="0" marB="0" anchor="b"/>
                </a:tc>
                <a:tc>
                  <a:txBody>
                    <a:bodyPr/>
                    <a:lstStyle/>
                    <a:p>
                      <a:pPr marL="0" marR="0" indent="101600" algn="just"/>
                      <a:r>
                        <a:rPr lang="tr" sz="900" b="1">
                          <a:latin typeface="Times New Roman"/>
                        </a:rPr>
                        <a:t>08</a:t>
                      </a:r>
                    </a:p>
                  </a:txBody>
                  <a:tcPr marL="0" marR="0" marT="0" marB="0" anchor="b"/>
                </a:tc>
              </a:tr>
              <a:tr h="252984">
                <a:tc>
                  <a:txBody>
                    <a:bodyPr/>
                    <a:lstStyle/>
                    <a:p>
                      <a:pPr marL="0" marR="0" indent="0"/>
                      <a:r>
                        <a:rPr lang="tr" sz="900" b="1">
                          <a:latin typeface="Times New Roman"/>
                        </a:rPr>
                        <a:t>Planlı Üretim Desteği</a:t>
                      </a:r>
                    </a:p>
                  </a:txBody>
                  <a:tcPr marL="0" marR="0" marT="0" marB="0" anchor="b"/>
                </a:tc>
                <a:tc>
                  <a:txBody>
                    <a:bodyPr/>
                    <a:lstStyle/>
                    <a:p>
                      <a:pPr marL="0" marR="0" indent="101600" algn="just"/>
                      <a:r>
                        <a:rPr lang="tr" sz="900" b="1">
                          <a:latin typeface="Times New Roman"/>
                        </a:rPr>
                        <a:t>09</a:t>
                      </a:r>
                    </a:p>
                  </a:txBody>
                  <a:tcPr marL="0" marR="0" marT="0" marB="0" anchor="b"/>
                </a:tc>
              </a:tr>
              <a:tr h="252984">
                <a:tc>
                  <a:txBody>
                    <a:bodyPr/>
                    <a:lstStyle/>
                    <a:p>
                      <a:pPr marL="0" marR="0" indent="0"/>
                      <a:r>
                        <a:rPr lang="tr" sz="900" b="1">
                          <a:latin typeface="Times New Roman"/>
                        </a:rPr>
                        <a:t>Genç/Kadın Yetiştirici Desteği</a:t>
                      </a:r>
                    </a:p>
                  </a:txBody>
                  <a:tcPr marL="0" marR="0" marT="0" marB="0" anchor="ctr"/>
                </a:tc>
                <a:tc>
                  <a:txBody>
                    <a:bodyPr/>
                    <a:lstStyle/>
                    <a:p>
                      <a:pPr marL="0" marR="0" indent="0" algn="ctr"/>
                      <a:r>
                        <a:rPr lang="tr" sz="900" b="1">
                          <a:latin typeface="Times New Roman"/>
                        </a:rPr>
                        <a:t>10</a:t>
                      </a:r>
                    </a:p>
                  </a:txBody>
                  <a:tcPr marL="0" marR="0" marT="0" marB="0" anchor="ctr"/>
                </a:tc>
              </a:tr>
              <a:tr h="256032">
                <a:tc>
                  <a:txBody>
                    <a:bodyPr/>
                    <a:lstStyle/>
                    <a:p>
                      <a:pPr marL="0" marR="0" indent="0"/>
                      <a:r>
                        <a:rPr lang="tr" sz="900" b="1">
                          <a:latin typeface="Times New Roman"/>
                        </a:rPr>
                        <a:t>Temel Hayvancılık Destekleri</a:t>
                      </a:r>
                    </a:p>
                  </a:txBody>
                  <a:tcPr marL="0" marR="0" marT="0" marB="0" anchor="ctr"/>
                </a:tc>
                <a:tc>
                  <a:txBody>
                    <a:bodyPr/>
                    <a:lstStyle/>
                    <a:p>
                      <a:pPr marL="0" marR="0" indent="165100" algn="just"/>
                      <a:r>
                        <a:rPr lang="tr" sz="900" b="1">
                          <a:latin typeface="Times New Roman"/>
                        </a:rPr>
                        <a:t>11</a:t>
                      </a:r>
                    </a:p>
                  </a:txBody>
                  <a:tcPr marL="0" marR="0" marT="0" marB="0" anchor="ctr"/>
                </a:tc>
              </a:tr>
              <a:tr h="252984">
                <a:tc>
                  <a:txBody>
                    <a:bodyPr/>
                    <a:lstStyle/>
                    <a:p>
                      <a:pPr marL="0" marR="0" indent="0"/>
                      <a:r>
                        <a:rPr lang="tr" sz="900" b="1">
                          <a:latin typeface="Times New Roman"/>
                        </a:rPr>
                        <a:t>Büyükbaş Hayvancılık Desteği (Buzağı/Malak)</a:t>
                      </a:r>
                    </a:p>
                  </a:txBody>
                  <a:tcPr marL="0" marR="0" marT="0" marB="0" anchor="b"/>
                </a:tc>
                <a:tc>
                  <a:txBody>
                    <a:bodyPr/>
                    <a:lstStyle/>
                    <a:p>
                      <a:pPr marL="0" marR="0" indent="101600" algn="just"/>
                      <a:r>
                        <a:rPr lang="tr" sz="900" b="1">
                          <a:latin typeface="Times New Roman"/>
                        </a:rPr>
                        <a:t>14</a:t>
                      </a:r>
                    </a:p>
                  </a:txBody>
                  <a:tcPr marL="0" marR="0" marT="0" marB="0" anchor="b"/>
                </a:tc>
              </a:tr>
              <a:tr h="252984">
                <a:tc>
                  <a:txBody>
                    <a:bodyPr/>
                    <a:lstStyle/>
                    <a:p>
                      <a:pPr marL="0" marR="0" indent="0"/>
                      <a:r>
                        <a:rPr lang="tr" sz="900" b="1">
                          <a:latin typeface="Times New Roman"/>
                        </a:rPr>
                        <a:t>Büyükbaş Hayvancılık Desteği (Buzağı)</a:t>
                      </a:r>
                    </a:p>
                  </a:txBody>
                  <a:tcPr marL="0" marR="0" marT="0" marB="0" anchor="b"/>
                </a:tc>
                <a:tc>
                  <a:txBody>
                    <a:bodyPr/>
                    <a:lstStyle/>
                    <a:p>
                      <a:pPr marL="0" marR="0" indent="0" algn="ctr"/>
                      <a:r>
                        <a:rPr lang="tr" sz="900" b="1">
                          <a:latin typeface="Times New Roman"/>
                        </a:rPr>
                        <a:t>15</a:t>
                      </a:r>
                    </a:p>
                  </a:txBody>
                  <a:tcPr marL="0" marR="0" marT="0" marB="0" anchor="b"/>
                </a:tc>
              </a:tr>
              <a:tr h="252984">
                <a:tc>
                  <a:txBody>
                    <a:bodyPr/>
                    <a:lstStyle/>
                    <a:p>
                      <a:pPr marL="0" marR="0" indent="0"/>
                      <a:r>
                        <a:rPr lang="tr" sz="900" b="1">
                          <a:latin typeface="Times New Roman"/>
                        </a:rPr>
                        <a:t>Büyükbaş Hayvancılık Desteği (Malak)</a:t>
                      </a:r>
                    </a:p>
                  </a:txBody>
                  <a:tcPr marL="0" marR="0" marT="0" marB="0" anchor="b"/>
                </a:tc>
                <a:tc>
                  <a:txBody>
                    <a:bodyPr/>
                    <a:lstStyle/>
                    <a:p>
                      <a:pPr marL="0" marR="0" indent="165100" algn="just"/>
                      <a:r>
                        <a:rPr lang="tr" sz="900" b="1">
                          <a:latin typeface="Times New Roman"/>
                        </a:rPr>
                        <a:t>17</a:t>
                      </a:r>
                    </a:p>
                  </a:txBody>
                  <a:tcPr marL="0" marR="0" marT="0" marB="0" anchor="b"/>
                </a:tc>
              </a:tr>
              <a:tr h="252984">
                <a:tc>
                  <a:txBody>
                    <a:bodyPr/>
                    <a:lstStyle/>
                    <a:p>
                      <a:pPr marL="0" marR="0" indent="0"/>
                      <a:r>
                        <a:rPr lang="tr" sz="900" b="1">
                          <a:latin typeface="Times New Roman"/>
                        </a:rPr>
                        <a:t>Küçükbaş Hayvancılık Desteği (Kuzu/Oğlak)</a:t>
                      </a:r>
                    </a:p>
                  </a:txBody>
                  <a:tcPr marL="0" marR="0" marT="0" marB="0" anchor="b"/>
                </a:tc>
                <a:tc>
                  <a:txBody>
                    <a:bodyPr/>
                    <a:lstStyle/>
                    <a:p>
                      <a:pPr marL="0" marR="0" indent="0" algn="ctr"/>
                      <a:r>
                        <a:rPr lang="tr" sz="900" b="1">
                          <a:latin typeface="Times New Roman"/>
                        </a:rPr>
                        <a:t>19</a:t>
                      </a:r>
                    </a:p>
                  </a:txBody>
                  <a:tcPr marL="0" marR="0" marT="0" marB="0" anchor="b"/>
                </a:tc>
              </a:tr>
              <a:tr h="256032">
                <a:tc>
                  <a:txBody>
                    <a:bodyPr/>
                    <a:lstStyle/>
                    <a:p>
                      <a:pPr marL="0" marR="0" indent="0"/>
                      <a:r>
                        <a:rPr lang="tr" sz="900" b="1">
                          <a:latin typeface="Times New Roman"/>
                        </a:rPr>
                        <a:t>Küçükbaş Hayvancılık Desteği (Kuzu)</a:t>
                      </a:r>
                    </a:p>
                  </a:txBody>
                  <a:tcPr marL="0" marR="0" marT="0" marB="0" anchor="ctr"/>
                </a:tc>
                <a:tc>
                  <a:txBody>
                    <a:bodyPr/>
                    <a:lstStyle/>
                    <a:p>
                      <a:pPr marL="0" marR="0" indent="0" algn="ctr"/>
                      <a:r>
                        <a:rPr lang="tr" sz="900" b="1">
                          <a:latin typeface="Times New Roman"/>
                        </a:rPr>
                        <a:t>21</a:t>
                      </a:r>
                    </a:p>
                  </a:txBody>
                  <a:tcPr marL="0" marR="0" marT="0" marB="0" anchor="ctr"/>
                </a:tc>
              </a:tr>
              <a:tr h="252984">
                <a:tc>
                  <a:txBody>
                    <a:bodyPr/>
                    <a:lstStyle/>
                    <a:p>
                      <a:pPr marL="0" marR="0" indent="0"/>
                      <a:r>
                        <a:rPr lang="tr" sz="900" b="1">
                          <a:latin typeface="Times New Roman"/>
                        </a:rPr>
                        <a:t>Küçükbaş Hayvancılık Desteği (Oğlak)</a:t>
                      </a:r>
                    </a:p>
                  </a:txBody>
                  <a:tcPr marL="0" marR="0" marT="0" marB="0" anchor="b"/>
                </a:tc>
                <a:tc>
                  <a:txBody>
                    <a:bodyPr/>
                    <a:lstStyle/>
                    <a:p>
                      <a:pPr marL="0" marR="0" indent="0" algn="ctr"/>
                      <a:r>
                        <a:rPr lang="tr" sz="900" b="1">
                          <a:latin typeface="Times New Roman"/>
                        </a:rPr>
                        <a:t>23</a:t>
                      </a:r>
                    </a:p>
                  </a:txBody>
                  <a:tcPr marL="0" marR="0" marT="0" marB="0" anchor="b"/>
                </a:tc>
              </a:tr>
              <a:tr h="252984">
                <a:tc>
                  <a:txBody>
                    <a:bodyPr/>
                    <a:lstStyle/>
                    <a:p>
                      <a:pPr marL="0" marR="0" indent="0"/>
                      <a:r>
                        <a:rPr lang="tr" sz="900" b="1">
                          <a:latin typeface="Times New Roman"/>
                        </a:rPr>
                        <a:t>Arıcılık Desteği</a:t>
                      </a:r>
                    </a:p>
                  </a:txBody>
                  <a:tcPr marL="0" marR="0" marT="0" marB="0" anchor="b"/>
                </a:tc>
                <a:tc>
                  <a:txBody>
                    <a:bodyPr/>
                    <a:lstStyle/>
                    <a:p>
                      <a:pPr marL="0" marR="0" indent="0" algn="ctr"/>
                      <a:r>
                        <a:rPr lang="tr" sz="900" b="1">
                          <a:latin typeface="Times New Roman"/>
                        </a:rPr>
                        <a:t>25</a:t>
                      </a:r>
                    </a:p>
                  </a:txBody>
                  <a:tcPr marL="0" marR="0" marT="0" marB="0" anchor="b"/>
                </a:tc>
              </a:tr>
              <a:tr h="252984">
                <a:tc>
                  <a:txBody>
                    <a:bodyPr/>
                    <a:lstStyle/>
                    <a:p>
                      <a:pPr marL="0" marR="0" indent="0"/>
                      <a:r>
                        <a:rPr lang="tr" sz="900" b="1">
                          <a:latin typeface="Times New Roman"/>
                        </a:rPr>
                        <a:t>İpek Böceği Desteği</a:t>
                      </a:r>
                    </a:p>
                  </a:txBody>
                  <a:tcPr marL="0" marR="0" marT="0" marB="0" anchor="b"/>
                </a:tc>
                <a:tc>
                  <a:txBody>
                    <a:bodyPr/>
                    <a:lstStyle/>
                    <a:p>
                      <a:pPr marL="0" marR="0" indent="101600" algn="just"/>
                      <a:r>
                        <a:rPr lang="tr" sz="900" b="1">
                          <a:latin typeface="Times New Roman"/>
                        </a:rPr>
                        <a:t>28</a:t>
                      </a:r>
                    </a:p>
                  </a:txBody>
                  <a:tcPr marL="0" marR="0" marT="0" marB="0" anchor="b"/>
                </a:tc>
              </a:tr>
              <a:tr h="256032">
                <a:tc>
                  <a:txBody>
                    <a:bodyPr/>
                    <a:lstStyle/>
                    <a:p>
                      <a:pPr marL="0" marR="0" indent="0"/>
                      <a:r>
                        <a:rPr lang="tr" sz="900" b="1">
                          <a:latin typeface="Times New Roman"/>
                        </a:rPr>
                        <a:t>Ürün Geliştirme Destekleri</a:t>
                      </a:r>
                    </a:p>
                  </a:txBody>
                  <a:tcPr marL="0" marR="0" marT="0" marB="0" anchor="ctr"/>
                </a:tc>
                <a:tc>
                  <a:txBody>
                    <a:bodyPr/>
                    <a:lstStyle/>
                    <a:p>
                      <a:pPr marL="0" marR="0" indent="0" algn="ctr"/>
                      <a:r>
                        <a:rPr lang="tr" sz="900" b="1">
                          <a:latin typeface="Times New Roman"/>
                        </a:rPr>
                        <a:t>31</a:t>
                      </a:r>
                    </a:p>
                  </a:txBody>
                  <a:tcPr marL="0" marR="0" marT="0" marB="0" anchor="ctr"/>
                </a:tc>
              </a:tr>
              <a:tr h="252984">
                <a:tc>
                  <a:txBody>
                    <a:bodyPr/>
                    <a:lstStyle/>
                    <a:p>
                      <a:pPr marL="0" marR="0" indent="0"/>
                      <a:r>
                        <a:rPr lang="tr" sz="900" b="1">
                          <a:latin typeface="Times New Roman"/>
                        </a:rPr>
                        <a:t>Çiğ Süt Desteği</a:t>
                      </a:r>
                    </a:p>
                  </a:txBody>
                  <a:tcPr marL="0" marR="0" marT="0" marB="0" anchor="b"/>
                </a:tc>
                <a:tc>
                  <a:txBody>
                    <a:bodyPr/>
                    <a:lstStyle/>
                    <a:p>
                      <a:pPr marL="0" marR="0" indent="0" algn="ctr"/>
                      <a:r>
                        <a:rPr lang="tr" sz="900" b="1">
                          <a:latin typeface="Times New Roman"/>
                        </a:rPr>
                        <a:t>34</a:t>
                      </a:r>
                    </a:p>
                  </a:txBody>
                  <a:tcPr marL="0" marR="0" marT="0" marB="0" anchor="b"/>
                </a:tc>
              </a:tr>
              <a:tr h="252984">
                <a:tc>
                  <a:txBody>
                    <a:bodyPr/>
                    <a:lstStyle/>
                    <a:p>
                      <a:pPr marL="0" marR="0" indent="0"/>
                      <a:r>
                        <a:rPr lang="tr" sz="900" b="1">
                          <a:latin typeface="Times New Roman"/>
                        </a:rPr>
                        <a:t>Besilik Erkek Sığır (Karkas) Desteği</a:t>
                      </a:r>
                    </a:p>
                  </a:txBody>
                  <a:tcPr marL="0" marR="0" marT="0" marB="0" anchor="b"/>
                </a:tc>
                <a:tc>
                  <a:txBody>
                    <a:bodyPr/>
                    <a:lstStyle/>
                    <a:p>
                      <a:pPr marL="0" marR="0" indent="0" algn="ctr"/>
                      <a:r>
                        <a:rPr lang="tr" sz="900" b="1">
                          <a:latin typeface="Times New Roman"/>
                        </a:rPr>
                        <a:t>42</a:t>
                      </a:r>
                    </a:p>
                  </a:txBody>
                  <a:tcPr marL="0" marR="0" marT="0" marB="0" anchor="b"/>
                </a:tc>
              </a:tr>
              <a:tr h="252984">
                <a:tc>
                  <a:txBody>
                    <a:bodyPr/>
                    <a:lstStyle/>
                    <a:p>
                      <a:pPr marL="0" marR="0" indent="0"/>
                      <a:r>
                        <a:rPr lang="tr" sz="900" b="1">
                          <a:latin typeface="Times New Roman"/>
                        </a:rPr>
                        <a:t>Tiftik Desteği</a:t>
                      </a:r>
                    </a:p>
                  </a:txBody>
                  <a:tcPr marL="0" marR="0" marT="0" marB="0" anchor="b"/>
                </a:tc>
                <a:tc>
                  <a:txBody>
                    <a:bodyPr/>
                    <a:lstStyle/>
                    <a:p>
                      <a:pPr marL="0" marR="0" indent="0" algn="ctr"/>
                      <a:r>
                        <a:rPr lang="tr" sz="900" b="1">
                          <a:latin typeface="Times New Roman"/>
                        </a:rPr>
                        <a:t>47</a:t>
                      </a:r>
                    </a:p>
                  </a:txBody>
                  <a:tcPr marL="0" marR="0" marT="0" marB="0" anchor="b"/>
                </a:tc>
              </a:tr>
              <a:tr h="252984">
                <a:tc>
                  <a:txBody>
                    <a:bodyPr/>
                    <a:lstStyle/>
                    <a:p>
                      <a:pPr marL="0" marR="0" indent="0"/>
                      <a:r>
                        <a:rPr lang="tr" sz="900" b="1">
                          <a:latin typeface="Times New Roman"/>
                        </a:rPr>
                        <a:t>Hayvan ve Sürü Sağlığı Desteği</a:t>
                      </a:r>
                    </a:p>
                  </a:txBody>
                  <a:tcPr marL="0" marR="0" marT="0" marB="0" anchor="b"/>
                </a:tc>
                <a:tc>
                  <a:txBody>
                    <a:bodyPr/>
                    <a:lstStyle/>
                    <a:p>
                      <a:pPr marL="0" marR="0" indent="0" algn="ctr"/>
                      <a:r>
                        <a:rPr lang="tr" sz="900" b="1">
                          <a:latin typeface="Times New Roman"/>
                        </a:rPr>
                        <a:t>53</a:t>
                      </a:r>
                    </a:p>
                  </a:txBody>
                  <a:tcPr marL="0" marR="0" marT="0" marB="0" anchor="b"/>
                </a:tc>
              </a:tr>
              <a:tr h="252984">
                <a:tc>
                  <a:txBody>
                    <a:bodyPr/>
                    <a:lstStyle/>
                    <a:p>
                      <a:pPr marL="0" marR="0" indent="0"/>
                      <a:r>
                        <a:rPr lang="tr" sz="900" b="1">
                          <a:latin typeface="Times New Roman"/>
                        </a:rPr>
                        <a:t>Bilgi Kartları</a:t>
                      </a:r>
                    </a:p>
                  </a:txBody>
                  <a:tcPr marL="0" marR="0" marT="0" marB="0" anchor="b"/>
                </a:tc>
                <a:tc>
                  <a:txBody>
                    <a:bodyPr/>
                    <a:lstStyle/>
                    <a:p>
                      <a:pPr marL="0" marR="0" indent="101600" algn="just"/>
                      <a:r>
                        <a:rPr lang="tr" sz="900" b="1">
                          <a:latin typeface="Times New Roman"/>
                        </a:rPr>
                        <a:t>56</a:t>
                      </a:r>
                    </a:p>
                  </a:txBody>
                  <a:tcPr marL="0" marR="0" marT="0" marB="0" anchor="b"/>
                </a:tc>
              </a:tr>
              <a:tr h="252984">
                <a:tc>
                  <a:txBody>
                    <a:bodyPr/>
                    <a:lstStyle/>
                    <a:p>
                      <a:pPr marL="0" marR="0" indent="0"/>
                      <a:r>
                        <a:rPr lang="tr" sz="900" b="1">
                          <a:latin typeface="Times New Roman"/>
                        </a:rPr>
                        <a:t>Hayvansal Üretimin Planlanması</a:t>
                      </a:r>
                    </a:p>
                  </a:txBody>
                  <a:tcPr marL="0" marR="0" marT="0" marB="0" anchor="b"/>
                </a:tc>
                <a:tc>
                  <a:txBody>
                    <a:bodyPr/>
                    <a:lstStyle/>
                    <a:p>
                      <a:pPr marL="0" marR="0" indent="101600" algn="just"/>
                      <a:r>
                        <a:rPr lang="tr" sz="900" b="1">
                          <a:latin typeface="Times New Roman"/>
                        </a:rPr>
                        <a:t>65</a:t>
                      </a:r>
                    </a:p>
                  </a:txBody>
                  <a:tcPr marL="0" marR="0" marT="0" marB="0" anchor="b"/>
                </a:tc>
              </a:tr>
              <a:tr h="256032">
                <a:tc>
                  <a:txBody>
                    <a:bodyPr/>
                    <a:lstStyle/>
                    <a:p>
                      <a:pPr marL="0" marR="0" indent="0"/>
                      <a:r>
                        <a:rPr lang="tr" sz="900" b="1">
                          <a:latin typeface="Times New Roman"/>
                        </a:rPr>
                        <a:t>Süt Üretimi Planlı Üretim Bölgeleri</a:t>
                      </a:r>
                    </a:p>
                  </a:txBody>
                  <a:tcPr marL="0" marR="0" marT="0" marB="0" anchor="b"/>
                </a:tc>
                <a:tc>
                  <a:txBody>
                    <a:bodyPr/>
                    <a:lstStyle/>
                    <a:p>
                      <a:pPr marL="0" marR="0" indent="101600" algn="just"/>
                      <a:r>
                        <a:rPr lang="tr" sz="900" b="1">
                          <a:latin typeface="Times New Roman"/>
                        </a:rPr>
                        <a:t>69</a:t>
                      </a:r>
                    </a:p>
                  </a:txBody>
                  <a:tcPr marL="0" marR="0" marT="0" marB="0" anchor="b"/>
                </a:tc>
              </a:tr>
              <a:tr h="252984">
                <a:tc>
                  <a:txBody>
                    <a:bodyPr/>
                    <a:lstStyle/>
                    <a:p>
                      <a:pPr marL="0" marR="0" indent="0"/>
                      <a:r>
                        <a:rPr lang="tr" sz="900" b="1">
                          <a:latin typeface="Times New Roman"/>
                        </a:rPr>
                        <a:t>Besilik Materyal Planlı Üretim Bölgeleri</a:t>
                      </a:r>
                    </a:p>
                  </a:txBody>
                  <a:tcPr marL="0" marR="0" marT="0" marB="0" anchor="b"/>
                </a:tc>
                <a:tc>
                  <a:txBody>
                    <a:bodyPr/>
                    <a:lstStyle/>
                    <a:p>
                      <a:pPr marL="0" marR="0" indent="0" algn="ctr"/>
                      <a:r>
                        <a:rPr lang="tr" sz="900" b="1">
                          <a:latin typeface="Times New Roman"/>
                        </a:rPr>
                        <a:t>70</a:t>
                      </a:r>
                    </a:p>
                  </a:txBody>
                  <a:tcPr marL="0" marR="0" marT="0" marB="0" anchor="b"/>
                </a:tc>
              </a:tr>
              <a:tr h="252984">
                <a:tc>
                  <a:txBody>
                    <a:bodyPr/>
                    <a:lstStyle/>
                    <a:p>
                      <a:pPr marL="0" marR="0" indent="0"/>
                      <a:r>
                        <a:rPr lang="tr" sz="900" b="1">
                          <a:latin typeface="Times New Roman"/>
                        </a:rPr>
                        <a:t>Kanatlı Yetiştiriciliği Planlı Üretim Bölgeleri (Broiler)</a:t>
                      </a:r>
                    </a:p>
                  </a:txBody>
                  <a:tcPr marL="0" marR="0" marT="0" marB="0" anchor="b"/>
                </a:tc>
                <a:tc>
                  <a:txBody>
                    <a:bodyPr/>
                    <a:lstStyle/>
                    <a:p>
                      <a:pPr marL="0" marR="0" indent="0" algn="ctr"/>
                      <a:r>
                        <a:rPr lang="tr" sz="900" b="1">
                          <a:latin typeface="Times New Roman"/>
                        </a:rPr>
                        <a:t>71</a:t>
                      </a:r>
                    </a:p>
                  </a:txBody>
                  <a:tcPr marL="0" marR="0" marT="0" marB="0" anchor="b"/>
                </a:tc>
              </a:tr>
              <a:tr h="231648">
                <a:tc>
                  <a:txBody>
                    <a:bodyPr/>
                    <a:lstStyle/>
                    <a:p>
                      <a:pPr marL="0" marR="0" indent="0"/>
                      <a:r>
                        <a:rPr lang="tr" sz="900" b="1">
                          <a:latin typeface="Times New Roman"/>
                        </a:rPr>
                        <a:t>Küçükbaş Hayvan Yetiştiriciliği Planlı Üretim Bölgeleri</a:t>
                      </a:r>
                    </a:p>
                  </a:txBody>
                  <a:tcPr marL="0" marR="0" marT="0" marB="0" anchor="b"/>
                </a:tc>
                <a:tc>
                  <a:txBody>
                    <a:bodyPr/>
                    <a:lstStyle/>
                    <a:p>
                      <a:pPr marL="0" marR="0" indent="0" algn="ctr"/>
                      <a:r>
                        <a:rPr lang="tr" sz="900" b="1">
                          <a:latin typeface="Times New Roman"/>
                        </a:rPr>
                        <a:t>72</a:t>
                      </a:r>
                    </a:p>
                  </a:txBody>
                  <a:tcPr marL="0" marR="0" marT="0" marB="0" anchor="b"/>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5E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60832" y="3032760"/>
            <a:ext cx="4206240" cy="3188208"/>
          </a:xfrm>
          <a:prstGeom prst="rect">
            <a:avLst/>
          </a:prstGeom>
        </p:spPr>
      </p:pic>
      <p:sp>
        <p:nvSpPr>
          <p:cNvPr id="3" name="Dikdörtgen 2"/>
          <p:cNvSpPr/>
          <p:nvPr/>
        </p:nvSpPr>
        <p:spPr>
          <a:xfrm>
            <a:off x="3413760" y="271272"/>
            <a:ext cx="1374648"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4" name="Dikdörtgen 3"/>
          <p:cNvSpPr/>
          <p:nvPr/>
        </p:nvSpPr>
        <p:spPr>
          <a:xfrm>
            <a:off x="798576" y="1795272"/>
            <a:ext cx="3172968" cy="1149096"/>
          </a:xfrm>
          <a:prstGeom prst="rect">
            <a:avLst/>
          </a:prstGeom>
          <a:solidFill>
            <a:srgbClr val="FFFFFF"/>
          </a:solidFill>
        </p:spPr>
        <p:txBody>
          <a:bodyPr lIns="0" tIns="0" rIns="0" bIns="0">
            <a:noAutofit/>
          </a:bodyPr>
          <a:lstStyle/>
          <a:p>
            <a:pPr marL="0" marR="0" indent="0">
              <a:lnSpc>
                <a:spcPct val="107000"/>
              </a:lnSpc>
              <a:spcBef>
                <a:spcPts val="6860"/>
              </a:spcBef>
            </a:pPr>
            <a:r>
              <a:rPr lang="tr" sz="2700" b="1">
                <a:solidFill>
                  <a:srgbClr val="343434"/>
                </a:solidFill>
                <a:latin typeface="Arial"/>
              </a:rPr>
              <a:t>HAYVANCILIK DESTEKLEMELERİ MODELİ</a:t>
            </a:r>
          </a:p>
        </p:txBody>
      </p:sp>
      <p:sp>
        <p:nvSpPr>
          <p:cNvPr id="5" name="Dikdörtgen 4"/>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27304" y="1267968"/>
            <a:ext cx="4251960" cy="2697480"/>
          </a:xfrm>
          <a:prstGeom prst="rect">
            <a:avLst/>
          </a:prstGeom>
        </p:spPr>
      </p:pic>
      <p:sp>
        <p:nvSpPr>
          <p:cNvPr id="3" name="Dikdörtgen 2"/>
          <p:cNvSpPr/>
          <p:nvPr/>
        </p:nvSpPr>
        <p:spPr>
          <a:xfrm>
            <a:off x="4687824" y="277368"/>
            <a:ext cx="155448" cy="109728"/>
          </a:xfrm>
          <a:prstGeom prst="rect">
            <a:avLst/>
          </a:prstGeom>
          <a:solidFill>
            <a:srgbClr val="FFFFFF"/>
          </a:solidFill>
        </p:spPr>
        <p:txBody>
          <a:bodyPr wrap="none" lIns="0" tIns="0" rIns="0" bIns="0">
            <a:noAutofit/>
          </a:bodyPr>
          <a:lstStyle/>
          <a:p>
            <a:pPr marL="0" marR="0" indent="0"/>
            <a:r>
              <a:rPr lang="tr" sz="750" b="1">
                <a:latin typeface="Cambria"/>
              </a:rPr>
              <a:t>02</a:t>
            </a:r>
          </a:p>
        </p:txBody>
      </p:sp>
      <p:sp>
        <p:nvSpPr>
          <p:cNvPr id="4" name="Dikdörtgen 3"/>
          <p:cNvSpPr/>
          <p:nvPr/>
        </p:nvSpPr>
        <p:spPr>
          <a:xfrm>
            <a:off x="521208" y="271272"/>
            <a:ext cx="1929384" cy="105156"/>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521208" y="559308"/>
            <a:ext cx="1929384" cy="300228"/>
          </a:xfrm>
          <a:prstGeom prst="rect">
            <a:avLst/>
          </a:prstGeom>
          <a:solidFill>
            <a:srgbClr val="FFFFFF"/>
          </a:solidFill>
        </p:spPr>
        <p:txBody>
          <a:bodyPr lIns="0" tIns="0" rIns="0" bIns="0">
            <a:noAutofit/>
          </a:bodyPr>
          <a:lstStyle/>
          <a:p>
            <a:pPr marL="0" marR="0" indent="0" algn="just"/>
            <a:r>
              <a:rPr lang="tr" sz="1200" b="1">
                <a:latin typeface="Segoe UI"/>
              </a:rPr>
              <a:t>HAYVANCILIK</a:t>
            </a:r>
          </a:p>
          <a:p>
            <a:pPr marL="0" marR="0" indent="0">
              <a:lnSpc>
                <a:spcPct val="84000"/>
              </a:lnSpc>
            </a:pPr>
            <a:r>
              <a:rPr lang="tr" sz="1200" b="1">
                <a:latin typeface="Segoe UI"/>
              </a:rPr>
              <a:t>DESTEKLEMELERİ MODELİ</a:t>
            </a:r>
          </a:p>
        </p:txBody>
      </p:sp>
      <p:sp>
        <p:nvSpPr>
          <p:cNvPr id="6" name="Dikdörtgen 5"/>
          <p:cNvSpPr/>
          <p:nvPr/>
        </p:nvSpPr>
        <p:spPr>
          <a:xfrm>
            <a:off x="515112" y="4062984"/>
            <a:ext cx="4294632" cy="2813304"/>
          </a:xfrm>
          <a:prstGeom prst="rect">
            <a:avLst/>
          </a:prstGeom>
          <a:solidFill>
            <a:srgbClr val="FFFFFF"/>
          </a:solidFill>
        </p:spPr>
        <p:txBody>
          <a:bodyPr lIns="0" tIns="0" rIns="0" bIns="0">
            <a:noAutofit/>
          </a:bodyPr>
          <a:lstStyle/>
          <a:p>
            <a:pPr marL="0" marR="0" indent="0" algn="just">
              <a:lnSpc>
                <a:spcPct val="126000"/>
              </a:lnSpc>
              <a:spcAft>
                <a:spcPts val="140"/>
              </a:spcAft>
            </a:pPr>
            <a:r>
              <a:rPr lang="tr" sz="850">
                <a:latin typeface="Garamond"/>
              </a:rPr>
              <a:t>Üreticiler, uzun yıllardır doğrudan ve dolaylı tarımsal destekleme politikalarıyla sistemin merkezine alınmaktadır. Bu destekler sayesinde; kırsaldan kente göçün yavaşlatılması, gıda arz güvenliğinin sağlanması, sürdürülebilir, kaliteli ve maliyeti düşürülmüş üretimin teşvik edilmesi ve hayvancılıkta oligopolleşme riskinin sınırlanması hedeflenmektedir.</a:t>
            </a:r>
          </a:p>
          <a:p>
            <a:pPr marL="0" marR="0" indent="0" algn="just">
              <a:lnSpc>
                <a:spcPct val="125000"/>
              </a:lnSpc>
              <a:spcAft>
                <a:spcPts val="140"/>
              </a:spcAft>
            </a:pPr>
            <a:r>
              <a:rPr lang="tr" sz="850">
                <a:latin typeface="Garamond"/>
              </a:rPr>
              <a:t>Tarım ve Orman Bakanlığı olarak hayvancılıkta temel vizyonumuz; verimli, kaliteli, sağlıklı ve sürdürülebilir bir üretim modelini hayata geçirerek bunun sürekliliğini güvence altına almaktır. Küresel ölçekte canlı hayvan ve hayvansal ürün ticaret hacmi son yıllarda önemli ölçüde artmış, dünya tarım piyasasında rekabet edebilmenin ana şartı ise kaliteli ve istikrarlı üretim haline gelmiştir. Ülkemizde 1986 yılından bu yana işletmeler, devlet ve hükümet politikaları çerçevesinde farklı araçlarla desteklenmektedir. Ancak sektörün dünya genelindeki dönüşümü, değişen tüketici tercihleri, hızla ilerleyen teknoloji, iklim krizi ve üretici eğilimlerindeki farklılaşma; mevcut destekleme sisteminin güncellenmesini zorunlu kılmıştır.</a:t>
            </a:r>
          </a:p>
          <a:p>
            <a:pPr marL="0" marR="0" indent="0" algn="just">
              <a:lnSpc>
                <a:spcPct val="126000"/>
              </a:lnSpc>
            </a:pPr>
            <a:r>
              <a:rPr lang="tr" sz="850">
                <a:latin typeface="Garamond"/>
              </a:rPr>
              <a:t>Bu doğrultuda, Tarım ve Orman Bakanlığı koordinasyonunda ilgili kamu kurumları, tarımsal araştırma birimleri, üretici örgütleri ve sektör temsilcileriyle kapsamlı bir istişare süreci yürütülmüştür. Paydaşların talep ve beklentileri esas alınarak; verim ve kaliteyi merkeze alan yeni bir </a:t>
            </a:r>
            <a:r>
              <a:rPr lang="tr" sz="850" b="1">
                <a:latin typeface="Garamond"/>
              </a:rPr>
              <a:t>“Hayvancılık Destekleme Modeli” </a:t>
            </a:r>
            <a:r>
              <a:rPr lang="tr" sz="850">
                <a:latin typeface="Garamond"/>
              </a:rPr>
              <a:t>oluşturulmuştur. Bu model, hem güncel ihtiyaçlara yanıt vermeyi hem de rekabetçi ve sürdürülebilir bir hayvancılık yapısının temelini güçlendirmeyi hedeflemektedir.</a:t>
            </a:r>
          </a:p>
        </p:txBody>
      </p:sp>
      <p:sp>
        <p:nvSpPr>
          <p:cNvPr id="7" name="Dikdörtgen 6"/>
          <p:cNvSpPr/>
          <p:nvPr/>
        </p:nvSpPr>
        <p:spPr>
          <a:xfrm>
            <a:off x="3416808" y="7141464"/>
            <a:ext cx="1420368" cy="10363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26792" y="7068312"/>
            <a:ext cx="2249424" cy="274320"/>
          </a:xfrm>
          <a:prstGeom prst="rect">
            <a:avLst/>
          </a:prstGeom>
        </p:spPr>
      </p:pic>
      <p:sp>
        <p:nvSpPr>
          <p:cNvPr id="3" name="Dikdörtgen 2"/>
          <p:cNvSpPr/>
          <p:nvPr/>
        </p:nvSpPr>
        <p:spPr>
          <a:xfrm>
            <a:off x="481584" y="274320"/>
            <a:ext cx="152400" cy="109728"/>
          </a:xfrm>
          <a:prstGeom prst="rect">
            <a:avLst/>
          </a:prstGeom>
          <a:solidFill>
            <a:srgbClr val="FFFFFF"/>
          </a:solidFill>
        </p:spPr>
        <p:txBody>
          <a:bodyPr wrap="none" lIns="0" tIns="0" rIns="0" bIns="0">
            <a:noAutofit/>
          </a:bodyPr>
          <a:lstStyle/>
          <a:p>
            <a:pPr marL="0" marR="0" indent="0"/>
            <a:r>
              <a:rPr lang="tr" sz="750" b="1">
                <a:latin typeface="Cambria"/>
              </a:rPr>
              <a:t>03</a:t>
            </a:r>
          </a:p>
        </p:txBody>
      </p:sp>
      <p:sp>
        <p:nvSpPr>
          <p:cNvPr id="4" name="Dikdörtgen 3"/>
          <p:cNvSpPr/>
          <p:nvPr/>
        </p:nvSpPr>
        <p:spPr>
          <a:xfrm>
            <a:off x="3413760" y="271272"/>
            <a:ext cx="1374648"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710184" y="539496"/>
            <a:ext cx="1338072" cy="320040"/>
          </a:xfrm>
          <a:prstGeom prst="rect">
            <a:avLst/>
          </a:prstGeom>
          <a:solidFill>
            <a:srgbClr val="FFFFFF"/>
          </a:solidFill>
        </p:spPr>
        <p:txBody>
          <a:bodyPr lIns="0" tIns="0" rIns="0" bIns="0">
            <a:noAutofit/>
          </a:bodyPr>
          <a:lstStyle/>
          <a:p>
            <a:pPr marL="0" marR="0" indent="0" algn="just">
              <a:lnSpc>
                <a:spcPct val="86000"/>
              </a:lnSpc>
            </a:pPr>
            <a:r>
              <a:rPr lang="tr" sz="1200" b="1">
                <a:latin typeface="Segoe UI"/>
              </a:rPr>
              <a:t>MEVCUT HAYVAN VARLIĞI</a:t>
            </a:r>
          </a:p>
        </p:txBody>
      </p:sp>
      <p:sp>
        <p:nvSpPr>
          <p:cNvPr id="6" name="Dikdörtgen 5"/>
          <p:cNvSpPr/>
          <p:nvPr/>
        </p:nvSpPr>
        <p:spPr>
          <a:xfrm>
            <a:off x="710184" y="1197864"/>
            <a:ext cx="4294632" cy="609600"/>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Hayvancılık sektörü; uygulanan kararlı politikalar, gerçekleştirilen yapısal dönüşüm adımları ve sağlanan desteklerle son 22 yıllık dönemde (2002-2024) büyük bir ivme kazanarak ülke ekonomisine güçlü katkılar sağlayan stratejik bir alan haline gelmiştir. Bu dönemde hayvan varlığımızda önemli artışlar elde edilmiştir.</a:t>
            </a:r>
          </a:p>
        </p:txBody>
      </p:sp>
      <p:graphicFrame>
        <p:nvGraphicFramePr>
          <p:cNvPr id="7" name="Tablo 6"/>
          <p:cNvGraphicFramePr>
            <a:graphicFrameLocks noGrp="1"/>
          </p:cNvGraphicFramePr>
          <p:nvPr/>
        </p:nvGraphicFramePr>
        <p:xfrm>
          <a:off x="780288" y="1917192"/>
          <a:ext cx="1670304" cy="2316480"/>
        </p:xfrm>
        <a:graphic>
          <a:graphicData uri="http://schemas.openxmlformats.org/drawingml/2006/table">
            <a:tbl>
              <a:tblPr/>
              <a:tblGrid>
                <a:gridCol w="1341120"/>
                <a:gridCol w="329184"/>
              </a:tblGrid>
              <a:tr h="445008">
                <a:tc>
                  <a:txBody>
                    <a:bodyPr/>
                    <a:lstStyle/>
                    <a:p>
                      <a:pPr marL="0" marR="0" indent="0"/>
                      <a:r>
                        <a:rPr lang="tr" sz="950">
                          <a:solidFill>
                            <a:srgbClr val="FFFFFF"/>
                          </a:solidFill>
                          <a:latin typeface="Arial"/>
                        </a:rPr>
                        <a:t>Büyükbaş Hayvan</a:t>
                      </a:r>
                    </a:p>
                    <a:p>
                      <a:pPr marL="0" marR="0" indent="0"/>
                      <a:r>
                        <a:rPr lang="tr" sz="950">
                          <a:solidFill>
                            <a:srgbClr val="FFFFFF"/>
                          </a:solidFill>
                          <a:latin typeface="Arial"/>
                        </a:rPr>
                        <a:t>Varlığımız</a:t>
                      </a:r>
                    </a:p>
                  </a:txBody>
                  <a:tcPr marL="0" marR="0" marT="0" marB="0" anchor="ctr">
                    <a:solidFill>
                      <a:srgbClr val="548649"/>
                    </a:solidFill>
                  </a:tcPr>
                </a:tc>
                <a:tc>
                  <a:txBody>
                    <a:bodyPr/>
                    <a:lstStyle/>
                    <a:p>
                      <a:endParaRPr sz="2200"/>
                    </a:p>
                  </a:txBody>
                  <a:tcPr marL="0" marR="0" marT="0" marB="0">
                    <a:solidFill>
                      <a:srgbClr val="548649"/>
                    </a:solidFill>
                  </a:tcPr>
                </a:tc>
              </a:tr>
              <a:tr h="475488">
                <a:tc>
                  <a:txBody>
                    <a:bodyPr/>
                    <a:lstStyle/>
                    <a:p>
                      <a:pPr marL="0" marR="0" indent="0"/>
                      <a:r>
                        <a:rPr lang="tr" sz="950">
                          <a:solidFill>
                            <a:srgbClr val="FFFFFF"/>
                          </a:solidFill>
                          <a:latin typeface="Arial"/>
                        </a:rPr>
                        <a:t>Küçükbaş Hayvan Varlığımız</a:t>
                      </a:r>
                    </a:p>
                  </a:txBody>
                  <a:tcPr marL="0" marR="0" marT="0" marB="0" anchor="ctr">
                    <a:solidFill>
                      <a:srgbClr val="548649"/>
                    </a:solidFill>
                  </a:tcPr>
                </a:tc>
                <a:tc>
                  <a:txBody>
                    <a:bodyPr/>
                    <a:lstStyle/>
                    <a:p>
                      <a:endParaRPr sz="2300"/>
                    </a:p>
                  </a:txBody>
                  <a:tcPr marL="0" marR="0" marT="0" marB="0">
                    <a:solidFill>
                      <a:srgbClr val="548649"/>
                    </a:solidFill>
                  </a:tcPr>
                </a:tc>
              </a:tr>
              <a:tr h="475488">
                <a:tc>
                  <a:txBody>
                    <a:bodyPr/>
                    <a:lstStyle/>
                    <a:p>
                      <a:pPr marL="0" marR="0" indent="0"/>
                      <a:r>
                        <a:rPr lang="tr" sz="950">
                          <a:solidFill>
                            <a:srgbClr val="FFFFFF"/>
                          </a:solidFill>
                          <a:latin typeface="Arial"/>
                        </a:rPr>
                        <a:t>Etçi Tavuk Varlığımız</a:t>
                      </a:r>
                    </a:p>
                  </a:txBody>
                  <a:tcPr marL="0" marR="0" marT="0" marB="0" anchor="ctr">
                    <a:solidFill>
                      <a:srgbClr val="548649"/>
                    </a:solidFill>
                  </a:tcPr>
                </a:tc>
                <a:tc>
                  <a:txBody>
                    <a:bodyPr/>
                    <a:lstStyle/>
                    <a:p>
                      <a:endParaRPr sz="2300"/>
                    </a:p>
                  </a:txBody>
                  <a:tcPr marL="0" marR="0" marT="0" marB="0">
                    <a:solidFill>
                      <a:srgbClr val="548649"/>
                    </a:solidFill>
                  </a:tcPr>
                </a:tc>
              </a:tr>
              <a:tr h="472440">
                <a:tc>
                  <a:txBody>
                    <a:bodyPr/>
                    <a:lstStyle/>
                    <a:p>
                      <a:pPr marL="0" marR="0" indent="0"/>
                      <a:r>
                        <a:rPr lang="tr" sz="950">
                          <a:solidFill>
                            <a:srgbClr val="FFFFFF"/>
                          </a:solidFill>
                          <a:latin typeface="Arial"/>
                        </a:rPr>
                        <a:t>Yumurtacı Tavuk</a:t>
                      </a:r>
                    </a:p>
                    <a:p>
                      <a:pPr marL="0" marR="0" indent="0"/>
                      <a:r>
                        <a:rPr lang="tr" sz="950">
                          <a:solidFill>
                            <a:srgbClr val="FFFFFF"/>
                          </a:solidFill>
                          <a:latin typeface="Arial"/>
                        </a:rPr>
                        <a:t>Varlığımız</a:t>
                      </a:r>
                    </a:p>
                  </a:txBody>
                  <a:tcPr marL="0" marR="0" marT="0" marB="0" anchor="ctr">
                    <a:solidFill>
                      <a:srgbClr val="548649"/>
                    </a:solidFill>
                  </a:tcPr>
                </a:tc>
                <a:tc>
                  <a:txBody>
                    <a:bodyPr/>
                    <a:lstStyle/>
                    <a:p>
                      <a:endParaRPr sz="2300"/>
                    </a:p>
                  </a:txBody>
                  <a:tcPr marL="0" marR="0" marT="0" marB="0">
                    <a:solidFill>
                      <a:srgbClr val="548649"/>
                    </a:solidFill>
                  </a:tcPr>
                </a:tc>
              </a:tr>
              <a:tr h="448056">
                <a:tc>
                  <a:txBody>
                    <a:bodyPr/>
                    <a:lstStyle/>
                    <a:p>
                      <a:pPr marL="0" marR="0" indent="0"/>
                      <a:r>
                        <a:rPr lang="tr" sz="950">
                          <a:solidFill>
                            <a:srgbClr val="FFFFFF"/>
                          </a:solidFill>
                          <a:latin typeface="Arial"/>
                        </a:rPr>
                        <a:t>Arılı Kovan Varlığımız</a:t>
                      </a:r>
                    </a:p>
                  </a:txBody>
                  <a:tcPr marL="0" marR="0" marT="0" marB="0" anchor="ctr">
                    <a:solidFill>
                      <a:srgbClr val="548649"/>
                    </a:solidFill>
                  </a:tcPr>
                </a:tc>
                <a:tc>
                  <a:txBody>
                    <a:bodyPr/>
                    <a:lstStyle/>
                    <a:p>
                      <a:endParaRPr sz="2200"/>
                    </a:p>
                  </a:txBody>
                  <a:tcPr marL="0" marR="0" marT="0" marB="0">
                    <a:solidFill>
                      <a:srgbClr val="548649"/>
                    </a:solidFill>
                  </a:tcPr>
                </a:tc>
              </a:tr>
            </a:tbl>
          </a:graphicData>
        </a:graphic>
      </p:graphicFrame>
      <p:sp>
        <p:nvSpPr>
          <p:cNvPr id="8" name="Dikdörtgen 7"/>
          <p:cNvSpPr/>
          <p:nvPr/>
        </p:nvSpPr>
        <p:spPr>
          <a:xfrm>
            <a:off x="2471928" y="1935480"/>
            <a:ext cx="1965960" cy="2310384"/>
          </a:xfrm>
          <a:prstGeom prst="rect">
            <a:avLst/>
          </a:prstGeom>
          <a:solidFill>
            <a:srgbClr val="FFFFFF"/>
          </a:solidFill>
        </p:spPr>
        <p:txBody>
          <a:bodyPr lIns="0" tIns="0" rIns="0" bIns="0">
            <a:noAutofit/>
          </a:bodyPr>
          <a:lstStyle/>
          <a:p>
            <a:pPr marL="0" marR="0" indent="0" defTabSz="900176">
              <a:tabLst>
                <a:tab pos="900176" algn="l"/>
              </a:tabLst>
            </a:pPr>
            <a:r>
              <a:rPr lang="tr" sz="1600" b="1">
                <a:solidFill>
                  <a:srgbClr val="548649"/>
                </a:solidFill>
                <a:latin typeface="Arial"/>
              </a:rPr>
              <a:t>%71	</a:t>
            </a:r>
            <a:r>
              <a:rPr lang="tr" sz="1100" b="1">
                <a:solidFill>
                  <a:srgbClr val="3D3D3D"/>
                </a:solidFill>
                <a:latin typeface="Arial"/>
              </a:rPr>
              <a:t>17 MİLYON</a:t>
            </a:r>
          </a:p>
          <a:p>
            <a:pPr marL="0" marR="0" indent="0" defTabSz="900176">
              <a:tabLst>
                <a:tab pos="900176" algn="l"/>
              </a:tabLst>
            </a:pPr>
            <a:r>
              <a:rPr lang="tr" sz="950" b="1">
                <a:solidFill>
                  <a:srgbClr val="548649"/>
                </a:solidFill>
                <a:latin typeface="Arial"/>
              </a:rPr>
              <a:t>ARTIŞ	</a:t>
            </a:r>
            <a:r>
              <a:rPr lang="tr" sz="1800" b="1" baseline="30000">
                <a:solidFill>
                  <a:srgbClr val="3D3D3D"/>
                </a:solidFill>
                <a:latin typeface="Arial"/>
              </a:rPr>
              <a:t>BAŞ</a:t>
            </a:r>
          </a:p>
          <a:p>
            <a:pPr marL="0" marR="0" indent="0" defTabSz="900176">
              <a:tabLst>
                <a:tab pos="900176" algn="l"/>
              </a:tabLst>
            </a:pPr>
            <a:r>
              <a:rPr lang="tr" sz="1600" b="1">
                <a:solidFill>
                  <a:srgbClr val="548649"/>
                </a:solidFill>
                <a:latin typeface="Arial"/>
              </a:rPr>
              <a:t>%72	</a:t>
            </a:r>
            <a:r>
              <a:rPr lang="tr" sz="1100" b="1">
                <a:solidFill>
                  <a:srgbClr val="3D3D3D"/>
                </a:solidFill>
                <a:latin typeface="Arial"/>
              </a:rPr>
              <a:t>55 MİLYON</a:t>
            </a:r>
          </a:p>
          <a:p>
            <a:pPr marL="0" marR="0" indent="0" defTabSz="900176">
              <a:tabLst>
                <a:tab pos="900176" algn="l"/>
              </a:tabLst>
            </a:pPr>
            <a:r>
              <a:rPr lang="tr" sz="950" b="1">
                <a:solidFill>
                  <a:srgbClr val="548649"/>
                </a:solidFill>
                <a:latin typeface="Arial"/>
              </a:rPr>
              <a:t>ARTIŞ	</a:t>
            </a:r>
            <a:r>
              <a:rPr lang="tr" sz="1800" b="1" baseline="30000">
                <a:solidFill>
                  <a:srgbClr val="3D3D3D"/>
                </a:solidFill>
                <a:latin typeface="Arial"/>
              </a:rPr>
              <a:t>BAŞ</a:t>
            </a:r>
          </a:p>
          <a:p>
            <a:pPr marL="0" marR="0" indent="0"/>
            <a:r>
              <a:rPr lang="tr" sz="1600" b="1">
                <a:solidFill>
                  <a:srgbClr val="548649"/>
                </a:solidFill>
                <a:latin typeface="Arial"/>
              </a:rPr>
              <a:t>%43 </a:t>
            </a:r>
            <a:r>
              <a:rPr lang="tr" sz="1100" b="1" i="1">
                <a:solidFill>
                  <a:srgbClr val="3D3D3D"/>
                </a:solidFill>
                <a:latin typeface="Arial"/>
              </a:rPr>
              <a:t>2*</a:t>
            </a:r>
            <a:r>
              <a:rPr lang="tr" sz="1100" b="1">
                <a:solidFill>
                  <a:srgbClr val="3D3D3D"/>
                </a:solidFill>
                <a:latin typeface="Arial"/>
              </a:rPr>
              <a:t> 270,5 MİLYON</a:t>
            </a:r>
          </a:p>
          <a:p>
            <a:pPr marL="0" marR="0" indent="0" defTabSz="900176">
              <a:tabLst>
                <a:tab pos="900176" algn="l"/>
              </a:tabLst>
            </a:pPr>
            <a:r>
              <a:rPr lang="tr" sz="950" b="1">
                <a:solidFill>
                  <a:srgbClr val="548649"/>
                </a:solidFill>
                <a:latin typeface="Arial"/>
              </a:rPr>
              <a:t>ARTIŞ	</a:t>
            </a:r>
            <a:r>
              <a:rPr lang="tr" sz="1800" b="1" baseline="30000">
                <a:solidFill>
                  <a:srgbClr val="3D3D3D"/>
                </a:solidFill>
                <a:latin typeface="Arial"/>
              </a:rPr>
              <a:t>ADETE</a:t>
            </a:r>
          </a:p>
          <a:p>
            <a:pPr marL="0" marR="0" indent="0" defTabSz="900176">
              <a:tabLst>
                <a:tab pos="900176" algn="l"/>
              </a:tabLst>
            </a:pPr>
            <a:r>
              <a:rPr lang="tr" sz="1600" b="1">
                <a:solidFill>
                  <a:srgbClr val="548649"/>
                </a:solidFill>
                <a:latin typeface="Arial"/>
              </a:rPr>
              <a:t>%91	</a:t>
            </a:r>
            <a:r>
              <a:rPr lang="tr" sz="1100" b="1">
                <a:solidFill>
                  <a:srgbClr val="3D3D3D"/>
                </a:solidFill>
                <a:latin typeface="Arial"/>
              </a:rPr>
              <a:t>109,1 MİLYON</a:t>
            </a:r>
          </a:p>
          <a:p>
            <a:pPr marL="0" marR="0" indent="0" defTabSz="900176">
              <a:tabLst>
                <a:tab pos="900176" algn="l"/>
              </a:tabLst>
            </a:pPr>
            <a:r>
              <a:rPr lang="tr" sz="950" b="1">
                <a:solidFill>
                  <a:srgbClr val="548649"/>
                </a:solidFill>
                <a:latin typeface="Arial"/>
              </a:rPr>
              <a:t>ARTIŞ	</a:t>
            </a:r>
            <a:r>
              <a:rPr lang="tr" sz="1800" b="1" baseline="30000">
                <a:solidFill>
                  <a:srgbClr val="3D3D3D"/>
                </a:solidFill>
                <a:latin typeface="Arial"/>
              </a:rPr>
              <a:t>ADETE</a:t>
            </a:r>
          </a:p>
          <a:p>
            <a:pPr marL="0" marR="0" indent="0" defTabSz="900176">
              <a:tabLst>
                <a:tab pos="900176" algn="l"/>
              </a:tabLst>
            </a:pPr>
            <a:r>
              <a:rPr lang="tr" sz="1600" b="1">
                <a:solidFill>
                  <a:srgbClr val="548649"/>
                </a:solidFill>
                <a:latin typeface="Arial"/>
              </a:rPr>
              <a:t>%115	</a:t>
            </a:r>
            <a:r>
              <a:rPr lang="tr" sz="1100" b="1">
                <a:solidFill>
                  <a:srgbClr val="3D3D3D"/>
                </a:solidFill>
                <a:latin typeface="Arial"/>
              </a:rPr>
              <a:t>9 MİLYON</a:t>
            </a:r>
          </a:p>
          <a:p>
            <a:pPr marL="0" marR="0" indent="0" defTabSz="900176">
              <a:tabLst>
                <a:tab pos="900176" algn="l"/>
              </a:tabLst>
            </a:pPr>
            <a:r>
              <a:rPr lang="tr" sz="950" b="1">
                <a:solidFill>
                  <a:srgbClr val="548649"/>
                </a:solidFill>
                <a:latin typeface="Arial"/>
              </a:rPr>
              <a:t>ARTIŞ	</a:t>
            </a:r>
            <a:r>
              <a:rPr lang="tr" sz="1800" b="1" baseline="30000">
                <a:solidFill>
                  <a:srgbClr val="3D3D3D"/>
                </a:solidFill>
                <a:latin typeface="Arial"/>
              </a:rPr>
              <a:t>ADETE</a:t>
            </a:r>
          </a:p>
        </p:txBody>
      </p:sp>
      <p:sp>
        <p:nvSpPr>
          <p:cNvPr id="9" name="Dikdörtgen 8"/>
          <p:cNvSpPr/>
          <p:nvPr/>
        </p:nvSpPr>
        <p:spPr>
          <a:xfrm>
            <a:off x="710184" y="4376928"/>
            <a:ext cx="2749296" cy="152400"/>
          </a:xfrm>
          <a:prstGeom prst="rect">
            <a:avLst/>
          </a:prstGeom>
          <a:solidFill>
            <a:srgbClr val="FFFFFF"/>
          </a:solidFill>
        </p:spPr>
        <p:txBody>
          <a:bodyPr wrap="none" lIns="0" tIns="0" rIns="0" bIns="0">
            <a:noAutofit/>
          </a:bodyPr>
          <a:lstStyle/>
          <a:p>
            <a:pPr marL="0" marR="0" indent="0"/>
            <a:r>
              <a:rPr lang="tr" sz="850">
                <a:latin typeface="Garamond"/>
              </a:rPr>
              <a:t>Bu artışlar hayvansal üretimimize de güçlü biçimde yansımıştır.</a:t>
            </a:r>
          </a:p>
        </p:txBody>
      </p:sp>
      <p:graphicFrame>
        <p:nvGraphicFramePr>
          <p:cNvPr id="10" name="Tablo 9"/>
          <p:cNvGraphicFramePr>
            <a:graphicFrameLocks noGrp="1"/>
          </p:cNvGraphicFramePr>
          <p:nvPr/>
        </p:nvGraphicFramePr>
        <p:xfrm>
          <a:off x="780288" y="4666488"/>
          <a:ext cx="1670304" cy="2316480"/>
        </p:xfrm>
        <a:graphic>
          <a:graphicData uri="http://schemas.openxmlformats.org/drawingml/2006/table">
            <a:tbl>
              <a:tblPr/>
              <a:tblGrid>
                <a:gridCol w="1341120"/>
                <a:gridCol w="329184"/>
              </a:tblGrid>
              <a:tr h="448056">
                <a:tc>
                  <a:txBody>
                    <a:bodyPr/>
                    <a:lstStyle/>
                    <a:p>
                      <a:pPr marL="0" marR="0" indent="0"/>
                      <a:r>
                        <a:rPr lang="tr" sz="950">
                          <a:solidFill>
                            <a:srgbClr val="FFFFFF"/>
                          </a:solidFill>
                          <a:latin typeface="Arial"/>
                        </a:rPr>
                        <a:t>Kırmızı Et Üretimimiz</a:t>
                      </a:r>
                    </a:p>
                  </a:txBody>
                  <a:tcPr marL="0" marR="0" marT="0" marB="0" anchor="ctr">
                    <a:solidFill>
                      <a:srgbClr val="F3AC40"/>
                    </a:solidFill>
                  </a:tcPr>
                </a:tc>
                <a:tc>
                  <a:txBody>
                    <a:bodyPr/>
                    <a:lstStyle/>
                    <a:p>
                      <a:endParaRPr sz="2200"/>
                    </a:p>
                  </a:txBody>
                  <a:tcPr marL="0" marR="0" marT="0" marB="0">
                    <a:solidFill>
                      <a:srgbClr val="F3AC40"/>
                    </a:solidFill>
                  </a:tcPr>
                </a:tc>
              </a:tr>
              <a:tr h="472440">
                <a:tc>
                  <a:txBody>
                    <a:bodyPr/>
                    <a:lstStyle/>
                    <a:p>
                      <a:pPr marL="0" marR="0" indent="0"/>
                      <a:r>
                        <a:rPr lang="tr" sz="950">
                          <a:solidFill>
                            <a:srgbClr val="FFFFFF"/>
                          </a:solidFill>
                          <a:latin typeface="Arial"/>
                        </a:rPr>
                        <a:t>Çiğ Süt Üretimimiz</a:t>
                      </a:r>
                    </a:p>
                  </a:txBody>
                  <a:tcPr marL="0" marR="0" marT="0" marB="0" anchor="ctr">
                    <a:solidFill>
                      <a:srgbClr val="F3AC40"/>
                    </a:solidFill>
                  </a:tcPr>
                </a:tc>
                <a:tc>
                  <a:txBody>
                    <a:bodyPr/>
                    <a:lstStyle/>
                    <a:p>
                      <a:endParaRPr sz="2300"/>
                    </a:p>
                  </a:txBody>
                  <a:tcPr marL="0" marR="0" marT="0" marB="0">
                    <a:solidFill>
                      <a:srgbClr val="F3AC40"/>
                    </a:solidFill>
                  </a:tcPr>
                </a:tc>
              </a:tr>
              <a:tr h="472440">
                <a:tc>
                  <a:txBody>
                    <a:bodyPr/>
                    <a:lstStyle/>
                    <a:p>
                      <a:pPr marL="0" marR="0" indent="0"/>
                      <a:r>
                        <a:rPr lang="tr" sz="950">
                          <a:solidFill>
                            <a:srgbClr val="FFFFFF"/>
                          </a:solidFill>
                          <a:latin typeface="Arial"/>
                        </a:rPr>
                        <a:t>Tavuk Eti Üretimimiz</a:t>
                      </a:r>
                    </a:p>
                  </a:txBody>
                  <a:tcPr marL="0" marR="0" marT="0" marB="0" anchor="ctr">
                    <a:solidFill>
                      <a:srgbClr val="F3AC40"/>
                    </a:solidFill>
                  </a:tcPr>
                </a:tc>
                <a:tc>
                  <a:txBody>
                    <a:bodyPr/>
                    <a:lstStyle/>
                    <a:p>
                      <a:endParaRPr sz="2300"/>
                    </a:p>
                  </a:txBody>
                  <a:tcPr marL="0" marR="0" marT="0" marB="0">
                    <a:solidFill>
                      <a:srgbClr val="F3AC40"/>
                    </a:solidFill>
                  </a:tcPr>
                </a:tc>
              </a:tr>
              <a:tr h="475488">
                <a:tc>
                  <a:txBody>
                    <a:bodyPr/>
                    <a:lstStyle/>
                    <a:p>
                      <a:pPr marL="0" marR="0" indent="0"/>
                      <a:r>
                        <a:rPr lang="tr" sz="950">
                          <a:solidFill>
                            <a:srgbClr val="FFFFFF"/>
                          </a:solidFill>
                          <a:latin typeface="Arial"/>
                        </a:rPr>
                        <a:t>Yumurta Üretimimiz</a:t>
                      </a:r>
                    </a:p>
                  </a:txBody>
                  <a:tcPr marL="0" marR="0" marT="0" marB="0" anchor="ctr">
                    <a:solidFill>
                      <a:srgbClr val="F3AC40"/>
                    </a:solidFill>
                  </a:tcPr>
                </a:tc>
                <a:tc>
                  <a:txBody>
                    <a:bodyPr/>
                    <a:lstStyle/>
                    <a:p>
                      <a:endParaRPr sz="2300"/>
                    </a:p>
                  </a:txBody>
                  <a:tcPr marL="0" marR="0" marT="0" marB="0">
                    <a:solidFill>
                      <a:srgbClr val="F3AC40"/>
                    </a:solidFill>
                  </a:tcPr>
                </a:tc>
              </a:tr>
              <a:tr h="448056">
                <a:tc>
                  <a:txBody>
                    <a:bodyPr/>
                    <a:lstStyle/>
                    <a:p>
                      <a:pPr marL="0" marR="0" indent="0"/>
                      <a:r>
                        <a:rPr lang="tr" sz="950">
                          <a:solidFill>
                            <a:srgbClr val="FFFFFF"/>
                          </a:solidFill>
                          <a:latin typeface="Arial"/>
                        </a:rPr>
                        <a:t>Bal Üretimimiz</a:t>
                      </a:r>
                    </a:p>
                  </a:txBody>
                  <a:tcPr marL="0" marR="0" marT="0" marB="0" anchor="ctr">
                    <a:solidFill>
                      <a:srgbClr val="F3AC40"/>
                    </a:solidFill>
                  </a:tcPr>
                </a:tc>
                <a:tc>
                  <a:txBody>
                    <a:bodyPr/>
                    <a:lstStyle/>
                    <a:p>
                      <a:endParaRPr sz="2200"/>
                    </a:p>
                  </a:txBody>
                  <a:tcPr marL="0" marR="0" marT="0" marB="0">
                    <a:solidFill>
                      <a:srgbClr val="F3AC40"/>
                    </a:solidFill>
                  </a:tcPr>
                </a:tc>
              </a:tr>
            </a:tbl>
          </a:graphicData>
        </a:graphic>
      </p:graphicFrame>
      <p:sp>
        <p:nvSpPr>
          <p:cNvPr id="11" name="Dikdörtgen 10"/>
          <p:cNvSpPr/>
          <p:nvPr/>
        </p:nvSpPr>
        <p:spPr>
          <a:xfrm>
            <a:off x="2471928" y="4684776"/>
            <a:ext cx="932688" cy="2310384"/>
          </a:xfrm>
          <a:prstGeom prst="rect">
            <a:avLst/>
          </a:prstGeom>
          <a:solidFill>
            <a:srgbClr val="FFFFFF"/>
          </a:solidFill>
        </p:spPr>
        <p:txBody>
          <a:bodyPr lIns="0" tIns="0" rIns="0" bIns="0">
            <a:noAutofit/>
          </a:bodyPr>
          <a:lstStyle/>
          <a:p>
            <a:pPr marL="0" marR="0" indent="0"/>
            <a:r>
              <a:rPr lang="tr" sz="1600" b="1">
                <a:solidFill>
                  <a:srgbClr val="F2AC43"/>
                </a:solidFill>
                <a:latin typeface="Arial"/>
              </a:rPr>
              <a:t>%170</a:t>
            </a:r>
            <a:r>
              <a:rPr lang="tr" sz="1600" b="1">
                <a:solidFill>
                  <a:srgbClr val="3D3D3D"/>
                </a:solidFill>
                <a:latin typeface="Arial"/>
              </a:rPr>
              <a:t>^</a:t>
            </a:r>
          </a:p>
          <a:p>
            <a:pPr marL="0" marR="0" indent="0"/>
            <a:r>
              <a:rPr lang="tr" sz="950" b="1">
                <a:solidFill>
                  <a:srgbClr val="F2AC43"/>
                </a:solidFill>
                <a:latin typeface="Arial"/>
              </a:rPr>
              <a:t>ARTIŞ</a:t>
            </a:r>
          </a:p>
          <a:p>
            <a:pPr marL="0" marR="0" indent="0"/>
            <a:r>
              <a:rPr lang="tr" sz="1600" b="1">
                <a:solidFill>
                  <a:srgbClr val="F2AC43"/>
                </a:solidFill>
                <a:latin typeface="Arial"/>
              </a:rPr>
              <a:t>%167</a:t>
            </a:r>
            <a:r>
              <a:rPr lang="tr" sz="1600" b="1">
                <a:solidFill>
                  <a:srgbClr val="3D3D3D"/>
                </a:solidFill>
                <a:latin typeface="Arial"/>
              </a:rPr>
              <a:t>^</a:t>
            </a:r>
          </a:p>
          <a:p>
            <a:pPr marL="0" marR="0" indent="0"/>
            <a:r>
              <a:rPr lang="tr" sz="950" b="1">
                <a:solidFill>
                  <a:srgbClr val="F2AC43"/>
                </a:solidFill>
                <a:latin typeface="Arial"/>
              </a:rPr>
              <a:t>ARTIŞ</a:t>
            </a:r>
          </a:p>
          <a:p>
            <a:pPr marL="0" marR="0" indent="0"/>
            <a:r>
              <a:rPr lang="tr" sz="1600" b="1">
                <a:solidFill>
                  <a:srgbClr val="F2AC43"/>
                </a:solidFill>
                <a:latin typeface="Arial"/>
              </a:rPr>
              <a:t>%26</a:t>
            </a:r>
            <a:r>
              <a:rPr lang="tr" sz="1600" b="1">
                <a:solidFill>
                  <a:srgbClr val="3D3D3D"/>
                </a:solidFill>
                <a:latin typeface="Arial"/>
              </a:rPr>
              <a:t>\3</a:t>
            </a:r>
          </a:p>
          <a:p>
            <a:pPr marL="0" marR="0" indent="0"/>
            <a:r>
              <a:rPr lang="tr" sz="950" b="1">
                <a:solidFill>
                  <a:srgbClr val="F2AC43"/>
                </a:solidFill>
                <a:latin typeface="Arial"/>
              </a:rPr>
              <a:t>ARTIŞ</a:t>
            </a:r>
          </a:p>
          <a:p>
            <a:pPr marL="0" marR="0" indent="0"/>
            <a:r>
              <a:rPr lang="tr" sz="1600" b="1">
                <a:solidFill>
                  <a:srgbClr val="F2AC43"/>
                </a:solidFill>
                <a:latin typeface="Arial"/>
              </a:rPr>
              <a:t>%83</a:t>
            </a:r>
          </a:p>
          <a:p>
            <a:pPr marL="0" marR="0" indent="0"/>
            <a:r>
              <a:rPr lang="tr" sz="950" b="1">
                <a:solidFill>
                  <a:srgbClr val="F2AC43"/>
                </a:solidFill>
                <a:latin typeface="Arial"/>
              </a:rPr>
              <a:t>ARTIŞ</a:t>
            </a:r>
          </a:p>
          <a:p>
            <a:pPr marL="0" marR="0" indent="0"/>
            <a:r>
              <a:rPr lang="tr" sz="1600" b="1">
                <a:solidFill>
                  <a:srgbClr val="F2AC43"/>
                </a:solidFill>
                <a:latin typeface="Arial"/>
              </a:rPr>
              <a:t>%28</a:t>
            </a:r>
          </a:p>
          <a:p>
            <a:pPr marL="0" marR="0" indent="0">
              <a:lnSpc>
                <a:spcPct val="75000"/>
              </a:lnSpc>
            </a:pPr>
            <a:r>
              <a:rPr lang="tr" sz="950" b="1">
                <a:solidFill>
                  <a:srgbClr val="F2AC43"/>
                </a:solidFill>
                <a:latin typeface="Arial"/>
              </a:rPr>
              <a:t>ARTIŞ</a:t>
            </a:r>
          </a:p>
        </p:txBody>
      </p:sp>
      <p:sp>
        <p:nvSpPr>
          <p:cNvPr id="12" name="Dikdörtgen 11"/>
          <p:cNvSpPr/>
          <p:nvPr/>
        </p:nvSpPr>
        <p:spPr>
          <a:xfrm>
            <a:off x="3447288" y="4684776"/>
            <a:ext cx="905256" cy="2231136"/>
          </a:xfrm>
          <a:prstGeom prst="rect">
            <a:avLst/>
          </a:prstGeom>
          <a:solidFill>
            <a:srgbClr val="FFFFFF"/>
          </a:solidFill>
        </p:spPr>
        <p:txBody>
          <a:bodyPr lIns="0" tIns="0" rIns="0" bIns="0">
            <a:noAutofit/>
          </a:bodyPr>
          <a:lstStyle/>
          <a:p>
            <a:pPr marL="0" marR="0" indent="0">
              <a:spcAft>
                <a:spcPts val="630"/>
              </a:spcAft>
            </a:pPr>
            <a:r>
              <a:rPr lang="tr" sz="1100" b="1">
                <a:solidFill>
                  <a:srgbClr val="3D3D3D"/>
                </a:solidFill>
                <a:latin typeface="Arial"/>
              </a:rPr>
              <a:t>2,1 MİLYON TON</a:t>
            </a:r>
          </a:p>
          <a:p>
            <a:pPr marL="0" marR="0" indent="0">
              <a:spcAft>
                <a:spcPts val="630"/>
              </a:spcAft>
            </a:pPr>
            <a:r>
              <a:rPr lang="tr" sz="1100" b="1">
                <a:solidFill>
                  <a:srgbClr val="3D3D3D"/>
                </a:solidFill>
                <a:latin typeface="Arial"/>
              </a:rPr>
              <a:t>22,5 MİLYON TON</a:t>
            </a:r>
          </a:p>
          <a:p>
            <a:pPr marL="0" marR="0" indent="0">
              <a:spcAft>
                <a:spcPts val="630"/>
              </a:spcAft>
            </a:pPr>
            <a:r>
              <a:rPr lang="tr" sz="1100" b="1">
                <a:solidFill>
                  <a:srgbClr val="3D3D3D"/>
                </a:solidFill>
                <a:latin typeface="Arial"/>
              </a:rPr>
              <a:t>2,5 MİLYON TON</a:t>
            </a:r>
          </a:p>
          <a:p>
            <a:pPr marL="0" marR="0" indent="0">
              <a:spcAft>
                <a:spcPts val="630"/>
              </a:spcAft>
            </a:pPr>
            <a:r>
              <a:rPr lang="tr" sz="1100" b="1">
                <a:solidFill>
                  <a:srgbClr val="3D3D3D"/>
                </a:solidFill>
                <a:latin typeface="Arial"/>
              </a:rPr>
              <a:t>21,2 MİLYON TON</a:t>
            </a:r>
          </a:p>
          <a:p>
            <a:pPr marL="0" marR="0" indent="0"/>
            <a:r>
              <a:rPr lang="tr" sz="1100" b="1">
                <a:solidFill>
                  <a:srgbClr val="3D3D3D"/>
                </a:solidFill>
                <a:latin typeface="Arial"/>
              </a:rPr>
              <a:t>95 BİN TON</a:t>
            </a:r>
          </a:p>
        </p:txBody>
      </p:sp>
      <p:sp>
        <p:nvSpPr>
          <p:cNvPr id="13" name="Dikdörtgen 12"/>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90216" y="64008"/>
            <a:ext cx="313944" cy="515112"/>
          </a:xfrm>
          <a:prstGeom prst="rect">
            <a:avLst/>
          </a:prstGeom>
        </p:spPr>
      </p:pic>
      <p:pic>
        <p:nvPicPr>
          <p:cNvPr id="3" name="Resim 2"/>
          <p:cNvPicPr>
            <a:picLocks noChangeAspect="1"/>
          </p:cNvPicPr>
          <p:nvPr/>
        </p:nvPicPr>
        <p:blipFill>
          <a:blip r:embed="rId3"/>
          <a:stretch>
            <a:fillRect/>
          </a:stretch>
        </p:blipFill>
        <p:spPr>
          <a:xfrm>
            <a:off x="2929128" y="3361944"/>
            <a:ext cx="1865376" cy="2944368"/>
          </a:xfrm>
          <a:prstGeom prst="rect">
            <a:avLst/>
          </a:prstGeom>
        </p:spPr>
      </p:pic>
      <p:pic>
        <p:nvPicPr>
          <p:cNvPr id="4" name="Resim 3"/>
          <p:cNvPicPr>
            <a:picLocks noChangeAspect="1"/>
          </p:cNvPicPr>
          <p:nvPr/>
        </p:nvPicPr>
        <p:blipFill>
          <a:blip r:embed="rId4"/>
          <a:stretch>
            <a:fillRect/>
          </a:stretch>
        </p:blipFill>
        <p:spPr>
          <a:xfrm>
            <a:off x="530352" y="7068312"/>
            <a:ext cx="2292096" cy="271272"/>
          </a:xfrm>
          <a:prstGeom prst="rect">
            <a:avLst/>
          </a:prstGeom>
        </p:spPr>
      </p:pic>
      <p:sp>
        <p:nvSpPr>
          <p:cNvPr id="5" name="Dikdörtgen 4"/>
          <p:cNvSpPr/>
          <p:nvPr/>
        </p:nvSpPr>
        <p:spPr>
          <a:xfrm>
            <a:off x="521208" y="271272"/>
            <a:ext cx="1371600"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4678680" y="277368"/>
            <a:ext cx="167640" cy="109728"/>
          </a:xfrm>
          <a:prstGeom prst="rect">
            <a:avLst/>
          </a:prstGeom>
          <a:solidFill>
            <a:srgbClr val="FFFFFF"/>
          </a:solidFill>
        </p:spPr>
        <p:txBody>
          <a:bodyPr wrap="none" lIns="0" tIns="0" rIns="0" bIns="0">
            <a:noAutofit/>
          </a:bodyPr>
          <a:lstStyle/>
          <a:p>
            <a:pPr marL="0" marR="0" indent="0" algn="r"/>
            <a:r>
              <a:rPr lang="tr" sz="750" b="1">
                <a:latin typeface="Cambria"/>
              </a:rPr>
              <a:t>04</a:t>
            </a:r>
          </a:p>
        </p:txBody>
      </p:sp>
      <p:sp>
        <p:nvSpPr>
          <p:cNvPr id="7" name="Dikdörtgen 6"/>
          <p:cNvSpPr/>
          <p:nvPr/>
        </p:nvSpPr>
        <p:spPr>
          <a:xfrm>
            <a:off x="527304" y="539496"/>
            <a:ext cx="1920240" cy="320040"/>
          </a:xfrm>
          <a:prstGeom prst="rect">
            <a:avLst/>
          </a:prstGeom>
          <a:solidFill>
            <a:srgbClr val="FFFFFF"/>
          </a:solidFill>
        </p:spPr>
        <p:txBody>
          <a:bodyPr lIns="0" tIns="0" rIns="0" bIns="0">
            <a:noAutofit/>
          </a:bodyPr>
          <a:lstStyle/>
          <a:p>
            <a:pPr marL="0" marR="0" indent="0" algn="just"/>
            <a:r>
              <a:rPr lang="tr" sz="1200" b="1">
                <a:latin typeface="Segoe UI"/>
              </a:rPr>
              <a:t>HAYVANCILIK</a:t>
            </a:r>
          </a:p>
          <a:p>
            <a:pPr marL="0" marR="0" indent="0" algn="just">
              <a:lnSpc>
                <a:spcPct val="85000"/>
              </a:lnSpc>
            </a:pPr>
            <a:r>
              <a:rPr lang="tr" sz="1200" b="1">
                <a:latin typeface="Segoe UI"/>
              </a:rPr>
              <a:t>DESTEKLEMELERİ MODELİ</a:t>
            </a:r>
          </a:p>
        </p:txBody>
      </p:sp>
      <p:sp>
        <p:nvSpPr>
          <p:cNvPr id="8" name="Dikdörtgen 7"/>
          <p:cNvSpPr/>
          <p:nvPr/>
        </p:nvSpPr>
        <p:spPr>
          <a:xfrm>
            <a:off x="515112" y="1194816"/>
            <a:ext cx="4297680" cy="1045464"/>
          </a:xfrm>
          <a:prstGeom prst="rect">
            <a:avLst/>
          </a:prstGeom>
          <a:solidFill>
            <a:srgbClr val="FFFFFF"/>
          </a:solidFill>
        </p:spPr>
        <p:txBody>
          <a:bodyPr lIns="0" tIns="0" rIns="0" bIns="0">
            <a:noAutofit/>
          </a:bodyPr>
          <a:lstStyle/>
          <a:p>
            <a:pPr marL="0" marR="0" indent="0" algn="just">
              <a:lnSpc>
                <a:spcPct val="128000"/>
              </a:lnSpc>
            </a:pPr>
            <a:r>
              <a:rPr lang="tr" sz="800">
                <a:latin typeface="Times New Roman"/>
              </a:rPr>
              <a:t>Mevcut rakamsal veriler, aile işletmelerinin sayısının giderek azaldığını; kırsalda yaşam yerine, daha düşük gelir elde etse dahi şehirde yaşamayı tercih edenlerin arttığını ve kırsaldan kente göçün hız kazandığını ortaya koymaktadır. Bu nedenle destekleme modelinin odağına; aile işletmelerinin sürdürülebilirliğinin sağlanması, ekonomik olarak güçlendirilmesi ile kadın ve genç üreticilerin gelir düzeylerinin artırılması yerleştirilmiştir. Kadın ve gençlerin üretime daha fazla katılması, kırsalda yaşam koşullarını iyileştirerek kırsaldan kente göçü yavaşlatacak; yerinde üretimi güçlendirerek kırsalın sosyoekonomik yapısına olumlu katkı sağlayacaktır.</a:t>
            </a:r>
          </a:p>
        </p:txBody>
      </p:sp>
      <p:sp>
        <p:nvSpPr>
          <p:cNvPr id="9" name="Dikdörtgen 8"/>
          <p:cNvSpPr/>
          <p:nvPr/>
        </p:nvSpPr>
        <p:spPr>
          <a:xfrm>
            <a:off x="515112" y="2359152"/>
            <a:ext cx="4294632" cy="914400"/>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Sürdürülebilir bir üretim modeli oluşturmak amacıyla; üretim kapasitesi, ihtiyaç analizleri ile iç ve dış pazar potansiyeli birlikte ele alınmış; suyu merkeze alan, doğal ve genetik kaynakları koruyan, hayvan sağlığı ve refahını önceleyen bir yaklaşım benimsenmiştir. Bu çerçevede, biyoteknolojik ıslah yöntemleriyle verimliliğin artırıldığı, aile işletmeleri ile genç ve kadın üreticilerin desteklendiği, birbirini tamamlayan uygulamalardan oluşan bütüncül politikalar hayata geçirilmiştir.</a:t>
            </a:r>
          </a:p>
        </p:txBody>
      </p:sp>
      <p:sp>
        <p:nvSpPr>
          <p:cNvPr id="10" name="Dikdörtgen 9"/>
          <p:cNvSpPr/>
          <p:nvPr/>
        </p:nvSpPr>
        <p:spPr>
          <a:xfrm>
            <a:off x="524256" y="3364992"/>
            <a:ext cx="640080" cy="152400"/>
          </a:xfrm>
          <a:prstGeom prst="rect">
            <a:avLst/>
          </a:prstGeom>
          <a:solidFill>
            <a:srgbClr val="FFFFFF"/>
          </a:solidFill>
        </p:spPr>
        <p:txBody>
          <a:bodyPr wrap="none" lIns="0" tIns="0" rIns="0" bIns="0">
            <a:noAutofit/>
          </a:bodyPr>
          <a:lstStyle/>
          <a:p>
            <a:pPr marL="0" marR="0" indent="0"/>
            <a:r>
              <a:rPr lang="tr" sz="850">
                <a:latin typeface="Garamond"/>
              </a:rPr>
              <a:t>Bu kapsamda;</a:t>
            </a:r>
          </a:p>
        </p:txBody>
      </p:sp>
      <p:sp>
        <p:nvSpPr>
          <p:cNvPr id="11" name="Dikdörtgen 10"/>
          <p:cNvSpPr/>
          <p:nvPr/>
        </p:nvSpPr>
        <p:spPr>
          <a:xfrm>
            <a:off x="521208" y="3590544"/>
            <a:ext cx="2359152" cy="158496"/>
          </a:xfrm>
          <a:prstGeom prst="rect">
            <a:avLst/>
          </a:prstGeom>
          <a:solidFill>
            <a:srgbClr val="FFFFFF"/>
          </a:solidFill>
        </p:spPr>
        <p:txBody>
          <a:bodyPr wrap="none" lIns="0" tIns="0" rIns="0" bIns="0">
            <a:noAutofit/>
          </a:bodyPr>
          <a:lstStyle/>
          <a:p>
            <a:pPr marL="0" marR="0" indent="0" algn="just">
              <a:spcBef>
                <a:spcPts val="350"/>
              </a:spcBef>
            </a:pPr>
            <a:r>
              <a:rPr lang="tr" sz="850" i="1">
                <a:latin typeface="Garamond"/>
              </a:rPr>
              <a:t>H</a:t>
            </a:r>
            <a:r>
              <a:rPr lang="tr" sz="850">
                <a:latin typeface="Garamond"/>
              </a:rPr>
              <a:t> Hayvancılıkta Planlı Üretimin hayata geçirilmesi,</a:t>
            </a:r>
          </a:p>
        </p:txBody>
      </p:sp>
      <p:sp>
        <p:nvSpPr>
          <p:cNvPr id="12" name="Dikdörtgen 11"/>
          <p:cNvSpPr/>
          <p:nvPr/>
        </p:nvSpPr>
        <p:spPr>
          <a:xfrm>
            <a:off x="521208" y="3855720"/>
            <a:ext cx="2401824" cy="2468880"/>
          </a:xfrm>
          <a:prstGeom prst="rect">
            <a:avLst/>
          </a:prstGeom>
          <a:solidFill>
            <a:srgbClr val="FFFFFF"/>
          </a:solidFill>
        </p:spPr>
        <p:txBody>
          <a:bodyPr lIns="0" tIns="0" rIns="0" bIns="0">
            <a:noAutofit/>
          </a:bodyPr>
          <a:lstStyle/>
          <a:p>
            <a:pPr marL="148404" marR="0" indent="25400" algn="just">
              <a:lnSpc>
                <a:spcPct val="126000"/>
              </a:lnSpc>
              <a:spcAft>
                <a:spcPts val="490"/>
              </a:spcAft>
            </a:pPr>
            <a:r>
              <a:rPr lang="tr" sz="850">
                <a:latin typeface="Garamond"/>
              </a:rPr>
              <a:t>Sözleşmeli üretimin yaygınlaştırılması ve üreticinin pazar güvencesinin artırılması,</a:t>
            </a:r>
          </a:p>
          <a:p>
            <a:pPr marL="148404" marR="0" indent="-190500" algn="just">
              <a:lnSpc>
                <a:spcPct val="126000"/>
              </a:lnSpc>
              <a:spcAft>
                <a:spcPts val="490"/>
              </a:spcAft>
            </a:pPr>
            <a:r>
              <a:rPr lang="tr" sz="850" i="1">
                <a:latin typeface="Garamond"/>
              </a:rPr>
              <a:t>H</a:t>
            </a:r>
            <a:r>
              <a:rPr lang="tr" sz="850">
                <a:latin typeface="Garamond"/>
              </a:rPr>
              <a:t> Hayvansal üretimde ciddi ekonomik kayıplara yol açan hayvan hastalıklarıyla etkin mücadele programlarının uygulanması,</a:t>
            </a:r>
          </a:p>
          <a:p>
            <a:pPr marL="148404" marR="0" indent="25400" algn="just">
              <a:lnSpc>
                <a:spcPct val="126000"/>
              </a:lnSpc>
              <a:spcAft>
                <a:spcPts val="490"/>
              </a:spcAft>
            </a:pPr>
            <a:r>
              <a:rPr lang="tr" sz="850">
                <a:latin typeface="Garamond"/>
              </a:rPr>
              <a:t>Kaliteli ve sağlıklı damızlık üretim kapasitesini artırmak amacıyla hastalıklardan ari işletme sayısının yükseltilmesi,</a:t>
            </a:r>
          </a:p>
          <a:p>
            <a:pPr marL="148404" marR="0" indent="25400" algn="just">
              <a:lnSpc>
                <a:spcPct val="126000"/>
              </a:lnSpc>
              <a:spcAft>
                <a:spcPts val="490"/>
              </a:spcAft>
            </a:pPr>
            <a:r>
              <a:rPr lang="tr" sz="850">
                <a:latin typeface="Garamond"/>
              </a:rPr>
              <a:t>Sağlıklı ve kaliteli süt arzını güvence altına alacak Süt Eylem Planının uygulamaya konulması,</a:t>
            </a:r>
          </a:p>
          <a:p>
            <a:pPr marL="148404" marR="0" indent="-190500" algn="just">
              <a:lnSpc>
                <a:spcPct val="126000"/>
              </a:lnSpc>
            </a:pPr>
            <a:r>
              <a:rPr lang="tr" sz="850" i="1">
                <a:latin typeface="Garamond"/>
              </a:rPr>
              <a:t>D</a:t>
            </a:r>
            <a:r>
              <a:rPr lang="tr" sz="850">
                <a:latin typeface="Garamond"/>
              </a:rPr>
              <a:t> Damızlık ihtiyacını yerli kaynaklardan karşılamak üzere Ulusal Hayvan Islahı Eylem Planının hayata geçirilmesi.</a:t>
            </a:r>
          </a:p>
        </p:txBody>
      </p:sp>
      <p:sp>
        <p:nvSpPr>
          <p:cNvPr id="13" name="Dikdörtgen 12"/>
          <p:cNvSpPr/>
          <p:nvPr/>
        </p:nvSpPr>
        <p:spPr>
          <a:xfrm>
            <a:off x="518160" y="6449568"/>
            <a:ext cx="4288536" cy="298704"/>
          </a:xfrm>
          <a:prstGeom prst="rect">
            <a:avLst/>
          </a:prstGeom>
          <a:solidFill>
            <a:srgbClr val="FFFFFF"/>
          </a:solidFill>
        </p:spPr>
        <p:txBody>
          <a:bodyPr lIns="0" tIns="0" rIns="0" bIns="0">
            <a:noAutofit/>
          </a:bodyPr>
          <a:lstStyle/>
          <a:p>
            <a:pPr marL="0" marR="0" indent="0" algn="just">
              <a:lnSpc>
                <a:spcPct val="123000"/>
              </a:lnSpc>
            </a:pPr>
            <a:r>
              <a:rPr lang="tr" sz="850">
                <a:latin typeface="Garamond"/>
              </a:rPr>
              <a:t>ana başlıklarındaki politikalarımızla birlikte yönlendirici ve verimlilik kriterlerinin önceliklendirildiği </a:t>
            </a:r>
            <a:r>
              <a:rPr lang="tr" sz="850" b="1">
                <a:latin typeface="Garamond"/>
              </a:rPr>
              <a:t>Hayvancılık Destekleme Modeli</a:t>
            </a:r>
            <a:r>
              <a:rPr lang="tr" sz="850">
                <a:latin typeface="Garamond"/>
              </a:rPr>
              <a:t>ne geçildi.</a:t>
            </a:r>
          </a:p>
        </p:txBody>
      </p:sp>
      <p:sp>
        <p:nvSpPr>
          <p:cNvPr id="14" name="Dikdörtgen 13"/>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976" y="201168"/>
            <a:ext cx="274320" cy="274320"/>
          </a:xfrm>
          <a:prstGeom prst="rect">
            <a:avLst/>
          </a:prstGeom>
        </p:spPr>
      </p:pic>
      <p:pic>
        <p:nvPicPr>
          <p:cNvPr id="3" name="Resim 2"/>
          <p:cNvPicPr>
            <a:picLocks noChangeAspect="1"/>
          </p:cNvPicPr>
          <p:nvPr/>
        </p:nvPicPr>
        <p:blipFill>
          <a:blip r:embed="rId3"/>
          <a:stretch>
            <a:fillRect/>
          </a:stretch>
        </p:blipFill>
        <p:spPr>
          <a:xfrm>
            <a:off x="707136" y="2438400"/>
            <a:ext cx="4251960" cy="2188464"/>
          </a:xfrm>
          <a:prstGeom prst="rect">
            <a:avLst/>
          </a:prstGeom>
        </p:spPr>
      </p:pic>
      <p:sp>
        <p:nvSpPr>
          <p:cNvPr id="4" name="Dikdörtgen 3"/>
          <p:cNvSpPr/>
          <p:nvPr/>
        </p:nvSpPr>
        <p:spPr>
          <a:xfrm>
            <a:off x="3416808" y="271272"/>
            <a:ext cx="1368552"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478536" y="277368"/>
            <a:ext cx="1834896" cy="91440"/>
          </a:xfrm>
          <a:prstGeom prst="rect">
            <a:avLst/>
          </a:prstGeom>
          <a:solidFill>
            <a:srgbClr val="FFFFFF"/>
          </a:solidFill>
        </p:spPr>
        <p:txBody>
          <a:bodyPr wrap="none" lIns="0" tIns="0" rIns="0" bIns="0">
            <a:noAutofit/>
          </a:bodyPr>
          <a:lstStyle/>
          <a:p>
            <a:pPr marL="0" marR="0" indent="0" defTabSz="1798320">
              <a:tabLst/>
            </a:pPr>
            <a:r>
              <a:rPr lang="tr" sz="750" b="1">
                <a:latin typeface="Cambria"/>
              </a:rPr>
              <a:t>05 --------------------------</a:t>
            </a:r>
          </a:p>
        </p:txBody>
      </p:sp>
      <p:sp>
        <p:nvSpPr>
          <p:cNvPr id="7" name="Dikdörtgen 6"/>
          <p:cNvSpPr/>
          <p:nvPr/>
        </p:nvSpPr>
        <p:spPr>
          <a:xfrm>
            <a:off x="672084" y="557784"/>
            <a:ext cx="1115568" cy="112776"/>
          </a:xfrm>
          <a:prstGeom prst="rect">
            <a:avLst/>
          </a:prstGeom>
          <a:solidFill>
            <a:srgbClr val="FFFFFF"/>
          </a:solidFill>
        </p:spPr>
        <p:txBody>
          <a:bodyPr wrap="none" lIns="0" tIns="0" rIns="0" bIns="0">
            <a:noAutofit/>
          </a:bodyPr>
          <a:lstStyle/>
          <a:p>
            <a:pPr marL="0" marR="0" indent="0"/>
            <a:r>
              <a:rPr lang="tr" sz="1200" b="1">
                <a:latin typeface="Segoe UI"/>
              </a:rPr>
              <a:t>HAYVANCILIK</a:t>
            </a:r>
          </a:p>
        </p:txBody>
      </p:sp>
      <p:sp>
        <p:nvSpPr>
          <p:cNvPr id="8" name="Dikdörtgen 7"/>
          <p:cNvSpPr/>
          <p:nvPr/>
        </p:nvSpPr>
        <p:spPr>
          <a:xfrm>
            <a:off x="722376" y="699516"/>
            <a:ext cx="1888236" cy="196596"/>
          </a:xfrm>
          <a:prstGeom prst="rect">
            <a:avLst/>
          </a:prstGeom>
          <a:solidFill>
            <a:srgbClr val="FFFFFF"/>
          </a:solidFill>
        </p:spPr>
        <p:txBody>
          <a:bodyPr wrap="none" lIns="0" tIns="0" rIns="0" bIns="0">
            <a:noAutofit/>
          </a:bodyPr>
          <a:lstStyle/>
          <a:p>
            <a:pPr marL="0" marR="0" indent="0"/>
            <a:r>
              <a:rPr lang="tr" sz="1200" b="1">
                <a:latin typeface="Segoe UI"/>
              </a:rPr>
              <a:t>DESTEKLEMELERİ MODELİ</a:t>
            </a:r>
          </a:p>
        </p:txBody>
      </p:sp>
      <p:sp>
        <p:nvSpPr>
          <p:cNvPr id="9" name="Dikdörtgen 8"/>
          <p:cNvSpPr/>
          <p:nvPr/>
        </p:nvSpPr>
        <p:spPr>
          <a:xfrm>
            <a:off x="694944" y="1283208"/>
            <a:ext cx="4279392" cy="466344"/>
          </a:xfrm>
          <a:prstGeom prst="rect">
            <a:avLst/>
          </a:prstGeom>
          <a:solidFill>
            <a:srgbClr val="FFFFFF"/>
          </a:solidFill>
        </p:spPr>
        <p:txBody>
          <a:bodyPr lIns="0" tIns="0" rIns="0" bIns="0">
            <a:noAutofit/>
          </a:bodyPr>
          <a:lstStyle/>
          <a:p>
            <a:pPr marL="0" marR="0" indent="0">
              <a:lnSpc>
                <a:spcPct val="126000"/>
              </a:lnSpc>
            </a:pPr>
            <a:r>
              <a:rPr lang="tr" sz="850">
                <a:latin typeface="Garamond"/>
              </a:rPr>
              <a:t>“2024-2026 yıllarında yapılacak Hayvancılık Desteklemelerine İlişkin Cumhurbaşkanı Kararı” ve ilgili mevzuat gereği hayvansal üretim, su ürünleri üretimi, tarımsal araştırma ve geliştirmenin desteklenmesine ilişkin hususlar düzenlenmiştir.</a:t>
            </a:r>
          </a:p>
        </p:txBody>
      </p:sp>
      <p:sp>
        <p:nvSpPr>
          <p:cNvPr id="10" name="Dikdörtgen 9"/>
          <p:cNvSpPr/>
          <p:nvPr/>
        </p:nvSpPr>
        <p:spPr>
          <a:xfrm>
            <a:off x="691896" y="1868424"/>
            <a:ext cx="4285488" cy="454152"/>
          </a:xfrm>
          <a:prstGeom prst="rect">
            <a:avLst/>
          </a:prstGeom>
          <a:solidFill>
            <a:srgbClr val="FFFFFF"/>
          </a:solidFill>
        </p:spPr>
        <p:txBody>
          <a:bodyPr lIns="0" tIns="0" rIns="0" bIns="0">
            <a:noAutofit/>
          </a:bodyPr>
          <a:lstStyle/>
          <a:p>
            <a:pPr marL="0" marR="0" indent="0">
              <a:lnSpc>
                <a:spcPct val="126000"/>
              </a:lnSpc>
            </a:pPr>
            <a:r>
              <a:rPr lang="tr" sz="850">
                <a:latin typeface="Garamond"/>
              </a:rPr>
              <a:t>Hayvancılıkta önceki yıllarda uygulanan destekleme modelinde temel destek oranı %86 iken, 2024 yılında hayata geçirilen yeni destekleme modeliyle temel destek oranı %43 olarak güncellenmiş, böylece verim ve yönlendirici kriterler ön plana çıkarılmıştır.</a:t>
            </a:r>
          </a:p>
        </p:txBody>
      </p:sp>
      <p:sp>
        <p:nvSpPr>
          <p:cNvPr id="11" name="Dikdörtgen 10"/>
          <p:cNvSpPr/>
          <p:nvPr/>
        </p:nvSpPr>
        <p:spPr>
          <a:xfrm>
            <a:off x="694944" y="4678680"/>
            <a:ext cx="4282440" cy="515112"/>
          </a:xfrm>
          <a:prstGeom prst="rect">
            <a:avLst/>
          </a:prstGeom>
          <a:solidFill>
            <a:srgbClr val="FFFFFF"/>
          </a:solidFill>
        </p:spPr>
        <p:txBody>
          <a:bodyPr lIns="0" tIns="0" rIns="0" bIns="0">
            <a:noAutofit/>
          </a:bodyPr>
          <a:lstStyle/>
          <a:p>
            <a:pPr marL="0" marR="0" indent="0">
              <a:lnSpc>
                <a:spcPct val="126000"/>
              </a:lnSpc>
            </a:pPr>
            <a:r>
              <a:rPr lang="tr" sz="850">
                <a:latin typeface="Garamond"/>
              </a:rPr>
              <a:t>Hayvansal üretimde mevcut destekleme programı </a:t>
            </a:r>
            <a:r>
              <a:rPr lang="tr" sz="850" b="1">
                <a:latin typeface="Garamond"/>
              </a:rPr>
              <a:t>Temel Hayvancılık </a:t>
            </a:r>
            <a:r>
              <a:rPr lang="tr" sz="850">
                <a:latin typeface="Garamond"/>
              </a:rPr>
              <a:t>ve </a:t>
            </a:r>
            <a:r>
              <a:rPr lang="tr" sz="850" b="1">
                <a:latin typeface="Garamond"/>
              </a:rPr>
              <a:t>Ürün Geliştirme Destekleri </a:t>
            </a:r>
            <a:r>
              <a:rPr lang="tr" sz="850">
                <a:latin typeface="Garamond"/>
              </a:rPr>
              <a:t>olmak üzere iki gruba ayrılmaktadır:</a:t>
            </a:r>
          </a:p>
          <a:p>
            <a:pPr marL="0" marR="0" indent="0" defTabSz="198628">
              <a:lnSpc>
                <a:spcPct val="126000"/>
              </a:lnSpc>
              <a:tabLst>
                <a:tab pos="198628" algn="l"/>
              </a:tabLst>
            </a:pPr>
            <a:r>
              <a:rPr lang="tr" sz="850" b="1">
                <a:latin typeface="Garamond"/>
              </a:rPr>
              <a:t>1.</a:t>
            </a:r>
            <a:r>
              <a:rPr lang="tr" sz="850">
                <a:latin typeface="Garamond"/>
              </a:rPr>
              <a:t>	Birim hayvan üzerinden ödenecek olan </a:t>
            </a:r>
            <a:r>
              <a:rPr lang="tr" sz="850" b="1">
                <a:latin typeface="Garamond"/>
              </a:rPr>
              <a:t>Temel Hayvancılık Destekleri;</a:t>
            </a:r>
          </a:p>
        </p:txBody>
      </p:sp>
      <p:sp>
        <p:nvSpPr>
          <p:cNvPr id="12" name="Dikdörtgen 11"/>
          <p:cNvSpPr/>
          <p:nvPr/>
        </p:nvSpPr>
        <p:spPr>
          <a:xfrm>
            <a:off x="957072" y="5276088"/>
            <a:ext cx="1877568" cy="768096"/>
          </a:xfrm>
          <a:prstGeom prst="rect">
            <a:avLst/>
          </a:prstGeom>
          <a:solidFill>
            <a:srgbClr val="FFFFFF"/>
          </a:solidFill>
        </p:spPr>
        <p:txBody>
          <a:bodyPr lIns="0" tIns="0" rIns="0" bIns="0">
            <a:noAutofit/>
          </a:bodyPr>
          <a:lstStyle/>
          <a:p>
            <a:pPr marL="234764" marR="0" indent="0">
              <a:lnSpc>
                <a:spcPct val="164000"/>
              </a:lnSpc>
            </a:pPr>
            <a:r>
              <a:rPr lang="tr" sz="850">
                <a:latin typeface="Garamond"/>
              </a:rPr>
              <a:t>Büyükbaş (Buzağı ve Malak) Desteği</a:t>
            </a:r>
          </a:p>
          <a:p>
            <a:pPr marL="234764" marR="0" indent="-228600">
              <a:lnSpc>
                <a:spcPct val="129000"/>
              </a:lnSpc>
            </a:pPr>
            <a:r>
              <a:rPr lang="tr" sz="1500" b="1">
                <a:latin typeface="Arial"/>
              </a:rPr>
              <a:t>Hjf </a:t>
            </a:r>
            <a:r>
              <a:rPr lang="tr" sz="850">
                <a:latin typeface="Garamond"/>
              </a:rPr>
              <a:t>Küçükbaş (Kuzu ve Oğlak) Desteği Arıcılık (Arılı Kovan) Desteği İpekböceği Desteği</a:t>
            </a:r>
          </a:p>
        </p:txBody>
      </p:sp>
      <p:sp>
        <p:nvSpPr>
          <p:cNvPr id="13" name="Dikdörtgen 12"/>
          <p:cNvSpPr/>
          <p:nvPr/>
        </p:nvSpPr>
        <p:spPr>
          <a:xfrm>
            <a:off x="697992" y="6175248"/>
            <a:ext cx="3194304" cy="164592"/>
          </a:xfrm>
          <a:prstGeom prst="rect">
            <a:avLst/>
          </a:prstGeom>
          <a:solidFill>
            <a:srgbClr val="FFFFFF"/>
          </a:solidFill>
        </p:spPr>
        <p:txBody>
          <a:bodyPr wrap="none" lIns="0" tIns="0" rIns="0" bIns="0">
            <a:noAutofit/>
          </a:bodyPr>
          <a:lstStyle/>
          <a:p>
            <a:pPr marL="0" marR="0" indent="9144" defTabSz="203200">
              <a:tabLst>
                <a:tab pos="203200" algn="l"/>
              </a:tabLst>
            </a:pPr>
            <a:r>
              <a:rPr lang="tr" sz="850" b="1">
                <a:latin typeface="Garamond"/>
              </a:rPr>
              <a:t>2.</a:t>
            </a:r>
            <a:r>
              <a:rPr lang="tr" sz="850">
                <a:latin typeface="Garamond"/>
              </a:rPr>
              <a:t>	Üretilen ürün üzerinden ödenecek olan </a:t>
            </a:r>
            <a:r>
              <a:rPr lang="tr" sz="850" b="1">
                <a:latin typeface="Garamond"/>
              </a:rPr>
              <a:t>Ürün Geliştirme Destekleri;</a:t>
            </a:r>
          </a:p>
        </p:txBody>
      </p:sp>
      <p:sp>
        <p:nvSpPr>
          <p:cNvPr id="14" name="Dikdörtgen 13"/>
          <p:cNvSpPr/>
          <p:nvPr/>
        </p:nvSpPr>
        <p:spPr>
          <a:xfrm>
            <a:off x="1213104" y="6461760"/>
            <a:ext cx="1560576" cy="344424"/>
          </a:xfrm>
          <a:prstGeom prst="rect">
            <a:avLst/>
          </a:prstGeom>
          <a:solidFill>
            <a:srgbClr val="FFFFFF"/>
          </a:solidFill>
        </p:spPr>
        <p:txBody>
          <a:bodyPr lIns="0" tIns="0" rIns="0" bIns="0">
            <a:noAutofit/>
          </a:bodyPr>
          <a:lstStyle/>
          <a:p>
            <a:pPr marL="0" marR="0" indent="0">
              <a:spcAft>
                <a:spcPts val="280"/>
              </a:spcAft>
            </a:pPr>
            <a:r>
              <a:rPr lang="tr" sz="850">
                <a:latin typeface="Garamond"/>
              </a:rPr>
              <a:t>Çiğ Süt Desteği</a:t>
            </a:r>
          </a:p>
          <a:p>
            <a:pPr marL="0" marR="0" indent="0"/>
            <a:r>
              <a:rPr lang="tr" sz="850">
                <a:latin typeface="Garamond"/>
              </a:rPr>
              <a:t>Besilik Erkek Sığır (Karkas) Desteği</a:t>
            </a:r>
          </a:p>
        </p:txBody>
      </p:sp>
      <p:sp>
        <p:nvSpPr>
          <p:cNvPr id="15" name="Dikdörtgen 14"/>
          <p:cNvSpPr/>
          <p:nvPr/>
        </p:nvSpPr>
        <p:spPr>
          <a:xfrm>
            <a:off x="987552" y="6827520"/>
            <a:ext cx="865632" cy="185928"/>
          </a:xfrm>
          <a:prstGeom prst="rect">
            <a:avLst/>
          </a:prstGeom>
          <a:solidFill>
            <a:srgbClr val="FFFFFF"/>
          </a:solidFill>
        </p:spPr>
        <p:txBody>
          <a:bodyPr wrap="none" lIns="0" tIns="0" rIns="0" bIns="0">
            <a:noAutofit/>
          </a:bodyPr>
          <a:lstStyle/>
          <a:p>
            <a:pPr marL="204284" marR="0" indent="0"/>
            <a:r>
              <a:rPr lang="tr" sz="850">
                <a:solidFill>
                  <a:srgbClr val="1D1D1D"/>
                </a:solidFill>
                <a:latin typeface="Garamond"/>
              </a:rPr>
              <a:t>Tiftik Desteği</a:t>
            </a:r>
          </a:p>
        </p:txBody>
      </p:sp>
      <p:sp>
        <p:nvSpPr>
          <p:cNvPr id="16" name="Dikdörtgen 15"/>
          <p:cNvSpPr/>
          <p:nvPr/>
        </p:nvSpPr>
        <p:spPr>
          <a:xfrm>
            <a:off x="481584" y="7141464"/>
            <a:ext cx="1417320" cy="10363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5323893" cy="756259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91740" y="26670"/>
            <a:ext cx="316230" cy="552450"/>
          </a:xfrm>
          <a:prstGeom prst="rect">
            <a:avLst/>
          </a:prstGeom>
        </p:spPr>
      </p:pic>
      <p:pic>
        <p:nvPicPr>
          <p:cNvPr id="3" name="Resim 2"/>
          <p:cNvPicPr>
            <a:picLocks noChangeAspect="1"/>
          </p:cNvPicPr>
          <p:nvPr/>
        </p:nvPicPr>
        <p:blipFill>
          <a:blip r:embed="rId3"/>
          <a:stretch>
            <a:fillRect/>
          </a:stretch>
        </p:blipFill>
        <p:spPr>
          <a:xfrm>
            <a:off x="655320" y="1546860"/>
            <a:ext cx="270510" cy="266700"/>
          </a:xfrm>
          <a:prstGeom prst="rect">
            <a:avLst/>
          </a:prstGeom>
        </p:spPr>
      </p:pic>
      <p:pic>
        <p:nvPicPr>
          <p:cNvPr id="4" name="Resim 3"/>
          <p:cNvPicPr>
            <a:picLocks noChangeAspect="1"/>
          </p:cNvPicPr>
          <p:nvPr/>
        </p:nvPicPr>
        <p:blipFill>
          <a:blip r:embed="rId4"/>
          <a:stretch>
            <a:fillRect/>
          </a:stretch>
        </p:blipFill>
        <p:spPr>
          <a:xfrm>
            <a:off x="350520" y="3234690"/>
            <a:ext cx="605790" cy="327660"/>
          </a:xfrm>
          <a:prstGeom prst="rect">
            <a:avLst/>
          </a:prstGeom>
        </p:spPr>
      </p:pic>
      <p:pic>
        <p:nvPicPr>
          <p:cNvPr id="5" name="Resim 4"/>
          <p:cNvPicPr>
            <a:picLocks noChangeAspect="1"/>
          </p:cNvPicPr>
          <p:nvPr/>
        </p:nvPicPr>
        <p:blipFill>
          <a:blip r:embed="rId5"/>
          <a:stretch>
            <a:fillRect/>
          </a:stretch>
        </p:blipFill>
        <p:spPr>
          <a:xfrm>
            <a:off x="449580" y="3813810"/>
            <a:ext cx="487680" cy="297180"/>
          </a:xfrm>
          <a:prstGeom prst="rect">
            <a:avLst/>
          </a:prstGeom>
        </p:spPr>
      </p:pic>
      <p:pic>
        <p:nvPicPr>
          <p:cNvPr id="6" name="Resim 5"/>
          <p:cNvPicPr>
            <a:picLocks noChangeAspect="1"/>
          </p:cNvPicPr>
          <p:nvPr/>
        </p:nvPicPr>
        <p:blipFill>
          <a:blip r:embed="rId6"/>
          <a:stretch>
            <a:fillRect/>
          </a:stretch>
        </p:blipFill>
        <p:spPr>
          <a:xfrm>
            <a:off x="278130" y="4423410"/>
            <a:ext cx="666750" cy="217170"/>
          </a:xfrm>
          <a:prstGeom prst="rect">
            <a:avLst/>
          </a:prstGeom>
        </p:spPr>
      </p:pic>
      <p:pic>
        <p:nvPicPr>
          <p:cNvPr id="7" name="Resim 6"/>
          <p:cNvPicPr>
            <a:picLocks noChangeAspect="1"/>
          </p:cNvPicPr>
          <p:nvPr/>
        </p:nvPicPr>
        <p:blipFill>
          <a:blip r:embed="rId7"/>
          <a:stretch>
            <a:fillRect/>
          </a:stretch>
        </p:blipFill>
        <p:spPr>
          <a:xfrm>
            <a:off x="480060" y="4983480"/>
            <a:ext cx="403860" cy="266700"/>
          </a:xfrm>
          <a:prstGeom prst="rect">
            <a:avLst/>
          </a:prstGeom>
        </p:spPr>
      </p:pic>
      <p:pic>
        <p:nvPicPr>
          <p:cNvPr id="8" name="Resim 7"/>
          <p:cNvPicPr>
            <a:picLocks noChangeAspect="1"/>
          </p:cNvPicPr>
          <p:nvPr/>
        </p:nvPicPr>
        <p:blipFill>
          <a:blip r:embed="rId8"/>
          <a:stretch>
            <a:fillRect/>
          </a:stretch>
        </p:blipFill>
        <p:spPr>
          <a:xfrm>
            <a:off x="411480" y="5436870"/>
            <a:ext cx="4362450" cy="1588770"/>
          </a:xfrm>
          <a:prstGeom prst="rect">
            <a:avLst/>
          </a:prstGeom>
        </p:spPr>
      </p:pic>
      <p:pic>
        <p:nvPicPr>
          <p:cNvPr id="9" name="Resim 8"/>
          <p:cNvPicPr>
            <a:picLocks noChangeAspect="1"/>
          </p:cNvPicPr>
          <p:nvPr/>
        </p:nvPicPr>
        <p:blipFill>
          <a:blip r:embed="rId9"/>
          <a:stretch>
            <a:fillRect/>
          </a:stretch>
        </p:blipFill>
        <p:spPr>
          <a:xfrm>
            <a:off x="2548890" y="7067550"/>
            <a:ext cx="274320" cy="274320"/>
          </a:xfrm>
          <a:prstGeom prst="rect">
            <a:avLst/>
          </a:prstGeom>
        </p:spPr>
      </p:pic>
      <p:sp>
        <p:nvSpPr>
          <p:cNvPr id="10" name="Dikdörtgen 9"/>
          <p:cNvSpPr/>
          <p:nvPr/>
        </p:nvSpPr>
        <p:spPr>
          <a:xfrm>
            <a:off x="4682490" y="274320"/>
            <a:ext cx="160020" cy="114300"/>
          </a:xfrm>
          <a:prstGeom prst="rect">
            <a:avLst/>
          </a:prstGeom>
          <a:solidFill>
            <a:srgbClr val="FFFFFF"/>
          </a:solidFill>
        </p:spPr>
        <p:txBody>
          <a:bodyPr wrap="none" lIns="0" tIns="0" rIns="0" bIns="0">
            <a:noAutofit/>
          </a:bodyPr>
          <a:lstStyle/>
          <a:p>
            <a:pPr marL="0" marR="0" indent="0"/>
            <a:r>
              <a:rPr lang="tr" sz="750" b="1">
                <a:latin typeface="Cambria"/>
              </a:rPr>
              <a:t>06</a:t>
            </a:r>
          </a:p>
        </p:txBody>
      </p:sp>
      <p:sp>
        <p:nvSpPr>
          <p:cNvPr id="11" name="Dikdörtgen 10"/>
          <p:cNvSpPr/>
          <p:nvPr/>
        </p:nvSpPr>
        <p:spPr>
          <a:xfrm>
            <a:off x="518160" y="270510"/>
            <a:ext cx="1931670"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12" name="Dikdörtgen 11"/>
          <p:cNvSpPr/>
          <p:nvPr/>
        </p:nvSpPr>
        <p:spPr>
          <a:xfrm>
            <a:off x="518160" y="558165"/>
            <a:ext cx="1931670" cy="302895"/>
          </a:xfrm>
          <a:prstGeom prst="rect">
            <a:avLst/>
          </a:prstGeom>
          <a:solidFill>
            <a:srgbClr val="FFFFFF"/>
          </a:solidFill>
        </p:spPr>
        <p:txBody>
          <a:bodyPr lIns="0" tIns="0" rIns="0" bIns="0">
            <a:noAutofit/>
          </a:bodyPr>
          <a:lstStyle/>
          <a:p>
            <a:pPr marL="0" marR="0" indent="0"/>
            <a:r>
              <a:rPr lang="tr" sz="1200" b="1">
                <a:latin typeface="Segoe UI"/>
              </a:rPr>
              <a:t>HAYVANCILIK</a:t>
            </a:r>
          </a:p>
          <a:p>
            <a:pPr marL="0" marR="0" indent="0">
              <a:lnSpc>
                <a:spcPct val="84000"/>
              </a:lnSpc>
            </a:pPr>
            <a:r>
              <a:rPr lang="tr" sz="1200" b="1">
                <a:latin typeface="Segoe UI"/>
              </a:rPr>
              <a:t>DESTEKLEMELERİ MODELİ</a:t>
            </a:r>
          </a:p>
        </p:txBody>
      </p:sp>
      <p:sp>
        <p:nvSpPr>
          <p:cNvPr id="13" name="Dikdörtgen 12"/>
          <p:cNvSpPr/>
          <p:nvPr/>
        </p:nvSpPr>
        <p:spPr>
          <a:xfrm>
            <a:off x="514350" y="1196340"/>
            <a:ext cx="1855470" cy="167640"/>
          </a:xfrm>
          <a:prstGeom prst="rect">
            <a:avLst/>
          </a:prstGeom>
          <a:solidFill>
            <a:srgbClr val="FFFFFF"/>
          </a:solidFill>
        </p:spPr>
        <p:txBody>
          <a:bodyPr wrap="none" lIns="0" tIns="0" rIns="0" bIns="0">
            <a:noAutofit/>
          </a:bodyPr>
          <a:lstStyle/>
          <a:p>
            <a:pPr marL="0" marR="0" indent="0"/>
            <a:r>
              <a:rPr lang="tr" sz="850" b="1">
                <a:latin typeface="Book Antiqua"/>
              </a:rPr>
              <a:t>Hayvancılık Destekleme Modeli ile;</a:t>
            </a:r>
          </a:p>
        </p:txBody>
      </p:sp>
      <p:sp>
        <p:nvSpPr>
          <p:cNvPr id="14" name="Dikdörtgen 13"/>
          <p:cNvSpPr/>
          <p:nvPr/>
        </p:nvSpPr>
        <p:spPr>
          <a:xfrm>
            <a:off x="1051560" y="1543050"/>
            <a:ext cx="3741420" cy="304800"/>
          </a:xfrm>
          <a:prstGeom prst="rect">
            <a:avLst/>
          </a:prstGeom>
          <a:solidFill>
            <a:srgbClr val="FFFFFF"/>
          </a:solidFill>
        </p:spPr>
        <p:txBody>
          <a:bodyPr lIns="0" tIns="0" rIns="0" bIns="0">
            <a:noAutofit/>
          </a:bodyPr>
          <a:lstStyle/>
          <a:p>
            <a:pPr marL="0" marR="0" indent="0">
              <a:lnSpc>
                <a:spcPct val="127000"/>
              </a:lnSpc>
            </a:pPr>
            <a:r>
              <a:rPr lang="tr" sz="850">
                <a:latin typeface="Garamond"/>
              </a:rPr>
              <a:t>Hayvancılık üretim destekleri 2024-2026 yıllarını kapsayacak şekilde </a:t>
            </a:r>
            <a:r>
              <a:rPr lang="tr" sz="850" b="1">
                <a:latin typeface="Garamond"/>
              </a:rPr>
              <a:t>3 yıllık </a:t>
            </a:r>
            <a:r>
              <a:rPr lang="tr" sz="850">
                <a:latin typeface="Garamond"/>
              </a:rPr>
              <a:t>olarak açıklanmıştır.</a:t>
            </a:r>
          </a:p>
        </p:txBody>
      </p:sp>
      <p:sp>
        <p:nvSpPr>
          <p:cNvPr id="15" name="Dikdörtgen 14"/>
          <p:cNvSpPr/>
          <p:nvPr/>
        </p:nvSpPr>
        <p:spPr>
          <a:xfrm>
            <a:off x="1051560" y="2175510"/>
            <a:ext cx="2320290" cy="152400"/>
          </a:xfrm>
          <a:prstGeom prst="rect">
            <a:avLst/>
          </a:prstGeom>
          <a:solidFill>
            <a:srgbClr val="FFFFFF"/>
          </a:solidFill>
        </p:spPr>
        <p:txBody>
          <a:bodyPr wrap="none" lIns="0" tIns="0" rIns="0" bIns="0">
            <a:noAutofit/>
          </a:bodyPr>
          <a:lstStyle/>
          <a:p>
            <a:pPr marL="0" marR="0" indent="0"/>
            <a:r>
              <a:rPr lang="tr" sz="850" b="1">
                <a:latin typeface="Garamond"/>
              </a:rPr>
              <a:t>Aile işletmelerine </a:t>
            </a:r>
            <a:r>
              <a:rPr lang="tr" sz="850">
                <a:latin typeface="Garamond"/>
              </a:rPr>
              <a:t>ilk defa ilave destek verilmektedir.</a:t>
            </a:r>
          </a:p>
        </p:txBody>
      </p:sp>
      <p:sp>
        <p:nvSpPr>
          <p:cNvPr id="16" name="Dikdörtgen 15"/>
          <p:cNvSpPr/>
          <p:nvPr/>
        </p:nvSpPr>
        <p:spPr>
          <a:xfrm>
            <a:off x="1051560" y="2754630"/>
            <a:ext cx="2667000" cy="152400"/>
          </a:xfrm>
          <a:prstGeom prst="rect">
            <a:avLst/>
          </a:prstGeom>
          <a:solidFill>
            <a:srgbClr val="FFFFFF"/>
          </a:solidFill>
        </p:spPr>
        <p:txBody>
          <a:bodyPr wrap="none" lIns="0" tIns="0" rIns="0" bIns="0">
            <a:noAutofit/>
          </a:bodyPr>
          <a:lstStyle/>
          <a:p>
            <a:pPr marL="0" marR="0" indent="0"/>
            <a:r>
              <a:rPr lang="tr" sz="850" b="1">
                <a:latin typeface="Garamond"/>
              </a:rPr>
              <a:t>Genç ve kadın üreticilere </a:t>
            </a:r>
            <a:r>
              <a:rPr lang="tr" sz="850">
                <a:latin typeface="Garamond"/>
              </a:rPr>
              <a:t>ilk defa ilave destek verilmektedir.</a:t>
            </a:r>
          </a:p>
        </p:txBody>
      </p:sp>
      <p:sp>
        <p:nvSpPr>
          <p:cNvPr id="17" name="Dikdörtgen 16"/>
          <p:cNvSpPr/>
          <p:nvPr/>
        </p:nvSpPr>
        <p:spPr>
          <a:xfrm>
            <a:off x="1051560" y="3249930"/>
            <a:ext cx="3737610" cy="274320"/>
          </a:xfrm>
          <a:prstGeom prst="rect">
            <a:avLst/>
          </a:prstGeom>
          <a:solidFill>
            <a:srgbClr val="FFFFFF"/>
          </a:solidFill>
        </p:spPr>
        <p:txBody>
          <a:bodyPr lIns="0" tIns="0" rIns="0" bIns="0">
            <a:noAutofit/>
          </a:bodyPr>
          <a:lstStyle/>
          <a:p>
            <a:pPr marL="0" marR="0" indent="0">
              <a:lnSpc>
                <a:spcPct val="126000"/>
              </a:lnSpc>
            </a:pPr>
            <a:r>
              <a:rPr lang="tr" sz="850">
                <a:latin typeface="Garamond"/>
              </a:rPr>
              <a:t>Mevcut üretim planlaması ile üretimin </a:t>
            </a:r>
            <a:r>
              <a:rPr lang="tr" sz="850" b="1">
                <a:latin typeface="Garamond"/>
              </a:rPr>
              <a:t>planlandığı bölgelere </a:t>
            </a:r>
            <a:r>
              <a:rPr lang="tr" sz="850">
                <a:latin typeface="Garamond"/>
              </a:rPr>
              <a:t>ilk defa yönlendirici destekler verilmektedir.</a:t>
            </a:r>
          </a:p>
        </p:txBody>
      </p:sp>
      <p:sp>
        <p:nvSpPr>
          <p:cNvPr id="18" name="Dikdörtgen 17"/>
          <p:cNvSpPr/>
          <p:nvPr/>
        </p:nvSpPr>
        <p:spPr>
          <a:xfrm>
            <a:off x="1074420" y="3817620"/>
            <a:ext cx="3733800" cy="274320"/>
          </a:xfrm>
          <a:prstGeom prst="rect">
            <a:avLst/>
          </a:prstGeom>
          <a:solidFill>
            <a:srgbClr val="FFFFFF"/>
          </a:solidFill>
        </p:spPr>
        <p:txBody>
          <a:bodyPr lIns="0" tIns="0" rIns="0" bIns="0">
            <a:noAutofit/>
          </a:bodyPr>
          <a:lstStyle/>
          <a:p>
            <a:pPr marL="0" marR="0" indent="0">
              <a:lnSpc>
                <a:spcPct val="126000"/>
              </a:lnSpc>
            </a:pPr>
            <a:r>
              <a:rPr lang="tr" sz="850">
                <a:latin typeface="Garamond"/>
              </a:rPr>
              <a:t>Hastalıktan ari işletmelerde doğan dişi buzağılara ilk defa temel desteğin 4 katı ilave destek verilmektedir.</a:t>
            </a:r>
          </a:p>
        </p:txBody>
      </p:sp>
      <p:sp>
        <p:nvSpPr>
          <p:cNvPr id="19" name="Dikdörtgen 18"/>
          <p:cNvSpPr/>
          <p:nvPr/>
        </p:nvSpPr>
        <p:spPr>
          <a:xfrm>
            <a:off x="1051560" y="4389120"/>
            <a:ext cx="3733800"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Aile işletmesi</a:t>
            </a:r>
            <a:r>
              <a:rPr lang="tr" sz="850">
                <a:latin typeface="Garamond"/>
              </a:rPr>
              <a:t>nde doğup besi süresini aynı işletmede tamamlayan </a:t>
            </a:r>
            <a:r>
              <a:rPr lang="tr" sz="850" b="1">
                <a:latin typeface="Garamond"/>
              </a:rPr>
              <a:t>erkek sığırlar </a:t>
            </a:r>
            <a:r>
              <a:rPr lang="tr" sz="850">
                <a:latin typeface="Garamond"/>
              </a:rPr>
              <a:t>için ilk defa temel desteğe ilave </a:t>
            </a:r>
            <a:r>
              <a:rPr lang="tr" sz="850" b="1">
                <a:latin typeface="Garamond"/>
              </a:rPr>
              <a:t>4 katı </a:t>
            </a:r>
            <a:r>
              <a:rPr lang="tr" sz="850">
                <a:latin typeface="Garamond"/>
              </a:rPr>
              <a:t>destek verilmektedir.</a:t>
            </a:r>
          </a:p>
        </p:txBody>
      </p:sp>
      <p:sp>
        <p:nvSpPr>
          <p:cNvPr id="20" name="Dikdörtgen 19"/>
          <p:cNvSpPr/>
          <p:nvPr/>
        </p:nvSpPr>
        <p:spPr>
          <a:xfrm>
            <a:off x="1070610" y="5021580"/>
            <a:ext cx="3672840" cy="156210"/>
          </a:xfrm>
          <a:prstGeom prst="rect">
            <a:avLst/>
          </a:prstGeom>
          <a:solidFill>
            <a:srgbClr val="FFFFFF"/>
          </a:solidFill>
        </p:spPr>
        <p:txBody>
          <a:bodyPr wrap="none" lIns="0" tIns="0" rIns="0" bIns="0">
            <a:noAutofit/>
          </a:bodyPr>
          <a:lstStyle/>
          <a:p>
            <a:pPr marL="0" marR="0" indent="0"/>
            <a:r>
              <a:rPr lang="tr" sz="850" b="1">
                <a:latin typeface="Garamond"/>
              </a:rPr>
              <a:t>Birinci derece tarımsal örgüt üyesi </a:t>
            </a:r>
            <a:r>
              <a:rPr lang="tr" sz="850">
                <a:latin typeface="Garamond"/>
              </a:rPr>
              <a:t>yetiştiricilere ilk defa ilave destek verilmektedir.</a:t>
            </a:r>
          </a:p>
        </p:txBody>
      </p:sp>
      <p:sp>
        <p:nvSpPr>
          <p:cNvPr id="21" name="Dikdörtgen 20"/>
          <p:cNvSpPr/>
          <p:nvPr/>
        </p:nvSpPr>
        <p:spPr>
          <a:xfrm>
            <a:off x="3417570" y="7136130"/>
            <a:ext cx="1421130" cy="11049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6E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70603" y="3261459"/>
            <a:ext cx="1438616" cy="2561511"/>
          </a:xfrm>
          <a:prstGeom prst="rect">
            <a:avLst/>
          </a:prstGeom>
        </p:spPr>
      </p:pic>
      <p:pic>
        <p:nvPicPr>
          <p:cNvPr id="3" name="Resim 2"/>
          <p:cNvPicPr>
            <a:picLocks noChangeAspect="1"/>
          </p:cNvPicPr>
          <p:nvPr/>
        </p:nvPicPr>
        <p:blipFill>
          <a:blip r:embed="rId3"/>
          <a:stretch>
            <a:fillRect/>
          </a:stretch>
        </p:blipFill>
        <p:spPr>
          <a:xfrm>
            <a:off x="1939004" y="3270394"/>
            <a:ext cx="1438616" cy="2552576"/>
          </a:xfrm>
          <a:prstGeom prst="rect">
            <a:avLst/>
          </a:prstGeom>
        </p:spPr>
      </p:pic>
      <p:pic>
        <p:nvPicPr>
          <p:cNvPr id="4" name="Resim 3"/>
          <p:cNvPicPr>
            <a:picLocks noChangeAspect="1"/>
          </p:cNvPicPr>
          <p:nvPr/>
        </p:nvPicPr>
        <p:blipFill>
          <a:blip r:embed="rId4"/>
          <a:stretch>
            <a:fillRect/>
          </a:stretch>
        </p:blipFill>
        <p:spPr>
          <a:xfrm>
            <a:off x="3407405" y="3270394"/>
            <a:ext cx="1441595" cy="2552576"/>
          </a:xfrm>
          <a:prstGeom prst="rect">
            <a:avLst/>
          </a:prstGeom>
        </p:spPr>
      </p:pic>
      <p:sp>
        <p:nvSpPr>
          <p:cNvPr id="5" name="Dikdörtgen 4"/>
          <p:cNvSpPr/>
          <p:nvPr/>
        </p:nvSpPr>
        <p:spPr>
          <a:xfrm>
            <a:off x="2460242" y="187645"/>
            <a:ext cx="303807" cy="303807"/>
          </a:xfrm>
          <a:prstGeom prst="rect">
            <a:avLst/>
          </a:prstGeom>
          <a:solidFill>
            <a:srgbClr val="FFFFFF"/>
          </a:solidFill>
        </p:spPr>
        <p:txBody>
          <a:bodyPr wrap="none" lIns="0" tIns="0" rIns="0" bIns="0">
            <a:noAutofit/>
          </a:bodyPr>
          <a:lstStyle/>
          <a:p>
            <a:pPr marL="0" marR="0" indent="0"/>
            <a:r>
              <a:rPr lang="tr" sz="2800">
                <a:solidFill>
                  <a:srgbClr val="E52A32"/>
                </a:solidFill>
                <a:latin typeface="Arial"/>
              </a:rPr>
              <a:t>©</a:t>
            </a:r>
          </a:p>
        </p:txBody>
      </p:sp>
      <p:sp>
        <p:nvSpPr>
          <p:cNvPr id="6" name="Dikdörtgen 5"/>
          <p:cNvSpPr/>
          <p:nvPr/>
        </p:nvSpPr>
        <p:spPr>
          <a:xfrm>
            <a:off x="3416341" y="271043"/>
            <a:ext cx="1370111" cy="125097"/>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7" name="Dikdörtgen 6"/>
          <p:cNvSpPr/>
          <p:nvPr/>
        </p:nvSpPr>
        <p:spPr>
          <a:xfrm>
            <a:off x="798238" y="1793057"/>
            <a:ext cx="2361952" cy="1152681"/>
          </a:xfrm>
          <a:prstGeom prst="rect">
            <a:avLst/>
          </a:prstGeom>
          <a:solidFill>
            <a:srgbClr val="FFFFFF"/>
          </a:solidFill>
        </p:spPr>
        <p:txBody>
          <a:bodyPr lIns="0" tIns="0" rIns="0" bIns="0">
            <a:noAutofit/>
          </a:bodyPr>
          <a:lstStyle/>
          <a:p>
            <a:pPr marL="0" marR="0" indent="0">
              <a:lnSpc>
                <a:spcPct val="107000"/>
              </a:lnSpc>
            </a:pPr>
            <a:r>
              <a:rPr lang="tr" sz="2700" b="1">
                <a:solidFill>
                  <a:srgbClr val="343434"/>
                </a:solidFill>
                <a:latin typeface="Arial"/>
              </a:rPr>
              <a:t>MEVCUT DESTEKLEME MODELİNDE</a:t>
            </a:r>
          </a:p>
        </p:txBody>
      </p:sp>
      <p:sp>
        <p:nvSpPr>
          <p:cNvPr id="8" name="Dikdörtgen 7"/>
          <p:cNvSpPr/>
          <p:nvPr/>
        </p:nvSpPr>
        <p:spPr>
          <a:xfrm>
            <a:off x="2055166" y="5164721"/>
            <a:ext cx="1206293" cy="482518"/>
          </a:xfrm>
          <a:prstGeom prst="rect">
            <a:avLst/>
          </a:prstGeom>
          <a:solidFill>
            <a:srgbClr val="8C613E"/>
          </a:solidFill>
        </p:spPr>
        <p:txBody>
          <a:bodyPr lIns="0" tIns="0" rIns="0" bIns="0">
            <a:noAutofit/>
          </a:bodyPr>
          <a:lstStyle/>
          <a:p>
            <a:pPr marL="0" marR="0" indent="0" algn="ctr">
              <a:lnSpc>
                <a:spcPct val="81000"/>
              </a:lnSpc>
            </a:pPr>
            <a:r>
              <a:rPr lang="tr" sz="1600">
                <a:solidFill>
                  <a:srgbClr val="FFF6EF"/>
                </a:solidFill>
                <a:latin typeface="Segoe UI"/>
              </a:rPr>
              <a:t>Planlı Üretim Desteği</a:t>
            </a:r>
          </a:p>
        </p:txBody>
      </p:sp>
      <p:sp>
        <p:nvSpPr>
          <p:cNvPr id="9" name="Dikdörtgen 8"/>
          <p:cNvSpPr/>
          <p:nvPr/>
        </p:nvSpPr>
        <p:spPr>
          <a:xfrm>
            <a:off x="3565266" y="5114087"/>
            <a:ext cx="1119917" cy="670163"/>
          </a:xfrm>
          <a:prstGeom prst="rect">
            <a:avLst/>
          </a:prstGeom>
          <a:solidFill>
            <a:srgbClr val="8C613E"/>
          </a:solidFill>
        </p:spPr>
        <p:txBody>
          <a:bodyPr lIns="0" tIns="0" rIns="0" bIns="0">
            <a:noAutofit/>
          </a:bodyPr>
          <a:lstStyle/>
          <a:p>
            <a:pPr marL="0" marR="0" indent="0" algn="ctr">
              <a:lnSpc>
                <a:spcPct val="80000"/>
              </a:lnSpc>
            </a:pPr>
            <a:r>
              <a:rPr lang="tr" sz="1600">
                <a:solidFill>
                  <a:srgbClr val="FFF6EF"/>
                </a:solidFill>
                <a:latin typeface="Segoe UI"/>
              </a:rPr>
              <a:t>Genç/Kadın Yetiştirici Desteği</a:t>
            </a:r>
          </a:p>
        </p:txBody>
      </p:sp>
      <p:sp>
        <p:nvSpPr>
          <p:cNvPr id="10" name="Dikdörtgen 9"/>
          <p:cNvSpPr/>
          <p:nvPr/>
        </p:nvSpPr>
        <p:spPr>
          <a:xfrm>
            <a:off x="482517" y="7136489"/>
            <a:ext cx="1417767" cy="107226"/>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27304" y="1191768"/>
            <a:ext cx="4221480" cy="2279904"/>
          </a:xfrm>
          <a:prstGeom prst="rect">
            <a:avLst/>
          </a:prstGeom>
        </p:spPr>
      </p:pic>
      <p:pic>
        <p:nvPicPr>
          <p:cNvPr id="3" name="Resim 2"/>
          <p:cNvPicPr>
            <a:picLocks noChangeAspect="1"/>
          </p:cNvPicPr>
          <p:nvPr/>
        </p:nvPicPr>
        <p:blipFill>
          <a:blip r:embed="rId3"/>
          <a:stretch>
            <a:fillRect/>
          </a:stretch>
        </p:blipFill>
        <p:spPr>
          <a:xfrm>
            <a:off x="527304" y="5102352"/>
            <a:ext cx="4218432" cy="1923288"/>
          </a:xfrm>
          <a:prstGeom prst="rect">
            <a:avLst/>
          </a:prstGeom>
        </p:spPr>
      </p:pic>
      <p:pic>
        <p:nvPicPr>
          <p:cNvPr id="4" name="Resim 3"/>
          <p:cNvPicPr>
            <a:picLocks noChangeAspect="1"/>
          </p:cNvPicPr>
          <p:nvPr/>
        </p:nvPicPr>
        <p:blipFill>
          <a:blip r:embed="rId4"/>
          <a:stretch>
            <a:fillRect/>
          </a:stretch>
        </p:blipFill>
        <p:spPr>
          <a:xfrm>
            <a:off x="530352" y="7068312"/>
            <a:ext cx="2292096" cy="274320"/>
          </a:xfrm>
          <a:prstGeom prst="rect">
            <a:avLst/>
          </a:prstGeom>
        </p:spPr>
      </p:pic>
      <p:sp>
        <p:nvSpPr>
          <p:cNvPr id="5" name="Dikdörtgen 4"/>
          <p:cNvSpPr/>
          <p:nvPr/>
        </p:nvSpPr>
        <p:spPr>
          <a:xfrm>
            <a:off x="4678680" y="277368"/>
            <a:ext cx="164592" cy="109728"/>
          </a:xfrm>
          <a:prstGeom prst="rect">
            <a:avLst/>
          </a:prstGeom>
          <a:solidFill>
            <a:srgbClr val="FFFFFF"/>
          </a:solidFill>
        </p:spPr>
        <p:txBody>
          <a:bodyPr wrap="none" lIns="0" tIns="0" rIns="0" bIns="0">
            <a:noAutofit/>
          </a:bodyPr>
          <a:lstStyle/>
          <a:p>
            <a:pPr marL="0" marR="0" indent="0"/>
            <a:r>
              <a:rPr lang="tr" sz="750" b="1">
                <a:latin typeface="Cambria"/>
              </a:rPr>
              <a:t>08</a:t>
            </a:r>
          </a:p>
        </p:txBody>
      </p:sp>
      <p:sp>
        <p:nvSpPr>
          <p:cNvPr id="6" name="Dikdörtgen 5"/>
          <p:cNvSpPr/>
          <p:nvPr/>
        </p:nvSpPr>
        <p:spPr>
          <a:xfrm>
            <a:off x="512064" y="271272"/>
            <a:ext cx="1789176" cy="445008"/>
          </a:xfrm>
          <a:prstGeom prst="rect">
            <a:avLst/>
          </a:prstGeom>
          <a:solidFill>
            <a:srgbClr val="FFFFFF"/>
          </a:solidFill>
        </p:spPr>
        <p:txBody>
          <a:bodyPr lIns="0" tIns="0" rIns="0" bIns="0">
            <a:noAutofit/>
          </a:bodyPr>
          <a:lstStyle/>
          <a:p>
            <a:pPr marL="0" marR="0" indent="0">
              <a:spcAft>
                <a:spcPts val="700"/>
              </a:spcAft>
            </a:pPr>
            <a:r>
              <a:rPr lang="tr" sz="600" b="1">
                <a:latin typeface="Arial"/>
              </a:rPr>
              <a:t>DESTEKLERİN ETKİNLEŞTİRİLMESİ</a:t>
            </a:r>
          </a:p>
          <a:p>
            <a:pPr marL="0" marR="0" indent="0"/>
            <a:r>
              <a:rPr lang="tr" sz="1200" b="1">
                <a:latin typeface="Segoe UI"/>
              </a:rPr>
              <a:t>AİLE İŞLETMESİ DESTEĞİ</a:t>
            </a:r>
          </a:p>
        </p:txBody>
      </p:sp>
      <p:sp>
        <p:nvSpPr>
          <p:cNvPr id="7" name="Dikdörtgen 6"/>
          <p:cNvSpPr/>
          <p:nvPr/>
        </p:nvSpPr>
        <p:spPr>
          <a:xfrm>
            <a:off x="515112" y="3614928"/>
            <a:ext cx="4245864" cy="694944"/>
          </a:xfrm>
          <a:prstGeom prst="rect">
            <a:avLst/>
          </a:prstGeom>
          <a:solidFill>
            <a:srgbClr val="FFFFFF"/>
          </a:solidFill>
        </p:spPr>
        <p:txBody>
          <a:bodyPr lIns="0" tIns="0" rIns="0" bIns="0">
            <a:noAutofit/>
          </a:bodyPr>
          <a:lstStyle/>
          <a:p>
            <a:pPr marL="0" marR="0" indent="0">
              <a:lnSpc>
                <a:spcPct val="126000"/>
              </a:lnSpc>
              <a:spcAft>
                <a:spcPts val="350"/>
              </a:spcAft>
            </a:pPr>
            <a:r>
              <a:rPr lang="tr" sz="850">
                <a:latin typeface="Garamond"/>
              </a:rPr>
              <a:t>Türkiye’de hayvancılıkta aile işletmeleri, hem et ve süt üretiminin sürekliliği hem de kırsal nüfusun yerinde tutulması açısından stratejik öneme sahiptir.</a:t>
            </a:r>
          </a:p>
          <a:p>
            <a:pPr marL="0" marR="0" indent="0">
              <a:lnSpc>
                <a:spcPct val="126000"/>
              </a:lnSpc>
            </a:pPr>
            <a:r>
              <a:rPr lang="tr" sz="850">
                <a:latin typeface="Garamond"/>
              </a:rPr>
              <a:t>Aile işletmelerinin desteklenmesi, küçük işletme olmanın getirdiği finansal ve teknik dezavantajların ortadan kaldırılması için önemlidir.</a:t>
            </a:r>
          </a:p>
        </p:txBody>
      </p:sp>
      <p:sp>
        <p:nvSpPr>
          <p:cNvPr id="8" name="Dikdörtgen 7"/>
          <p:cNvSpPr/>
          <p:nvPr/>
        </p:nvSpPr>
        <p:spPr>
          <a:xfrm>
            <a:off x="515112" y="4404360"/>
            <a:ext cx="4245864" cy="606552"/>
          </a:xfrm>
          <a:prstGeom prst="rect">
            <a:avLst/>
          </a:prstGeom>
          <a:solidFill>
            <a:srgbClr val="FFFFFF"/>
          </a:solidFill>
        </p:spPr>
        <p:txBody>
          <a:bodyPr lIns="0" tIns="0" rIns="0" bIns="0">
            <a:noAutofit/>
          </a:bodyPr>
          <a:lstStyle/>
          <a:p>
            <a:pPr marL="0" marR="0" indent="0">
              <a:lnSpc>
                <a:spcPct val="126000"/>
              </a:lnSpc>
            </a:pPr>
            <a:r>
              <a:rPr lang="tr" sz="850">
                <a:latin typeface="Garamond"/>
              </a:rPr>
              <a:t>Hayvancılığın yapı taşını ve ülkemiz işletme tipinin büyük bir yüzdesini oluşturan aile işletmelerinin sürdürülebilirliğinin sağlanması, girdi maliyetlerinin azaltılması, köyden kente göçün ve oluşacak işsizlik oranının engellenmesi amacıyla mevcut destekleme modelinde ilave destek verilmek suretiyle aile işletmeleri önceliklendirilmiştir.</a:t>
            </a:r>
          </a:p>
        </p:txBody>
      </p:sp>
      <p:sp>
        <p:nvSpPr>
          <p:cNvPr id="9" name="Dikdörtgen 8"/>
          <p:cNvSpPr/>
          <p:nvPr/>
        </p:nvSpPr>
        <p:spPr>
          <a:xfrm>
            <a:off x="3416808" y="7141464"/>
            <a:ext cx="1420368" cy="10363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258" y="203200"/>
            <a:ext cx="274918" cy="271929"/>
          </a:xfrm>
          <a:prstGeom prst="rect">
            <a:avLst/>
          </a:prstGeom>
        </p:spPr>
      </p:pic>
      <p:pic>
        <p:nvPicPr>
          <p:cNvPr id="3" name="Resim 2"/>
          <p:cNvPicPr>
            <a:picLocks noChangeAspect="1"/>
          </p:cNvPicPr>
          <p:nvPr/>
        </p:nvPicPr>
        <p:blipFill>
          <a:blip r:embed="rId3"/>
          <a:stretch>
            <a:fillRect/>
          </a:stretch>
        </p:blipFill>
        <p:spPr>
          <a:xfrm>
            <a:off x="3083858" y="1162423"/>
            <a:ext cx="1876612" cy="1568824"/>
          </a:xfrm>
          <a:prstGeom prst="rect">
            <a:avLst/>
          </a:prstGeom>
        </p:spPr>
      </p:pic>
      <p:pic>
        <p:nvPicPr>
          <p:cNvPr id="4" name="Resim 3"/>
          <p:cNvPicPr>
            <a:picLocks noChangeAspect="1"/>
          </p:cNvPicPr>
          <p:nvPr/>
        </p:nvPicPr>
        <p:blipFill>
          <a:blip r:embed="rId4"/>
          <a:stretch>
            <a:fillRect/>
          </a:stretch>
        </p:blipFill>
        <p:spPr>
          <a:xfrm>
            <a:off x="696258" y="2841811"/>
            <a:ext cx="4264212" cy="1948330"/>
          </a:xfrm>
          <a:prstGeom prst="rect">
            <a:avLst/>
          </a:prstGeom>
        </p:spPr>
      </p:pic>
      <p:pic>
        <p:nvPicPr>
          <p:cNvPr id="5" name="Resim 4"/>
          <p:cNvPicPr>
            <a:picLocks noChangeAspect="1"/>
          </p:cNvPicPr>
          <p:nvPr/>
        </p:nvPicPr>
        <p:blipFill>
          <a:blip r:embed="rId5"/>
          <a:stretch>
            <a:fillRect/>
          </a:stretch>
        </p:blipFill>
        <p:spPr>
          <a:xfrm>
            <a:off x="2510117" y="7052235"/>
            <a:ext cx="307788" cy="307788"/>
          </a:xfrm>
          <a:prstGeom prst="rect">
            <a:avLst/>
          </a:prstGeom>
        </p:spPr>
      </p:pic>
      <p:sp>
        <p:nvSpPr>
          <p:cNvPr id="6" name="Dikdörtgen 5"/>
          <p:cNvSpPr/>
          <p:nvPr/>
        </p:nvSpPr>
        <p:spPr>
          <a:xfrm>
            <a:off x="3415552" y="268941"/>
            <a:ext cx="573742" cy="107576"/>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7" name="Dikdörtgen 6"/>
          <p:cNvSpPr/>
          <p:nvPr/>
        </p:nvSpPr>
        <p:spPr>
          <a:xfrm>
            <a:off x="3989294" y="268941"/>
            <a:ext cx="797858" cy="125506"/>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9" name="Dikdörtgen 8"/>
          <p:cNvSpPr/>
          <p:nvPr/>
        </p:nvSpPr>
        <p:spPr>
          <a:xfrm>
            <a:off x="481105" y="277905"/>
            <a:ext cx="1831789" cy="89647"/>
          </a:xfrm>
          <a:prstGeom prst="rect">
            <a:avLst/>
          </a:prstGeom>
          <a:solidFill>
            <a:srgbClr val="FFFFFF"/>
          </a:solidFill>
        </p:spPr>
        <p:txBody>
          <a:bodyPr wrap="none" lIns="0" tIns="0" rIns="0" bIns="0">
            <a:noAutofit/>
          </a:bodyPr>
          <a:lstStyle/>
          <a:p>
            <a:pPr marL="0" marR="0" indent="0" defTabSz="1795907">
              <a:tabLst/>
            </a:pPr>
            <a:r>
              <a:rPr lang="tr" sz="750" b="1">
                <a:latin typeface="Cambria"/>
              </a:rPr>
              <a:t>09 --------------------------</a:t>
            </a:r>
          </a:p>
        </p:txBody>
      </p:sp>
      <p:sp>
        <p:nvSpPr>
          <p:cNvPr id="10" name="Dikdörtgen 9"/>
          <p:cNvSpPr/>
          <p:nvPr/>
        </p:nvSpPr>
        <p:spPr>
          <a:xfrm>
            <a:off x="672352" y="525929"/>
            <a:ext cx="1213224" cy="143435"/>
          </a:xfrm>
          <a:prstGeom prst="rect">
            <a:avLst/>
          </a:prstGeom>
          <a:solidFill>
            <a:srgbClr val="FFFFFF"/>
          </a:solidFill>
        </p:spPr>
        <p:txBody>
          <a:bodyPr wrap="none" lIns="0" tIns="0" rIns="0" bIns="0">
            <a:noAutofit/>
          </a:bodyPr>
          <a:lstStyle/>
          <a:p>
            <a:pPr marL="0" marR="0" indent="24653"/>
            <a:r>
              <a:rPr lang="tr" sz="1200" b="1">
                <a:latin typeface="Segoe UI"/>
              </a:rPr>
              <a:t>PLANLI ÜRETİM</a:t>
            </a:r>
          </a:p>
        </p:txBody>
      </p:sp>
      <p:sp>
        <p:nvSpPr>
          <p:cNvPr id="11" name="Dikdörtgen 10"/>
          <p:cNvSpPr/>
          <p:nvPr/>
        </p:nvSpPr>
        <p:spPr>
          <a:xfrm>
            <a:off x="723152" y="696258"/>
            <a:ext cx="1903506" cy="200212"/>
          </a:xfrm>
          <a:prstGeom prst="rect">
            <a:avLst/>
          </a:prstGeom>
          <a:solidFill>
            <a:srgbClr val="FFFFFF"/>
          </a:solidFill>
        </p:spPr>
        <p:txBody>
          <a:bodyPr wrap="none" lIns="0" tIns="0" rIns="0" bIns="0">
            <a:noAutofit/>
          </a:bodyPr>
          <a:lstStyle/>
          <a:p>
            <a:pPr marL="0" marR="0" indent="0"/>
            <a:r>
              <a:rPr lang="tr" sz="1200" b="1">
                <a:latin typeface="Segoe UI"/>
              </a:rPr>
              <a:t>BÖLGELERİ İLAVE DESTEĞİ</a:t>
            </a:r>
          </a:p>
        </p:txBody>
      </p:sp>
      <p:sp>
        <p:nvSpPr>
          <p:cNvPr id="12" name="Dikdörtgen 11"/>
          <p:cNvSpPr/>
          <p:nvPr/>
        </p:nvSpPr>
        <p:spPr>
          <a:xfrm>
            <a:off x="663388" y="1183341"/>
            <a:ext cx="2393576" cy="1568823"/>
          </a:xfrm>
          <a:prstGeom prst="rect">
            <a:avLst/>
          </a:prstGeom>
          <a:solidFill>
            <a:srgbClr val="FFFFFF"/>
          </a:solidFill>
        </p:spPr>
        <p:txBody>
          <a:bodyPr lIns="0" tIns="0" rIns="0" bIns="0">
            <a:noAutofit/>
          </a:bodyPr>
          <a:lstStyle/>
          <a:p>
            <a:pPr marL="0" marR="0" indent="25400" algn="just">
              <a:lnSpc>
                <a:spcPct val="109000"/>
              </a:lnSpc>
            </a:pPr>
            <a:r>
              <a:rPr lang="tr" sz="1900" b="1">
                <a:latin typeface="Times New Roman"/>
              </a:rPr>
              <a:t>Ü</a:t>
            </a:r>
            <a:r>
              <a:rPr lang="tr" sz="850">
                <a:latin typeface="Garamond"/>
              </a:rPr>
              <a:t>ke iht.yaçiau doğrucusunda stratejik önem arz eden hayvansal ürünleri belirlemek, belirlenen stratejik ürünlerin nerede ne kadar üretileceğini planlamak, küresel iklim değişikliğini dikkate alarak sürdürülebilirliği temin etmek, doğal kaynakları korumak amacıyla </a:t>
            </a:r>
            <a:r>
              <a:rPr lang="tr" sz="850" b="1">
                <a:latin typeface="Garamond"/>
              </a:rPr>
              <a:t>Planlı Üretim Bölgeleri ilave desteği </a:t>
            </a:r>
            <a:r>
              <a:rPr lang="tr" sz="850">
                <a:latin typeface="Garamond"/>
              </a:rPr>
              <a:t>verilmektedir. Bu destek ile ülkemizin hayvansal üretim ihtiyacının karşılanması ve bununla birlikte ihracat odaklı büyüme hedeflenmektedir.</a:t>
            </a:r>
          </a:p>
        </p:txBody>
      </p:sp>
      <p:sp>
        <p:nvSpPr>
          <p:cNvPr id="13" name="Dikdörtgen 12"/>
          <p:cNvSpPr/>
          <p:nvPr/>
        </p:nvSpPr>
        <p:spPr>
          <a:xfrm>
            <a:off x="678329" y="4867835"/>
            <a:ext cx="4297082" cy="505012"/>
          </a:xfrm>
          <a:prstGeom prst="rect">
            <a:avLst/>
          </a:prstGeom>
          <a:solidFill>
            <a:srgbClr val="FFFFFF"/>
          </a:solidFill>
        </p:spPr>
        <p:txBody>
          <a:bodyPr lIns="0" tIns="0" rIns="0" bIns="0">
            <a:noAutofit/>
          </a:bodyPr>
          <a:lstStyle/>
          <a:p>
            <a:pPr marL="0" marR="0" indent="0" algn="just">
              <a:lnSpc>
                <a:spcPct val="126000"/>
              </a:lnSpc>
              <a:spcAft>
                <a:spcPts val="140"/>
              </a:spcAft>
            </a:pPr>
            <a:r>
              <a:rPr lang="tr" sz="850">
                <a:latin typeface="Garamond"/>
              </a:rPr>
              <a:t>Stratejik ürünler, bölgedeki yeterlilik, üretim kapasitesi, hayvan varlığı, verim artışları ve ihracat potansiyeli de dikkate alınarak kırmızı et, çiğ süt, yumurta ve beyaz et olarak belirlenmiştir.</a:t>
            </a:r>
          </a:p>
          <a:p>
            <a:pPr marL="0" marR="0" indent="18677" algn="just">
              <a:lnSpc>
                <a:spcPct val="126000"/>
              </a:lnSpc>
            </a:pPr>
            <a:r>
              <a:rPr lang="tr" sz="850" b="1" u="sng">
                <a:latin typeface="Garamond"/>
              </a:rPr>
              <a:t>Üretim Planlaması Yönlendirici Araçlar</a:t>
            </a:r>
            <a:r>
              <a:rPr lang="tr" sz="850" b="1">
                <a:latin typeface="Garamond"/>
              </a:rPr>
              <a:t>;</a:t>
            </a:r>
          </a:p>
        </p:txBody>
      </p:sp>
      <p:sp>
        <p:nvSpPr>
          <p:cNvPr id="14" name="Dikdörtgen 13"/>
          <p:cNvSpPr/>
          <p:nvPr/>
        </p:nvSpPr>
        <p:spPr>
          <a:xfrm>
            <a:off x="785905" y="5525247"/>
            <a:ext cx="4186518" cy="1368611"/>
          </a:xfrm>
          <a:prstGeom prst="rect">
            <a:avLst/>
          </a:prstGeom>
          <a:solidFill>
            <a:srgbClr val="FFFFFF"/>
          </a:solidFill>
        </p:spPr>
        <p:txBody>
          <a:bodyPr lIns="0" tIns="0" rIns="0" bIns="0">
            <a:noAutofit/>
          </a:bodyPr>
          <a:lstStyle/>
          <a:p>
            <a:pPr marL="65600" marR="0" indent="-88900" algn="just" defTabSz="240860">
              <a:lnSpc>
                <a:spcPct val="126000"/>
              </a:lnSpc>
              <a:tabLst>
                <a:tab pos="240860" algn="l"/>
              </a:tabLst>
            </a:pPr>
            <a:r>
              <a:rPr lang="tr" sz="850">
                <a:latin typeface="Garamond"/>
              </a:rPr>
              <a:t>1.</a:t>
            </a:r>
            <a:r>
              <a:rPr lang="tr" sz="850" b="1">
                <a:latin typeface="Garamond"/>
              </a:rPr>
              <a:t>	Hayvancılık Desteklemeleri: </a:t>
            </a:r>
            <a:r>
              <a:rPr lang="tr" sz="850">
                <a:latin typeface="Garamond"/>
              </a:rPr>
              <a:t>Uygulamaya konulan destek ile planlı üretim bölgelerinde buzağı, malak, çiğ süt ve yem bitkisi için </a:t>
            </a:r>
            <a:r>
              <a:rPr lang="tr" sz="850" b="1">
                <a:latin typeface="Garamond"/>
              </a:rPr>
              <a:t>ilave destek </a:t>
            </a:r>
            <a:r>
              <a:rPr lang="tr" sz="850">
                <a:latin typeface="Garamond"/>
              </a:rPr>
              <a:t>verilmektedir.</a:t>
            </a:r>
          </a:p>
          <a:p>
            <a:pPr marL="65600" marR="0" indent="-88900" algn="just" defTabSz="246829">
              <a:lnSpc>
                <a:spcPct val="126000"/>
              </a:lnSpc>
              <a:tabLst>
                <a:tab pos="246829" algn="l"/>
              </a:tabLst>
            </a:pPr>
            <a:r>
              <a:rPr lang="tr" sz="850">
                <a:latin typeface="Garamond"/>
              </a:rPr>
              <a:t>2.</a:t>
            </a:r>
            <a:r>
              <a:rPr lang="tr" sz="850" b="1">
                <a:latin typeface="Garamond"/>
              </a:rPr>
              <a:t>	Sözleşmeli Üretim: </a:t>
            </a:r>
            <a:r>
              <a:rPr lang="tr" sz="850">
                <a:latin typeface="Garamond"/>
              </a:rPr>
              <a:t>Sözleşmeli üretim yapan üreticiler ilave destek ve kredi faiz indiriminden yararlanmaktadırlar.</a:t>
            </a:r>
          </a:p>
          <a:p>
            <a:pPr marL="65600" marR="0" indent="-88900" algn="just" defTabSz="243908">
              <a:lnSpc>
                <a:spcPct val="126000"/>
              </a:lnSpc>
              <a:tabLst>
                <a:tab pos="243908" algn="l"/>
              </a:tabLst>
            </a:pPr>
            <a:r>
              <a:rPr lang="tr" sz="850">
                <a:latin typeface="Garamond"/>
              </a:rPr>
              <a:t>3.</a:t>
            </a:r>
            <a:r>
              <a:rPr lang="tr" sz="850" b="1">
                <a:latin typeface="Garamond"/>
              </a:rPr>
              <a:t>	Ziraat Bankası ve Tarım Kredi Düşük Faizli Yatırım ve İşletme Kredisi: </a:t>
            </a:r>
            <a:r>
              <a:rPr lang="tr" sz="850">
                <a:latin typeface="Garamond"/>
              </a:rPr>
              <a:t>Planlı üretim bölgesinde yatırım ve işletme kredisi kullanacak üreticiler </a:t>
            </a:r>
            <a:r>
              <a:rPr lang="tr" sz="850" b="1">
                <a:latin typeface="Garamond"/>
              </a:rPr>
              <a:t>ilave %20 faiz indiriminden </a:t>
            </a:r>
            <a:r>
              <a:rPr lang="tr" sz="850">
                <a:latin typeface="Garamond"/>
              </a:rPr>
              <a:t>yararlanarak kredi kullanabilmektedir.</a:t>
            </a:r>
          </a:p>
          <a:p>
            <a:pPr marL="65600" marR="0" indent="-88900" algn="just" defTabSz="246829">
              <a:lnSpc>
                <a:spcPct val="126000"/>
              </a:lnSpc>
              <a:tabLst>
                <a:tab pos="246829" algn="l"/>
              </a:tabLst>
            </a:pPr>
            <a:r>
              <a:rPr lang="tr" sz="850">
                <a:latin typeface="Garamond"/>
              </a:rPr>
              <a:t>4.</a:t>
            </a:r>
            <a:r>
              <a:rPr lang="tr" sz="850" b="1">
                <a:latin typeface="Garamond"/>
              </a:rPr>
              <a:t>	KKYDP ve TKDK Destekleri: </a:t>
            </a:r>
            <a:r>
              <a:rPr lang="tr" sz="850">
                <a:latin typeface="Garamond"/>
              </a:rPr>
              <a:t>Planlı üretim bölgelerinde </a:t>
            </a:r>
            <a:r>
              <a:rPr lang="tr" sz="850" b="1">
                <a:latin typeface="Garamond"/>
              </a:rPr>
              <a:t>%50 hibe </a:t>
            </a:r>
            <a:r>
              <a:rPr lang="tr" sz="850">
                <a:latin typeface="Garamond"/>
              </a:rPr>
              <a:t>ile yatırımlar cazip hale getirilmektedir.</a:t>
            </a:r>
          </a:p>
        </p:txBody>
      </p:sp>
      <p:sp>
        <p:nvSpPr>
          <p:cNvPr id="15" name="Dikdörtgen 14"/>
          <p:cNvSpPr/>
          <p:nvPr/>
        </p:nvSpPr>
        <p:spPr>
          <a:xfrm>
            <a:off x="481105" y="7138894"/>
            <a:ext cx="1419412" cy="104588"/>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D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08738" y="2605"/>
            <a:ext cx="276144" cy="1049866"/>
          </a:xfrm>
          <a:prstGeom prst="rect">
            <a:avLst/>
          </a:prstGeom>
        </p:spPr>
      </p:pic>
      <p:pic>
        <p:nvPicPr>
          <p:cNvPr id="3" name="Resim 2"/>
          <p:cNvPicPr>
            <a:picLocks noChangeAspect="1"/>
          </p:cNvPicPr>
          <p:nvPr/>
        </p:nvPicPr>
        <p:blipFill>
          <a:blip r:embed="rId3"/>
          <a:stretch>
            <a:fillRect/>
          </a:stretch>
        </p:blipFill>
        <p:spPr>
          <a:xfrm>
            <a:off x="614810" y="1193148"/>
            <a:ext cx="4178625" cy="1594339"/>
          </a:xfrm>
          <a:prstGeom prst="rect">
            <a:avLst/>
          </a:prstGeom>
        </p:spPr>
      </p:pic>
      <p:pic>
        <p:nvPicPr>
          <p:cNvPr id="4" name="Resim 3"/>
          <p:cNvPicPr>
            <a:picLocks noChangeAspect="1"/>
          </p:cNvPicPr>
          <p:nvPr/>
        </p:nvPicPr>
        <p:blipFill>
          <a:blip r:embed="rId4"/>
          <a:stretch>
            <a:fillRect/>
          </a:stretch>
        </p:blipFill>
        <p:spPr>
          <a:xfrm>
            <a:off x="484553" y="3053210"/>
            <a:ext cx="828431" cy="776328"/>
          </a:xfrm>
          <a:prstGeom prst="rect">
            <a:avLst/>
          </a:prstGeom>
        </p:spPr>
      </p:pic>
      <p:pic>
        <p:nvPicPr>
          <p:cNvPr id="5" name="Resim 4"/>
          <p:cNvPicPr>
            <a:picLocks noChangeAspect="1"/>
          </p:cNvPicPr>
          <p:nvPr/>
        </p:nvPicPr>
        <p:blipFill>
          <a:blip r:embed="rId5"/>
          <a:stretch>
            <a:fillRect/>
          </a:stretch>
        </p:blipFill>
        <p:spPr>
          <a:xfrm>
            <a:off x="393374" y="4350564"/>
            <a:ext cx="930031" cy="927425"/>
          </a:xfrm>
          <a:prstGeom prst="rect">
            <a:avLst/>
          </a:prstGeom>
        </p:spPr>
      </p:pic>
      <p:pic>
        <p:nvPicPr>
          <p:cNvPr id="6" name="Resim 5"/>
          <p:cNvPicPr>
            <a:picLocks noChangeAspect="1"/>
          </p:cNvPicPr>
          <p:nvPr/>
        </p:nvPicPr>
        <p:blipFill>
          <a:blip r:embed="rId6"/>
          <a:stretch>
            <a:fillRect/>
          </a:stretch>
        </p:blipFill>
        <p:spPr>
          <a:xfrm>
            <a:off x="476738" y="5752123"/>
            <a:ext cx="844062" cy="844061"/>
          </a:xfrm>
          <a:prstGeom prst="rect">
            <a:avLst/>
          </a:prstGeom>
        </p:spPr>
      </p:pic>
      <p:sp>
        <p:nvSpPr>
          <p:cNvPr id="7" name="Dikdörtgen 6"/>
          <p:cNvSpPr/>
          <p:nvPr/>
        </p:nvSpPr>
        <p:spPr>
          <a:xfrm>
            <a:off x="4704861" y="278748"/>
            <a:ext cx="135467" cy="106810"/>
          </a:xfrm>
          <a:prstGeom prst="rect">
            <a:avLst/>
          </a:prstGeom>
          <a:solidFill>
            <a:srgbClr val="FFFFFF"/>
          </a:solidFill>
        </p:spPr>
        <p:txBody>
          <a:bodyPr wrap="none" lIns="0" tIns="0" rIns="0" bIns="0">
            <a:noAutofit/>
          </a:bodyPr>
          <a:lstStyle/>
          <a:p>
            <a:pPr marL="0" marR="0" indent="0" algn="r"/>
            <a:r>
              <a:rPr lang="tr" sz="750" b="1">
                <a:latin typeface="Cambria"/>
              </a:rPr>
              <a:t>10</a:t>
            </a:r>
          </a:p>
        </p:txBody>
      </p:sp>
      <p:sp>
        <p:nvSpPr>
          <p:cNvPr id="8" name="Dikdörtgen 7"/>
          <p:cNvSpPr/>
          <p:nvPr/>
        </p:nvSpPr>
        <p:spPr>
          <a:xfrm>
            <a:off x="518420" y="270933"/>
            <a:ext cx="1865272" cy="10681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9" name="Dikdörtgen 8"/>
          <p:cNvSpPr/>
          <p:nvPr/>
        </p:nvSpPr>
        <p:spPr>
          <a:xfrm>
            <a:off x="518420" y="528841"/>
            <a:ext cx="1865272" cy="328246"/>
          </a:xfrm>
          <a:prstGeom prst="rect">
            <a:avLst/>
          </a:prstGeom>
          <a:solidFill>
            <a:srgbClr val="FFFFFF"/>
          </a:solidFill>
        </p:spPr>
        <p:txBody>
          <a:bodyPr lIns="0" tIns="0" rIns="0" bIns="0">
            <a:noAutofit/>
          </a:bodyPr>
          <a:lstStyle/>
          <a:p>
            <a:pPr marL="0" marR="0" indent="0">
              <a:lnSpc>
                <a:spcPct val="84000"/>
              </a:lnSpc>
            </a:pPr>
            <a:r>
              <a:rPr lang="tr" sz="1200" b="1">
                <a:latin typeface="Segoe UI"/>
              </a:rPr>
              <a:t>GENÇ/KADIN YETİŞTİRİCİ DESTEĞİ</a:t>
            </a:r>
          </a:p>
        </p:txBody>
      </p:sp>
      <p:sp>
        <p:nvSpPr>
          <p:cNvPr id="10" name="Dikdörtgen 9"/>
          <p:cNvSpPr/>
          <p:nvPr/>
        </p:nvSpPr>
        <p:spPr>
          <a:xfrm>
            <a:off x="1677702" y="3232964"/>
            <a:ext cx="3133969" cy="453292"/>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Bakanlığımızca uygulanan destekleme modeli ile genç/kadın üreticilerimize pozitif ayrımcılık yapılarak desteklemelerden daha fazla yararlanmaları sağlanmıştır.</a:t>
            </a:r>
          </a:p>
        </p:txBody>
      </p:sp>
      <p:sp>
        <p:nvSpPr>
          <p:cNvPr id="11" name="Dikdörtgen 10"/>
          <p:cNvSpPr/>
          <p:nvPr/>
        </p:nvSpPr>
        <p:spPr>
          <a:xfrm>
            <a:off x="1677702" y="4444348"/>
            <a:ext cx="3131364" cy="758093"/>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Mevcutta ortalama yetiştirici yaşı 58, kadın işletmeci oranı %12 olan yetiştirici portföyünün gençleştirilmesi, geleceğimizin teminatı gençlerimiz ile sürdürülebilirliğin mihenk taşı olan kadın çiftçilerimizin üretimde daha fazla istihdam edilebilmesi için genç/kadın üreticilerimiz desteklemelerde önceliklendirilmiştir.</a:t>
            </a:r>
          </a:p>
        </p:txBody>
      </p:sp>
      <p:sp>
        <p:nvSpPr>
          <p:cNvPr id="12" name="Dikdörtgen 11"/>
          <p:cNvSpPr/>
          <p:nvPr/>
        </p:nvSpPr>
        <p:spPr>
          <a:xfrm>
            <a:off x="1677702" y="5884984"/>
            <a:ext cx="3131364" cy="573128"/>
          </a:xfrm>
          <a:prstGeom prst="rect">
            <a:avLst/>
          </a:prstGeom>
          <a:solidFill>
            <a:srgbClr val="FFFFFF"/>
          </a:solidFill>
        </p:spPr>
        <p:txBody>
          <a:bodyPr lIns="0" tIns="0" rIns="0" bIns="0">
            <a:noAutofit/>
          </a:bodyPr>
          <a:lstStyle/>
          <a:p>
            <a:pPr marL="0" marR="0" indent="0" algn="just">
              <a:lnSpc>
                <a:spcPct val="125000"/>
              </a:lnSpc>
            </a:pPr>
            <a:r>
              <a:rPr lang="tr" sz="850">
                <a:latin typeface="Garamond"/>
              </a:rPr>
              <a:t>Ayrıca T.C. Ziraat Bankası A.Ş ve Tarım Kredi Kooperatiflerince Tarımsal üretime dair düşük faizli yatırım ve işletme kredisi kullandırılmasına ilişkin genç/kadın üreticilerimize ilave %15 faiz indirimli kredi kullandırılmaktadır.</a:t>
            </a:r>
          </a:p>
        </p:txBody>
      </p:sp>
      <p:sp>
        <p:nvSpPr>
          <p:cNvPr id="13" name="Dikdörtgen 12"/>
          <p:cNvSpPr/>
          <p:nvPr/>
        </p:nvSpPr>
        <p:spPr>
          <a:xfrm>
            <a:off x="3417928" y="7138051"/>
            <a:ext cx="1417189" cy="10681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6E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57885" y="2418629"/>
            <a:ext cx="1446564" cy="4534106"/>
          </a:xfrm>
          <a:prstGeom prst="rect">
            <a:avLst/>
          </a:prstGeom>
        </p:spPr>
      </p:pic>
      <p:sp>
        <p:nvSpPr>
          <p:cNvPr id="3" name="Dikdörtgen 2"/>
          <p:cNvSpPr/>
          <p:nvPr/>
        </p:nvSpPr>
        <p:spPr>
          <a:xfrm>
            <a:off x="3417055" y="270201"/>
            <a:ext cx="573353" cy="105444"/>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4" name="Dikdörtgen 3"/>
          <p:cNvSpPr/>
          <p:nvPr/>
        </p:nvSpPr>
        <p:spPr>
          <a:xfrm>
            <a:off x="3990408" y="270201"/>
            <a:ext cx="794128" cy="125215"/>
          </a:xfrm>
          <a:prstGeom prst="rect">
            <a:avLst/>
          </a:prstGeom>
          <a:solidFill>
            <a:srgbClr val="FFFFFF"/>
          </a:solidFill>
        </p:spPr>
        <p:txBody>
          <a:bodyPr wrap="none" lIns="0" tIns="0" rIns="0" bIns="0">
            <a:noAutofit/>
          </a:bodyPr>
          <a:lstStyle/>
          <a:p>
            <a:pPr marL="0" marR="0" indent="0" algn="r"/>
            <a:r>
              <a:rPr lang="tr" sz="600" b="1">
                <a:latin typeface="Arial"/>
              </a:rPr>
              <a:t>ETKİNLEŞTİRİLMESİ</a:t>
            </a:r>
          </a:p>
        </p:txBody>
      </p:sp>
      <p:sp>
        <p:nvSpPr>
          <p:cNvPr id="5" name="Dikdörtgen 4"/>
          <p:cNvSpPr/>
          <p:nvPr/>
        </p:nvSpPr>
        <p:spPr>
          <a:xfrm>
            <a:off x="784242" y="1169772"/>
            <a:ext cx="1222495" cy="303153"/>
          </a:xfrm>
          <a:prstGeom prst="rect">
            <a:avLst/>
          </a:prstGeom>
          <a:solidFill>
            <a:srgbClr val="FFFFFF"/>
          </a:solidFill>
        </p:spPr>
        <p:txBody>
          <a:bodyPr wrap="none" lIns="0" tIns="0" rIns="0" bIns="0">
            <a:noAutofit/>
          </a:bodyPr>
          <a:lstStyle/>
          <a:p>
            <a:pPr marL="0" marR="0" indent="1373"/>
            <a:r>
              <a:rPr lang="tr" sz="2700" b="1">
                <a:solidFill>
                  <a:srgbClr val="343434"/>
                </a:solidFill>
                <a:latin typeface="Arial"/>
              </a:rPr>
              <a:t>TEMEL</a:t>
            </a:r>
          </a:p>
        </p:txBody>
      </p:sp>
      <p:sp>
        <p:nvSpPr>
          <p:cNvPr id="6" name="Dikdörtgen 5"/>
          <p:cNvSpPr/>
          <p:nvPr/>
        </p:nvSpPr>
        <p:spPr>
          <a:xfrm>
            <a:off x="797422" y="1581664"/>
            <a:ext cx="2474647" cy="313038"/>
          </a:xfrm>
          <a:prstGeom prst="rect">
            <a:avLst/>
          </a:prstGeom>
          <a:solidFill>
            <a:srgbClr val="FFFFFF"/>
          </a:solidFill>
        </p:spPr>
        <p:txBody>
          <a:bodyPr wrap="none" lIns="0" tIns="0" rIns="0" bIns="0">
            <a:noAutofit/>
          </a:bodyPr>
          <a:lstStyle/>
          <a:p>
            <a:pPr marL="0" marR="0" indent="0"/>
            <a:r>
              <a:rPr lang="tr" sz="2700" b="1">
                <a:solidFill>
                  <a:srgbClr val="343434"/>
                </a:solidFill>
                <a:latin typeface="Arial"/>
              </a:rPr>
              <a:t>HAYVANCILIK</a:t>
            </a:r>
          </a:p>
        </p:txBody>
      </p:sp>
      <p:sp>
        <p:nvSpPr>
          <p:cNvPr id="7" name="Dikdörtgen 6"/>
          <p:cNvSpPr/>
          <p:nvPr/>
        </p:nvSpPr>
        <p:spPr>
          <a:xfrm>
            <a:off x="797422" y="1924358"/>
            <a:ext cx="2204446" cy="392122"/>
          </a:xfrm>
          <a:prstGeom prst="rect">
            <a:avLst/>
          </a:prstGeom>
          <a:solidFill>
            <a:srgbClr val="FFFFFF"/>
          </a:solidFill>
        </p:spPr>
        <p:txBody>
          <a:bodyPr wrap="none" lIns="0" tIns="0" rIns="0" bIns="0">
            <a:noAutofit/>
          </a:bodyPr>
          <a:lstStyle/>
          <a:p>
            <a:pPr marL="0" marR="0" indent="0"/>
            <a:r>
              <a:rPr lang="tr" sz="2700" b="1">
                <a:solidFill>
                  <a:srgbClr val="343434"/>
                </a:solidFill>
                <a:latin typeface="Arial"/>
              </a:rPr>
              <a:t>DESTEKLERİ</a:t>
            </a:r>
          </a:p>
        </p:txBody>
      </p:sp>
      <p:sp>
        <p:nvSpPr>
          <p:cNvPr id="8" name="Dikdörtgen 7"/>
          <p:cNvSpPr/>
          <p:nvPr/>
        </p:nvSpPr>
        <p:spPr>
          <a:xfrm>
            <a:off x="1097280" y="3090836"/>
            <a:ext cx="1456449" cy="349285"/>
          </a:xfrm>
          <a:prstGeom prst="rect">
            <a:avLst/>
          </a:prstGeom>
          <a:solidFill>
            <a:srgbClr val="C7A383"/>
          </a:solidFill>
        </p:spPr>
        <p:txBody>
          <a:bodyPr lIns="0" tIns="0" rIns="0" bIns="0">
            <a:noAutofit/>
          </a:bodyPr>
          <a:lstStyle/>
          <a:p>
            <a:pPr marL="0" marR="0" indent="0" algn="r">
              <a:lnSpc>
                <a:spcPct val="132000"/>
              </a:lnSpc>
            </a:pPr>
            <a:r>
              <a:rPr lang="tr" sz="850" b="1">
                <a:solidFill>
                  <a:srgbClr val="FFF6EF"/>
                </a:solidFill>
                <a:latin typeface="Segoe UI"/>
              </a:rPr>
              <a:t>Büyükbaş Hayvan Desteği (Buzağı)</a:t>
            </a:r>
          </a:p>
        </p:txBody>
      </p:sp>
      <p:sp>
        <p:nvSpPr>
          <p:cNvPr id="9" name="Dikdörtgen 8"/>
          <p:cNvSpPr/>
          <p:nvPr/>
        </p:nvSpPr>
        <p:spPr>
          <a:xfrm>
            <a:off x="1110460" y="3743273"/>
            <a:ext cx="1453155" cy="349284"/>
          </a:xfrm>
          <a:prstGeom prst="rect">
            <a:avLst/>
          </a:prstGeom>
          <a:solidFill>
            <a:srgbClr val="C7A383"/>
          </a:solidFill>
        </p:spPr>
        <p:txBody>
          <a:bodyPr lIns="0" tIns="0" rIns="0" bIns="0">
            <a:noAutofit/>
          </a:bodyPr>
          <a:lstStyle/>
          <a:p>
            <a:pPr marL="0" marR="0" indent="0" algn="r">
              <a:lnSpc>
                <a:spcPct val="133000"/>
              </a:lnSpc>
            </a:pPr>
            <a:r>
              <a:rPr lang="tr" sz="850" b="1">
                <a:solidFill>
                  <a:srgbClr val="FFF6EF"/>
                </a:solidFill>
                <a:latin typeface="Segoe UI"/>
              </a:rPr>
              <a:t>Büyükbaş Hayvan Desteği (Malak)</a:t>
            </a:r>
          </a:p>
        </p:txBody>
      </p:sp>
      <p:sp>
        <p:nvSpPr>
          <p:cNvPr id="10" name="Dikdörtgen 9"/>
          <p:cNvSpPr/>
          <p:nvPr/>
        </p:nvSpPr>
        <p:spPr>
          <a:xfrm>
            <a:off x="1100575" y="4451727"/>
            <a:ext cx="1453154" cy="352580"/>
          </a:xfrm>
          <a:prstGeom prst="rect">
            <a:avLst/>
          </a:prstGeom>
          <a:solidFill>
            <a:srgbClr val="C7A383"/>
          </a:solidFill>
        </p:spPr>
        <p:txBody>
          <a:bodyPr lIns="0" tIns="0" rIns="0" bIns="0">
            <a:noAutofit/>
          </a:bodyPr>
          <a:lstStyle/>
          <a:p>
            <a:pPr marL="0" marR="0" indent="0" algn="r">
              <a:lnSpc>
                <a:spcPct val="133000"/>
              </a:lnSpc>
            </a:pPr>
            <a:r>
              <a:rPr lang="tr" sz="850" b="1">
                <a:solidFill>
                  <a:srgbClr val="FFF6EF"/>
                </a:solidFill>
                <a:latin typeface="Segoe UI"/>
              </a:rPr>
              <a:t>Küçükbaş Hayvan Desteği (Kuzu / Oğlak)</a:t>
            </a:r>
          </a:p>
        </p:txBody>
      </p:sp>
      <p:sp>
        <p:nvSpPr>
          <p:cNvPr id="11" name="Dikdörtgen 10"/>
          <p:cNvSpPr/>
          <p:nvPr/>
        </p:nvSpPr>
        <p:spPr>
          <a:xfrm>
            <a:off x="1716765" y="5222789"/>
            <a:ext cx="840259" cy="158166"/>
          </a:xfrm>
          <a:prstGeom prst="rect">
            <a:avLst/>
          </a:prstGeom>
          <a:solidFill>
            <a:srgbClr val="C7A383"/>
          </a:solidFill>
        </p:spPr>
        <p:txBody>
          <a:bodyPr wrap="none" lIns="0" tIns="0" rIns="0" bIns="0">
            <a:noAutofit/>
          </a:bodyPr>
          <a:lstStyle/>
          <a:p>
            <a:pPr marL="0" marR="0" indent="0">
              <a:spcBef>
                <a:spcPts val="560"/>
              </a:spcBef>
            </a:pPr>
            <a:r>
              <a:rPr lang="tr" sz="850" b="1">
                <a:solidFill>
                  <a:srgbClr val="FFF6EF"/>
                </a:solidFill>
                <a:latin typeface="Segoe UI"/>
              </a:rPr>
              <a:t>Arıcılık Desteği</a:t>
            </a:r>
          </a:p>
        </p:txBody>
      </p:sp>
      <p:sp>
        <p:nvSpPr>
          <p:cNvPr id="12" name="Dikdörtgen 11"/>
          <p:cNvSpPr/>
          <p:nvPr/>
        </p:nvSpPr>
        <p:spPr>
          <a:xfrm>
            <a:off x="1449859" y="5881816"/>
            <a:ext cx="1113756" cy="177937"/>
          </a:xfrm>
          <a:prstGeom prst="rect">
            <a:avLst/>
          </a:prstGeom>
          <a:solidFill>
            <a:srgbClr val="C7A383"/>
          </a:solidFill>
        </p:spPr>
        <p:txBody>
          <a:bodyPr wrap="none" lIns="0" tIns="0" rIns="0" bIns="0">
            <a:noAutofit/>
          </a:bodyPr>
          <a:lstStyle/>
          <a:p>
            <a:pPr marL="0" marR="0" indent="481">
              <a:spcBef>
                <a:spcPts val="560"/>
              </a:spcBef>
            </a:pPr>
            <a:r>
              <a:rPr lang="tr" sz="850" b="1">
                <a:solidFill>
                  <a:srgbClr val="FFF6EF"/>
                </a:solidFill>
                <a:latin typeface="Segoe UI"/>
              </a:rPr>
              <a:t>İpek Böceği Desteği</a:t>
            </a:r>
          </a:p>
        </p:txBody>
      </p:sp>
      <p:sp>
        <p:nvSpPr>
          <p:cNvPr id="13" name="Dikdörtgen 12"/>
          <p:cNvSpPr/>
          <p:nvPr/>
        </p:nvSpPr>
        <p:spPr>
          <a:xfrm>
            <a:off x="481089" y="7140557"/>
            <a:ext cx="1416908" cy="10215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5072" y="1365504"/>
            <a:ext cx="762000" cy="356616"/>
          </a:xfrm>
          <a:prstGeom prst="rect">
            <a:avLst/>
          </a:prstGeom>
        </p:spPr>
      </p:pic>
      <p:pic>
        <p:nvPicPr>
          <p:cNvPr id="3" name="Resim 2"/>
          <p:cNvPicPr>
            <a:picLocks noChangeAspect="1"/>
          </p:cNvPicPr>
          <p:nvPr/>
        </p:nvPicPr>
        <p:blipFill>
          <a:blip r:embed="rId3"/>
          <a:stretch>
            <a:fillRect/>
          </a:stretch>
        </p:blipFill>
        <p:spPr>
          <a:xfrm>
            <a:off x="195072" y="3139440"/>
            <a:ext cx="740664" cy="332232"/>
          </a:xfrm>
          <a:prstGeom prst="rect">
            <a:avLst/>
          </a:prstGeom>
        </p:spPr>
      </p:pic>
      <p:pic>
        <p:nvPicPr>
          <p:cNvPr id="4" name="Resim 3"/>
          <p:cNvPicPr>
            <a:picLocks noChangeAspect="1"/>
          </p:cNvPicPr>
          <p:nvPr/>
        </p:nvPicPr>
        <p:blipFill>
          <a:blip r:embed="rId4"/>
          <a:stretch>
            <a:fillRect/>
          </a:stretch>
        </p:blipFill>
        <p:spPr>
          <a:xfrm>
            <a:off x="195072" y="3724656"/>
            <a:ext cx="688848" cy="356616"/>
          </a:xfrm>
          <a:prstGeom prst="rect">
            <a:avLst/>
          </a:prstGeom>
        </p:spPr>
      </p:pic>
      <p:pic>
        <p:nvPicPr>
          <p:cNvPr id="5" name="Resim 4"/>
          <p:cNvPicPr>
            <a:picLocks noChangeAspect="1"/>
          </p:cNvPicPr>
          <p:nvPr/>
        </p:nvPicPr>
        <p:blipFill>
          <a:blip r:embed="rId5"/>
          <a:stretch>
            <a:fillRect/>
          </a:stretch>
        </p:blipFill>
        <p:spPr>
          <a:xfrm>
            <a:off x="195072" y="4303776"/>
            <a:ext cx="722376" cy="332232"/>
          </a:xfrm>
          <a:prstGeom prst="rect">
            <a:avLst/>
          </a:prstGeom>
        </p:spPr>
      </p:pic>
      <p:pic>
        <p:nvPicPr>
          <p:cNvPr id="6" name="Resim 5"/>
          <p:cNvPicPr>
            <a:picLocks noChangeAspect="1"/>
          </p:cNvPicPr>
          <p:nvPr/>
        </p:nvPicPr>
        <p:blipFill>
          <a:blip r:embed="rId6"/>
          <a:stretch>
            <a:fillRect/>
          </a:stretch>
        </p:blipFill>
        <p:spPr>
          <a:xfrm>
            <a:off x="195072" y="4885944"/>
            <a:ext cx="722376" cy="316992"/>
          </a:xfrm>
          <a:prstGeom prst="rect">
            <a:avLst/>
          </a:prstGeom>
        </p:spPr>
      </p:pic>
      <p:pic>
        <p:nvPicPr>
          <p:cNvPr id="7" name="Resim 6"/>
          <p:cNvPicPr>
            <a:picLocks noChangeAspect="1"/>
          </p:cNvPicPr>
          <p:nvPr/>
        </p:nvPicPr>
        <p:blipFill>
          <a:blip r:embed="rId7"/>
          <a:stretch>
            <a:fillRect/>
          </a:stretch>
        </p:blipFill>
        <p:spPr>
          <a:xfrm>
            <a:off x="530352" y="7068312"/>
            <a:ext cx="2292096" cy="271272"/>
          </a:xfrm>
          <a:prstGeom prst="rect">
            <a:avLst/>
          </a:prstGeom>
        </p:spPr>
      </p:pic>
      <p:sp>
        <p:nvSpPr>
          <p:cNvPr id="8" name="Dikdörtgen 7"/>
          <p:cNvSpPr/>
          <p:nvPr/>
        </p:nvSpPr>
        <p:spPr>
          <a:xfrm>
            <a:off x="518160" y="271272"/>
            <a:ext cx="1588008"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9" name="Dikdörtgen 8"/>
          <p:cNvSpPr/>
          <p:nvPr/>
        </p:nvSpPr>
        <p:spPr>
          <a:xfrm>
            <a:off x="518160" y="557784"/>
            <a:ext cx="1588008" cy="301752"/>
          </a:xfrm>
          <a:prstGeom prst="rect">
            <a:avLst/>
          </a:prstGeom>
          <a:solidFill>
            <a:srgbClr val="FFFFFF"/>
          </a:solidFill>
        </p:spPr>
        <p:txBody>
          <a:bodyPr lIns="0" tIns="0" rIns="0" bIns="0">
            <a:noAutofit/>
          </a:bodyPr>
          <a:lstStyle/>
          <a:p>
            <a:pPr marL="0" marR="0" indent="0">
              <a:lnSpc>
                <a:spcPct val="86000"/>
              </a:lnSpc>
            </a:pPr>
            <a:r>
              <a:rPr lang="tr" sz="1200" b="1">
                <a:latin typeface="Segoe UI"/>
              </a:rPr>
              <a:t>TEMEL HAYVANCILIK</a:t>
            </a:r>
          </a:p>
          <a:p>
            <a:pPr marL="0" marR="0" indent="0">
              <a:lnSpc>
                <a:spcPct val="86000"/>
              </a:lnSpc>
            </a:pPr>
            <a:r>
              <a:rPr lang="tr" sz="1200" b="1">
                <a:latin typeface="Segoe UI"/>
              </a:rPr>
              <a:t>DESTEKLERİ</a:t>
            </a:r>
          </a:p>
        </p:txBody>
      </p:sp>
      <p:sp>
        <p:nvSpPr>
          <p:cNvPr id="10" name="Dikdörtgen 9"/>
          <p:cNvSpPr/>
          <p:nvPr/>
        </p:nvSpPr>
        <p:spPr>
          <a:xfrm>
            <a:off x="4712208" y="277368"/>
            <a:ext cx="131064" cy="109728"/>
          </a:xfrm>
          <a:prstGeom prst="rect">
            <a:avLst/>
          </a:prstGeom>
          <a:solidFill>
            <a:srgbClr val="FFFFFF"/>
          </a:solidFill>
        </p:spPr>
        <p:txBody>
          <a:bodyPr wrap="none" lIns="0" tIns="0" rIns="0" bIns="0">
            <a:noAutofit/>
          </a:bodyPr>
          <a:lstStyle/>
          <a:p>
            <a:pPr marL="0" marR="0" indent="0"/>
            <a:r>
              <a:rPr lang="tr" sz="750" b="1">
                <a:latin typeface="Cambria"/>
              </a:rPr>
              <a:t>12</a:t>
            </a:r>
          </a:p>
        </p:txBody>
      </p:sp>
      <p:sp>
        <p:nvSpPr>
          <p:cNvPr id="11" name="Dikdörtgen 10"/>
          <p:cNvSpPr/>
          <p:nvPr/>
        </p:nvSpPr>
        <p:spPr>
          <a:xfrm>
            <a:off x="1075944" y="1466088"/>
            <a:ext cx="3736848" cy="301752"/>
          </a:xfrm>
          <a:prstGeom prst="rect">
            <a:avLst/>
          </a:prstGeom>
          <a:solidFill>
            <a:srgbClr val="FFFFFF"/>
          </a:solidFill>
        </p:spPr>
        <p:txBody>
          <a:bodyPr lIns="0" tIns="0" rIns="0" bIns="0">
            <a:noAutofit/>
          </a:bodyPr>
          <a:lstStyle/>
          <a:p>
            <a:pPr marL="0" marR="0" indent="0">
              <a:lnSpc>
                <a:spcPct val="126000"/>
              </a:lnSpc>
            </a:pPr>
            <a:r>
              <a:rPr lang="tr" sz="850" b="1">
                <a:latin typeface="Garamond"/>
              </a:rPr>
              <a:t>Büyükbaş (buzağı/malak) </a:t>
            </a:r>
            <a:r>
              <a:rPr lang="tr" sz="850">
                <a:latin typeface="Garamond"/>
              </a:rPr>
              <a:t>ile </a:t>
            </a:r>
            <a:r>
              <a:rPr lang="tr" sz="850" b="1">
                <a:latin typeface="Garamond"/>
              </a:rPr>
              <a:t>küçükbaş </a:t>
            </a:r>
            <a:r>
              <a:rPr lang="tr" sz="850">
                <a:latin typeface="Garamond"/>
              </a:rPr>
              <a:t>(</a:t>
            </a:r>
            <a:r>
              <a:rPr lang="tr" sz="850" b="1">
                <a:latin typeface="Garamond"/>
              </a:rPr>
              <a:t>kuzu/oğlak) hayvanlara </a:t>
            </a:r>
            <a:r>
              <a:rPr lang="tr" sz="850">
                <a:latin typeface="Garamond"/>
              </a:rPr>
              <a:t>temel destek ödemesi yapılmaktadır,</a:t>
            </a:r>
          </a:p>
        </p:txBody>
      </p:sp>
      <p:sp>
        <p:nvSpPr>
          <p:cNvPr id="12" name="Dikdörtgen 11"/>
          <p:cNvSpPr/>
          <p:nvPr/>
        </p:nvSpPr>
        <p:spPr>
          <a:xfrm>
            <a:off x="1075944" y="2005584"/>
            <a:ext cx="3733800" cy="283464"/>
          </a:xfrm>
          <a:prstGeom prst="rect">
            <a:avLst/>
          </a:prstGeom>
          <a:solidFill>
            <a:srgbClr val="FFFFFF"/>
          </a:solidFill>
        </p:spPr>
        <p:txBody>
          <a:bodyPr lIns="0" tIns="0" rIns="0" bIns="0">
            <a:noAutofit/>
          </a:bodyPr>
          <a:lstStyle/>
          <a:p>
            <a:pPr marL="0" marR="0" indent="0">
              <a:lnSpc>
                <a:spcPct val="123000"/>
              </a:lnSpc>
            </a:pPr>
            <a:r>
              <a:rPr lang="tr" sz="850">
                <a:latin typeface="Garamond"/>
              </a:rPr>
              <a:t>Büyükbaş ve küçükbaş hayvancılıkta, </a:t>
            </a:r>
            <a:r>
              <a:rPr lang="tr" sz="850" b="1">
                <a:latin typeface="Garamond"/>
              </a:rPr>
              <a:t>Aile işletmelerine </a:t>
            </a:r>
            <a:r>
              <a:rPr lang="tr" sz="850">
                <a:latin typeface="Garamond"/>
              </a:rPr>
              <a:t>temel destek oranında ilave destek verilmektedir,</a:t>
            </a:r>
          </a:p>
        </p:txBody>
      </p:sp>
      <p:sp>
        <p:nvSpPr>
          <p:cNvPr id="13" name="Dikdörtgen 12"/>
          <p:cNvSpPr/>
          <p:nvPr/>
        </p:nvSpPr>
        <p:spPr>
          <a:xfrm>
            <a:off x="594360" y="2535936"/>
            <a:ext cx="335280" cy="335280"/>
          </a:xfrm>
          <a:prstGeom prst="rect">
            <a:avLst/>
          </a:prstGeom>
          <a:solidFill>
            <a:srgbClr val="FFFFFF"/>
          </a:solidFill>
        </p:spPr>
        <p:txBody>
          <a:bodyPr wrap="none" lIns="0" tIns="0" rIns="0" bIns="0">
            <a:noAutofit/>
          </a:bodyPr>
          <a:lstStyle/>
          <a:p>
            <a:pPr marL="0" marR="0" indent="0" algn="ctr"/>
            <a:r>
              <a:rPr lang="tr" sz="3100">
                <a:latin typeface="Arial"/>
              </a:rPr>
              <a:t>âî</a:t>
            </a:r>
          </a:p>
        </p:txBody>
      </p:sp>
      <p:sp>
        <p:nvSpPr>
          <p:cNvPr id="14" name="Dikdörtgen 13"/>
          <p:cNvSpPr/>
          <p:nvPr/>
        </p:nvSpPr>
        <p:spPr>
          <a:xfrm>
            <a:off x="1075944" y="2520696"/>
            <a:ext cx="3733800" cy="435864"/>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Kadın üreticilere veya 41 yaşından gün almamış gençlere temel desteğe, </a:t>
            </a:r>
            <a:r>
              <a:rPr lang="tr" sz="850">
                <a:latin typeface="Garamond"/>
              </a:rPr>
              <a:t>büyükbaş ve küçükbaş desteklemelerinde ilave %70, arıcılık ve ipek böceği desteğinde ise ilave %40 oranında destek verilmektedir,</a:t>
            </a:r>
          </a:p>
        </p:txBody>
      </p:sp>
      <p:sp>
        <p:nvSpPr>
          <p:cNvPr id="15" name="Dikdörtgen 14"/>
          <p:cNvSpPr/>
          <p:nvPr/>
        </p:nvSpPr>
        <p:spPr>
          <a:xfrm>
            <a:off x="1075944" y="3102864"/>
            <a:ext cx="3733800" cy="438912"/>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Buzağı ve malaklarda </a:t>
            </a:r>
            <a:r>
              <a:rPr lang="tr" sz="850" b="1">
                <a:latin typeface="Garamond"/>
              </a:rPr>
              <a:t>planlı bölge, suni tohumlama, </a:t>
            </a:r>
            <a:r>
              <a:rPr lang="tr" sz="850">
                <a:latin typeface="Garamond"/>
              </a:rPr>
              <a:t>Türkiye’de üretilmiş </a:t>
            </a:r>
            <a:r>
              <a:rPr lang="tr" sz="850" b="1">
                <a:latin typeface="Garamond"/>
              </a:rPr>
              <a:t>sperma kullanımı, soy kütüğü, ari işletme </a:t>
            </a:r>
            <a:r>
              <a:rPr lang="tr" sz="850">
                <a:latin typeface="Garamond"/>
              </a:rPr>
              <a:t>ve </a:t>
            </a:r>
            <a:r>
              <a:rPr lang="tr" sz="850" b="1">
                <a:latin typeface="Garamond"/>
              </a:rPr>
              <a:t>AB onaylı işletme destekleri </a:t>
            </a:r>
            <a:r>
              <a:rPr lang="tr" sz="850">
                <a:latin typeface="Garamond"/>
              </a:rPr>
              <a:t>ilave olarak ödenmektedir,</a:t>
            </a:r>
          </a:p>
        </p:txBody>
      </p:sp>
      <p:sp>
        <p:nvSpPr>
          <p:cNvPr id="16" name="Dikdörtgen 15"/>
          <p:cNvSpPr/>
          <p:nvPr/>
        </p:nvSpPr>
        <p:spPr>
          <a:xfrm>
            <a:off x="1072896" y="3764280"/>
            <a:ext cx="3733800" cy="301752"/>
          </a:xfrm>
          <a:prstGeom prst="rect">
            <a:avLst/>
          </a:prstGeom>
          <a:solidFill>
            <a:srgbClr val="FFFFFF"/>
          </a:solidFill>
        </p:spPr>
        <p:txBody>
          <a:bodyPr lIns="0" tIns="0" rIns="0" bIns="0">
            <a:noAutofit/>
          </a:bodyPr>
          <a:lstStyle/>
          <a:p>
            <a:pPr marL="0" marR="0" indent="0">
              <a:lnSpc>
                <a:spcPct val="126000"/>
              </a:lnSpc>
            </a:pPr>
            <a:r>
              <a:rPr lang="tr" sz="850" b="1">
                <a:latin typeface="Garamond"/>
              </a:rPr>
              <a:t>Ari işletmelerde </a:t>
            </a:r>
            <a:r>
              <a:rPr lang="tr" sz="850">
                <a:latin typeface="Garamond"/>
              </a:rPr>
              <a:t>doğan dişi buzağılara damızlık üretiminin teşviği amacıyla temel desteğin 4 katı ilave destek verilmektedir,</a:t>
            </a:r>
          </a:p>
        </p:txBody>
      </p:sp>
      <p:sp>
        <p:nvSpPr>
          <p:cNvPr id="17" name="Dikdörtgen 16"/>
          <p:cNvSpPr/>
          <p:nvPr/>
        </p:nvSpPr>
        <p:spPr>
          <a:xfrm>
            <a:off x="1075944" y="4346448"/>
            <a:ext cx="3733800" cy="286512"/>
          </a:xfrm>
          <a:prstGeom prst="rect">
            <a:avLst/>
          </a:prstGeom>
          <a:solidFill>
            <a:srgbClr val="FFFFFF"/>
          </a:solidFill>
        </p:spPr>
        <p:txBody>
          <a:bodyPr lIns="0" tIns="0" rIns="0" bIns="0">
            <a:noAutofit/>
          </a:bodyPr>
          <a:lstStyle/>
          <a:p>
            <a:pPr marL="0" marR="0" indent="0">
              <a:lnSpc>
                <a:spcPct val="126000"/>
              </a:lnSpc>
            </a:pPr>
            <a:r>
              <a:rPr lang="tr" sz="850">
                <a:latin typeface="Garamond"/>
              </a:rPr>
              <a:t>Küçükbaş hayvanlarda </a:t>
            </a:r>
            <a:r>
              <a:rPr lang="tr" sz="850" b="1">
                <a:latin typeface="Garamond"/>
              </a:rPr>
              <a:t>sürü yöneticisi (çoban) desteği her destekleme dönemi artırılarak </a:t>
            </a:r>
            <a:r>
              <a:rPr lang="tr" sz="850">
                <a:latin typeface="Garamond"/>
              </a:rPr>
              <a:t>devam etmektedir,</a:t>
            </a:r>
          </a:p>
        </p:txBody>
      </p:sp>
      <p:sp>
        <p:nvSpPr>
          <p:cNvPr id="18" name="Dikdörtgen 17"/>
          <p:cNvSpPr/>
          <p:nvPr/>
        </p:nvSpPr>
        <p:spPr>
          <a:xfrm>
            <a:off x="1072896" y="4913376"/>
            <a:ext cx="3733800" cy="301752"/>
          </a:xfrm>
          <a:prstGeom prst="rect">
            <a:avLst/>
          </a:prstGeom>
          <a:solidFill>
            <a:srgbClr val="FFFFFF"/>
          </a:solidFill>
        </p:spPr>
        <p:txBody>
          <a:bodyPr lIns="0" tIns="0" rIns="0" bIns="0">
            <a:noAutofit/>
          </a:bodyPr>
          <a:lstStyle/>
          <a:p>
            <a:pPr marL="0" marR="0" indent="0">
              <a:lnSpc>
                <a:spcPct val="126000"/>
              </a:lnSpc>
            </a:pPr>
            <a:r>
              <a:rPr lang="tr" sz="850">
                <a:latin typeface="Garamond"/>
              </a:rPr>
              <a:t>Arıcılığın gelişmesi anlamında </a:t>
            </a:r>
            <a:r>
              <a:rPr lang="tr" sz="850" b="1">
                <a:latin typeface="Garamond"/>
              </a:rPr>
              <a:t>arılı kovanlara </a:t>
            </a:r>
            <a:r>
              <a:rPr lang="tr" sz="850">
                <a:latin typeface="Garamond"/>
              </a:rPr>
              <a:t>verilen destek devam etmekte olup, </a:t>
            </a:r>
            <a:r>
              <a:rPr lang="tr" sz="850" b="1">
                <a:latin typeface="Garamond"/>
              </a:rPr>
              <a:t>gezgin arıcılara </a:t>
            </a:r>
            <a:r>
              <a:rPr lang="tr" sz="850">
                <a:latin typeface="Garamond"/>
              </a:rPr>
              <a:t>temel desteğe ilave %30 destek verilmektedir,</a:t>
            </a:r>
          </a:p>
        </p:txBody>
      </p:sp>
      <p:sp>
        <p:nvSpPr>
          <p:cNvPr id="19" name="Dikdörtgen 18"/>
          <p:cNvSpPr/>
          <p:nvPr/>
        </p:nvSpPr>
        <p:spPr>
          <a:xfrm>
            <a:off x="1075944" y="5565648"/>
            <a:ext cx="2923032" cy="158496"/>
          </a:xfrm>
          <a:prstGeom prst="rect">
            <a:avLst/>
          </a:prstGeom>
          <a:solidFill>
            <a:srgbClr val="FFFFFF"/>
          </a:solidFill>
        </p:spPr>
        <p:txBody>
          <a:bodyPr wrap="none" lIns="0" tIns="0" rIns="0" bIns="0">
            <a:noAutofit/>
          </a:bodyPr>
          <a:lstStyle/>
          <a:p>
            <a:pPr marL="0" marR="0" indent="0"/>
            <a:r>
              <a:rPr lang="tr" sz="850" b="1">
                <a:latin typeface="Garamond"/>
              </a:rPr>
              <a:t>İpekböceği yaş koza </a:t>
            </a:r>
            <a:r>
              <a:rPr lang="tr" sz="850">
                <a:latin typeface="Garamond"/>
              </a:rPr>
              <a:t>üretimine ürün bazında destek verilmektedir,</a:t>
            </a:r>
          </a:p>
        </p:txBody>
      </p:sp>
      <p:sp>
        <p:nvSpPr>
          <p:cNvPr id="20" name="Dikdörtgen 19"/>
          <p:cNvSpPr/>
          <p:nvPr/>
        </p:nvSpPr>
        <p:spPr>
          <a:xfrm>
            <a:off x="505968" y="6172200"/>
            <a:ext cx="438912" cy="213360"/>
          </a:xfrm>
          <a:prstGeom prst="rect">
            <a:avLst/>
          </a:prstGeom>
          <a:solidFill>
            <a:srgbClr val="FFFFFF"/>
          </a:solidFill>
        </p:spPr>
        <p:txBody>
          <a:bodyPr wrap="none" lIns="0" tIns="0" rIns="0" bIns="0">
            <a:noAutofit/>
          </a:bodyPr>
          <a:lstStyle/>
          <a:p>
            <a:pPr marL="0" marR="0" indent="0" algn="just"/>
            <a:r>
              <a:rPr lang="tr" sz="1900">
                <a:latin typeface="Arial"/>
              </a:rPr>
              <a:t>W</a:t>
            </a:r>
          </a:p>
        </p:txBody>
      </p:sp>
      <p:sp>
        <p:nvSpPr>
          <p:cNvPr id="21" name="Dikdörtgen 20"/>
          <p:cNvSpPr/>
          <p:nvPr/>
        </p:nvSpPr>
        <p:spPr>
          <a:xfrm>
            <a:off x="1072896" y="6089904"/>
            <a:ext cx="3733800" cy="268224"/>
          </a:xfrm>
          <a:prstGeom prst="rect">
            <a:avLst/>
          </a:prstGeom>
          <a:solidFill>
            <a:srgbClr val="FFFFFF"/>
          </a:solidFill>
        </p:spPr>
        <p:txBody>
          <a:bodyPr lIns="0" tIns="0" rIns="0" bIns="0">
            <a:noAutofit/>
          </a:bodyPr>
          <a:lstStyle/>
          <a:p>
            <a:pPr marL="0" marR="0" indent="0">
              <a:lnSpc>
                <a:spcPct val="126000"/>
              </a:lnSpc>
            </a:pPr>
            <a:r>
              <a:rPr lang="tr" sz="850">
                <a:latin typeface="Garamond"/>
              </a:rPr>
              <a:t>Ayrıca </a:t>
            </a:r>
            <a:r>
              <a:rPr lang="tr" sz="850" b="1">
                <a:latin typeface="Garamond"/>
              </a:rPr>
              <a:t>birinci derece tarımsal örgüt üyesi üreticilere </a:t>
            </a:r>
            <a:r>
              <a:rPr lang="tr" sz="850">
                <a:latin typeface="Garamond"/>
              </a:rPr>
              <a:t>temel desteğe ilave %20 destek verilmektedir.</a:t>
            </a:r>
          </a:p>
        </p:txBody>
      </p:sp>
      <p:sp>
        <p:nvSpPr>
          <p:cNvPr id="22" name="Dikdörtgen 21"/>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D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3296" y="202836"/>
            <a:ext cx="274811" cy="274811"/>
          </a:xfrm>
          <a:prstGeom prst="rect">
            <a:avLst/>
          </a:prstGeom>
        </p:spPr>
      </p:pic>
      <p:pic>
        <p:nvPicPr>
          <p:cNvPr id="3" name="Resim 2"/>
          <p:cNvPicPr>
            <a:picLocks noChangeAspect="1"/>
          </p:cNvPicPr>
          <p:nvPr/>
        </p:nvPicPr>
        <p:blipFill>
          <a:blip r:embed="rId3"/>
          <a:stretch>
            <a:fillRect/>
          </a:stretch>
        </p:blipFill>
        <p:spPr>
          <a:xfrm>
            <a:off x="723013" y="5303192"/>
            <a:ext cx="4154877" cy="1711024"/>
          </a:xfrm>
          <a:prstGeom prst="rect">
            <a:avLst/>
          </a:prstGeom>
        </p:spPr>
      </p:pic>
      <p:pic>
        <p:nvPicPr>
          <p:cNvPr id="4" name="Resim 3"/>
          <p:cNvPicPr>
            <a:picLocks noChangeAspect="1"/>
          </p:cNvPicPr>
          <p:nvPr/>
        </p:nvPicPr>
        <p:blipFill>
          <a:blip r:embed="rId4"/>
          <a:stretch>
            <a:fillRect/>
          </a:stretch>
        </p:blipFill>
        <p:spPr>
          <a:xfrm>
            <a:off x="2525641" y="7069833"/>
            <a:ext cx="2250831" cy="274811"/>
          </a:xfrm>
          <a:prstGeom prst="rect">
            <a:avLst/>
          </a:prstGeom>
        </p:spPr>
      </p:pic>
      <p:sp>
        <p:nvSpPr>
          <p:cNvPr id="5" name="Dikdörtgen 4"/>
          <p:cNvSpPr/>
          <p:nvPr/>
        </p:nvSpPr>
        <p:spPr>
          <a:xfrm>
            <a:off x="3415504" y="271539"/>
            <a:ext cx="1370782" cy="124319"/>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474375" y="278082"/>
            <a:ext cx="1838615" cy="89968"/>
          </a:xfrm>
          <a:prstGeom prst="rect">
            <a:avLst/>
          </a:prstGeom>
          <a:solidFill>
            <a:srgbClr val="FFFFFF"/>
          </a:solidFill>
        </p:spPr>
        <p:txBody>
          <a:bodyPr wrap="none" lIns="0" tIns="0" rIns="0" bIns="0">
            <a:noAutofit/>
          </a:bodyPr>
          <a:lstStyle/>
          <a:p>
            <a:pPr marL="0" marR="0" indent="0" defTabSz="1802638">
              <a:tabLst/>
            </a:pPr>
            <a:r>
              <a:rPr lang="tr" sz="750" b="1">
                <a:latin typeface="Cambria"/>
              </a:rPr>
              <a:t>13 ----------------------------------</a:t>
            </a:r>
          </a:p>
        </p:txBody>
      </p:sp>
      <p:sp>
        <p:nvSpPr>
          <p:cNvPr id="7" name="Dikdörtgen 6"/>
          <p:cNvSpPr/>
          <p:nvPr/>
        </p:nvSpPr>
        <p:spPr>
          <a:xfrm>
            <a:off x="474375" y="556164"/>
            <a:ext cx="1838615" cy="304255"/>
          </a:xfrm>
          <a:prstGeom prst="rect">
            <a:avLst/>
          </a:prstGeom>
          <a:solidFill>
            <a:srgbClr val="FFFFFF"/>
          </a:solidFill>
        </p:spPr>
        <p:txBody>
          <a:bodyPr lIns="0" tIns="0" rIns="0" bIns="0">
            <a:noAutofit/>
          </a:bodyPr>
          <a:lstStyle/>
          <a:p>
            <a:pPr marL="0" marR="0" indent="228600">
              <a:lnSpc>
                <a:spcPct val="85000"/>
              </a:lnSpc>
            </a:pPr>
            <a:r>
              <a:rPr lang="tr" sz="1200" b="1">
                <a:latin typeface="Segoe UI"/>
              </a:rPr>
              <a:t>TEMEL HAYVANCILIK</a:t>
            </a:r>
          </a:p>
          <a:p>
            <a:pPr marL="0" marR="0" indent="228600">
              <a:lnSpc>
                <a:spcPct val="85000"/>
              </a:lnSpc>
            </a:pPr>
            <a:r>
              <a:rPr lang="tr" sz="1200" b="1">
                <a:latin typeface="Segoe UI"/>
              </a:rPr>
              <a:t>DESTEKLERİ</a:t>
            </a:r>
          </a:p>
        </p:txBody>
      </p:sp>
      <p:sp>
        <p:nvSpPr>
          <p:cNvPr id="8" name="Dikdörtgen 7"/>
          <p:cNvSpPr/>
          <p:nvPr/>
        </p:nvSpPr>
        <p:spPr>
          <a:xfrm>
            <a:off x="703384" y="1279178"/>
            <a:ext cx="3585626" cy="160306"/>
          </a:xfrm>
          <a:prstGeom prst="rect">
            <a:avLst/>
          </a:prstGeom>
          <a:solidFill>
            <a:srgbClr val="FFFFFF"/>
          </a:solidFill>
        </p:spPr>
        <p:txBody>
          <a:bodyPr wrap="none" lIns="0" tIns="0" rIns="0" bIns="0">
            <a:noAutofit/>
          </a:bodyPr>
          <a:lstStyle/>
          <a:p>
            <a:pPr marL="0" marR="0" indent="9020"/>
            <a:r>
              <a:rPr lang="tr" sz="850" b="1">
                <a:latin typeface="Book Antiqua"/>
              </a:rPr>
              <a:t>Temel Hayvancılık Desteklemeleri Değerlendirme Kriterleri Tablosu</a:t>
            </a:r>
          </a:p>
        </p:txBody>
      </p:sp>
      <p:graphicFrame>
        <p:nvGraphicFramePr>
          <p:cNvPr id="9" name="Tablo 8"/>
          <p:cNvGraphicFramePr>
            <a:graphicFrameLocks noGrp="1"/>
          </p:cNvGraphicFramePr>
          <p:nvPr/>
        </p:nvGraphicFramePr>
        <p:xfrm>
          <a:off x="471104" y="1560532"/>
          <a:ext cx="4619431" cy="2980383"/>
        </p:xfrm>
        <a:graphic>
          <a:graphicData uri="http://schemas.openxmlformats.org/drawingml/2006/table">
            <a:tbl>
              <a:tblPr/>
              <a:tblGrid>
                <a:gridCol w="543078"/>
                <a:gridCol w="353328"/>
                <a:gridCol w="372957"/>
                <a:gridCol w="392586"/>
                <a:gridCol w="389315"/>
                <a:gridCol w="356599"/>
                <a:gridCol w="435116"/>
                <a:gridCol w="314069"/>
                <a:gridCol w="386043"/>
                <a:gridCol w="317340"/>
                <a:gridCol w="376228"/>
                <a:gridCol w="382772"/>
              </a:tblGrid>
              <a:tr h="235552">
                <a:tc>
                  <a:txBody>
                    <a:bodyPr/>
                    <a:lstStyle/>
                    <a:p>
                      <a:endParaRPr sz="1200"/>
                    </a:p>
                  </a:txBody>
                  <a:tcPr marL="0" marR="0" marT="0" marB="0"/>
                </a:tc>
                <a:tc>
                  <a:txBody>
                    <a:bodyPr/>
                    <a:lstStyle/>
                    <a:p>
                      <a:pPr marL="0" marR="0" indent="0" algn="ctr"/>
                      <a:r>
                        <a:rPr lang="tr" sz="550" b="1">
                          <a:latin typeface="Book Antiqua"/>
                        </a:rPr>
                        <a:t>TEMEL</a:t>
                      </a:r>
                    </a:p>
                  </a:txBody>
                  <a:tcPr marL="0" marR="0" marT="0" marB="0" anchor="ctr">
                    <a:solidFill>
                      <a:srgbClr val="FEEBCE"/>
                    </a:solidFill>
                  </a:tcPr>
                </a:tc>
                <a:tc gridSpan="4">
                  <a:txBody>
                    <a:bodyPr/>
                    <a:lstStyle/>
                    <a:p>
                      <a:pPr marL="0" marR="0" indent="0" algn="ctr"/>
                      <a:r>
                        <a:rPr lang="tr" sz="500" b="1">
                          <a:latin typeface="Book Antiqua"/>
                        </a:rPr>
                        <a:t>YÖNLENDİRİCİ</a:t>
                      </a:r>
                    </a:p>
                  </a:txBody>
                  <a:tcPr marL="0" marR="0" marT="0" marB="0" anchor="ctr">
                    <a:solidFill>
                      <a:srgbClr val="FEEBCE"/>
                    </a:solidFill>
                  </a:tcPr>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tc gridSpan="6">
                  <a:txBody>
                    <a:bodyPr/>
                    <a:lstStyle/>
                    <a:p>
                      <a:pPr marL="0" marR="0" indent="0" algn="ctr"/>
                      <a:r>
                        <a:rPr lang="tr" sz="500" b="1">
                          <a:latin typeface="Book Antiqua"/>
                        </a:rPr>
                        <a:t>VERİMLİLİK KRİTERLERİ</a:t>
                      </a:r>
                    </a:p>
                  </a:txBody>
                  <a:tcPr marL="0" marR="0" marT="0" marB="0" anchor="ctr">
                    <a:solidFill>
                      <a:srgbClr val="FED699"/>
                    </a:solidFill>
                  </a:tcPr>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tr>
              <a:tr h="183207">
                <a:tc>
                  <a:txBody>
                    <a:bodyPr/>
                    <a:lstStyle/>
                    <a:p>
                      <a:endParaRPr sz="900"/>
                    </a:p>
                  </a:txBody>
                  <a:tcPr marL="0" marR="0" marT="0" marB="0"/>
                </a:tc>
                <a:tc>
                  <a:txBody>
                    <a:bodyPr/>
                    <a:lstStyle/>
                    <a:p>
                      <a:endParaRPr sz="900"/>
                    </a:p>
                  </a:txBody>
                  <a:tcPr marL="0" marR="0" marT="0" marB="0">
                    <a:solidFill>
                      <a:srgbClr val="FEEBCE"/>
                    </a:solidFill>
                  </a:tcPr>
                </a:tc>
                <a:tc>
                  <a:txBody>
                    <a:bodyPr/>
                    <a:lstStyle/>
                    <a:p>
                      <a:endParaRPr sz="900"/>
                    </a:p>
                  </a:txBody>
                  <a:tcPr marL="0" marR="0" marT="0" marB="0">
                    <a:solidFill>
                      <a:srgbClr val="FEEBCE"/>
                    </a:solidFill>
                  </a:tcPr>
                </a:tc>
                <a:tc>
                  <a:txBody>
                    <a:bodyPr/>
                    <a:lstStyle/>
                    <a:p>
                      <a:endParaRPr sz="900"/>
                    </a:p>
                  </a:txBody>
                  <a:tcPr marL="0" marR="0" marT="0" marB="0">
                    <a:solidFill>
                      <a:srgbClr val="FEEBCE"/>
                    </a:solidFill>
                  </a:tcPr>
                </a:tc>
                <a:tc>
                  <a:txBody>
                    <a:bodyPr/>
                    <a:lstStyle/>
                    <a:p>
                      <a:endParaRPr sz="900"/>
                    </a:p>
                  </a:txBody>
                  <a:tcPr marL="0" marR="0" marT="0" marB="0">
                    <a:solidFill>
                      <a:srgbClr val="FEEBCE"/>
                    </a:solidFill>
                  </a:tcPr>
                </a:tc>
                <a:tc>
                  <a:txBody>
                    <a:bodyPr/>
                    <a:lstStyle/>
                    <a:p>
                      <a:pPr marL="0" marR="0" indent="0" algn="ctr"/>
                      <a:r>
                        <a:rPr lang="tr" sz="400" b="1">
                          <a:latin typeface="Book Antiqua"/>
                        </a:rPr>
                        <a:t>Birinci</a:t>
                      </a:r>
                    </a:p>
                  </a:txBody>
                  <a:tcPr marL="0" marR="0" marT="0" marB="0" anchor="b">
                    <a:solidFill>
                      <a:srgbClr val="FEEBCE"/>
                    </a:solidFill>
                  </a:tcPr>
                </a:tc>
                <a:tc>
                  <a:txBody>
                    <a:bodyPr/>
                    <a:lstStyle/>
                    <a:p>
                      <a:endParaRPr sz="900"/>
                    </a:p>
                  </a:txBody>
                  <a:tcPr marL="0" marR="0" marT="0" marB="0">
                    <a:solidFill>
                      <a:srgbClr val="FED699"/>
                    </a:solidFill>
                  </a:tcPr>
                </a:tc>
                <a:tc>
                  <a:txBody>
                    <a:bodyPr/>
                    <a:lstStyle/>
                    <a:p>
                      <a:endParaRPr sz="900"/>
                    </a:p>
                  </a:txBody>
                  <a:tcPr marL="0" marR="0" marT="0" marB="0">
                    <a:solidFill>
                      <a:srgbClr val="FED699"/>
                    </a:solidFill>
                  </a:tcPr>
                </a:tc>
                <a:tc>
                  <a:txBody>
                    <a:bodyPr/>
                    <a:lstStyle/>
                    <a:p>
                      <a:endParaRPr sz="900"/>
                    </a:p>
                  </a:txBody>
                  <a:tcPr marL="0" marR="0" marT="0" marB="0">
                    <a:solidFill>
                      <a:srgbClr val="FED699"/>
                    </a:solidFill>
                  </a:tcPr>
                </a:tc>
                <a:tc>
                  <a:txBody>
                    <a:bodyPr/>
                    <a:lstStyle/>
                    <a:p>
                      <a:endParaRPr sz="900"/>
                    </a:p>
                  </a:txBody>
                  <a:tcPr marL="0" marR="0" marT="0" marB="0">
                    <a:solidFill>
                      <a:srgbClr val="FED699"/>
                    </a:solidFill>
                  </a:tcPr>
                </a:tc>
                <a:tc>
                  <a:txBody>
                    <a:bodyPr/>
                    <a:lstStyle/>
                    <a:p>
                      <a:endParaRPr sz="900"/>
                    </a:p>
                  </a:txBody>
                  <a:tcPr marL="0" marR="0" marT="0" marB="0">
                    <a:solidFill>
                      <a:srgbClr val="FED699"/>
                    </a:solidFill>
                  </a:tcPr>
                </a:tc>
                <a:tc>
                  <a:txBody>
                    <a:bodyPr/>
                    <a:lstStyle/>
                    <a:p>
                      <a:endParaRPr sz="900"/>
                    </a:p>
                  </a:txBody>
                  <a:tcPr marL="0" marR="0" marT="0" marB="0">
                    <a:solidFill>
                      <a:srgbClr val="FED699"/>
                    </a:solidFill>
                  </a:tcPr>
                </a:tc>
              </a:tr>
              <a:tr h="304254">
                <a:tc>
                  <a:txBody>
                    <a:bodyPr/>
                    <a:lstStyle/>
                    <a:p>
                      <a:pPr marL="0" marR="0" indent="101600"/>
                      <a:r>
                        <a:rPr lang="tr" sz="500" b="1">
                          <a:latin typeface="Book Antiqua"/>
                        </a:rPr>
                        <a:t>Destek Adı</a:t>
                      </a:r>
                    </a:p>
                  </a:txBody>
                  <a:tcPr marL="0" marR="0" marT="0" marB="0" anchor="ctr"/>
                </a:tc>
                <a:tc>
                  <a:txBody>
                    <a:bodyPr/>
                    <a:lstStyle/>
                    <a:p>
                      <a:pPr marL="0" marR="0" indent="0" algn="ctr">
                        <a:lnSpc>
                          <a:spcPct val="150000"/>
                        </a:lnSpc>
                      </a:pPr>
                      <a:r>
                        <a:rPr lang="tr" sz="400" b="1">
                          <a:latin typeface="Book Antiqua"/>
                        </a:rPr>
                        <a:t>Temel Destek (TL)</a:t>
                      </a:r>
                    </a:p>
                  </a:txBody>
                  <a:tcPr marL="0" marR="0" marT="0" marB="0" anchor="ctr">
                    <a:solidFill>
                      <a:srgbClr val="FEEBCE"/>
                    </a:solidFill>
                  </a:tcPr>
                </a:tc>
                <a:tc>
                  <a:txBody>
                    <a:bodyPr/>
                    <a:lstStyle/>
                    <a:p>
                      <a:pPr marL="0" marR="0" indent="0" algn="ctr">
                        <a:lnSpc>
                          <a:spcPct val="150000"/>
                        </a:lnSpc>
                      </a:pPr>
                      <a:r>
                        <a:rPr lang="tr" sz="400" b="1">
                          <a:latin typeface="Book Antiqua"/>
                        </a:rPr>
                        <a:t>Aile İşletmesi (TL)</a:t>
                      </a:r>
                    </a:p>
                  </a:txBody>
                  <a:tcPr marL="0" marR="0" marT="0" marB="0" anchor="ctr">
                    <a:solidFill>
                      <a:srgbClr val="FEEBCE"/>
                    </a:solidFill>
                  </a:tcPr>
                </a:tc>
                <a:tc>
                  <a:txBody>
                    <a:bodyPr/>
                    <a:lstStyle/>
                    <a:p>
                      <a:pPr marL="0" marR="0" indent="0" algn="ctr">
                        <a:lnSpc>
                          <a:spcPct val="150000"/>
                        </a:lnSpc>
                      </a:pPr>
                      <a:r>
                        <a:rPr lang="tr" sz="400" b="1">
                          <a:latin typeface="Book Antiqua"/>
                        </a:rPr>
                        <a:t>Genç / Kadın (TL)</a:t>
                      </a:r>
                    </a:p>
                  </a:txBody>
                  <a:tcPr marL="0" marR="0" marT="0" marB="0" anchor="ctr">
                    <a:solidFill>
                      <a:srgbClr val="FEEBCE"/>
                    </a:solidFill>
                  </a:tcPr>
                </a:tc>
                <a:tc>
                  <a:txBody>
                    <a:bodyPr/>
                    <a:lstStyle/>
                    <a:p>
                      <a:pPr marL="0" marR="0" indent="0"/>
                      <a:r>
                        <a:rPr lang="tr" sz="400" b="1">
                          <a:latin typeface="Book Antiqua"/>
                        </a:rPr>
                        <a:t>Planlama</a:t>
                      </a:r>
                    </a:p>
                    <a:p>
                      <a:pPr marL="0" marR="0" indent="0" algn="ctr">
                        <a:lnSpc>
                          <a:spcPct val="163000"/>
                        </a:lnSpc>
                      </a:pPr>
                      <a:r>
                        <a:rPr lang="tr" sz="400" b="1">
                          <a:latin typeface="Book Antiqua"/>
                        </a:rPr>
                        <a:t>Desteği (TL)</a:t>
                      </a:r>
                    </a:p>
                  </a:txBody>
                  <a:tcPr marL="0" marR="0" marT="0" marB="0" anchor="ctr">
                    <a:solidFill>
                      <a:srgbClr val="FEEBCE"/>
                    </a:solidFill>
                  </a:tcPr>
                </a:tc>
                <a:tc>
                  <a:txBody>
                    <a:bodyPr/>
                    <a:lstStyle/>
                    <a:p>
                      <a:pPr marL="0" marR="0" indent="0" algn="ctr">
                        <a:lnSpc>
                          <a:spcPct val="140000"/>
                        </a:lnSpc>
                      </a:pPr>
                      <a:r>
                        <a:rPr lang="tr" sz="400" b="1">
                          <a:latin typeface="Book Antiqua"/>
                        </a:rPr>
                        <a:t>Derece Tarımsal Örgüt Desteği</a:t>
                      </a:r>
                    </a:p>
                  </a:txBody>
                  <a:tcPr marL="0" marR="0" marT="0" marB="0" anchor="b">
                    <a:solidFill>
                      <a:srgbClr val="FEEBCE"/>
                    </a:solidFill>
                  </a:tcPr>
                </a:tc>
                <a:tc>
                  <a:txBody>
                    <a:bodyPr/>
                    <a:lstStyle/>
                    <a:p>
                      <a:pPr marL="0" marR="0" indent="0" algn="ctr">
                        <a:lnSpc>
                          <a:spcPct val="150000"/>
                        </a:lnSpc>
                      </a:pPr>
                      <a:r>
                        <a:rPr lang="tr" sz="400" b="1">
                          <a:latin typeface="Book Antiqua"/>
                        </a:rPr>
                        <a:t>Suni Tohumlama (TL)</a:t>
                      </a:r>
                    </a:p>
                  </a:txBody>
                  <a:tcPr marL="0" marR="0" marT="0" marB="0" anchor="ctr">
                    <a:solidFill>
                      <a:srgbClr val="FED699"/>
                    </a:solidFill>
                  </a:tcPr>
                </a:tc>
                <a:tc>
                  <a:txBody>
                    <a:bodyPr/>
                    <a:lstStyle/>
                    <a:p>
                      <a:pPr marL="0" marR="0" indent="0" algn="ctr">
                        <a:lnSpc>
                          <a:spcPct val="142000"/>
                        </a:lnSpc>
                      </a:pPr>
                      <a:r>
                        <a:rPr lang="tr" sz="400" b="1">
                          <a:latin typeface="Book Antiqua"/>
                        </a:rPr>
                        <a:t>Yerli Sperma (TL)</a:t>
                      </a:r>
                    </a:p>
                  </a:txBody>
                  <a:tcPr marL="0" marR="0" marT="0" marB="0" anchor="ctr">
                    <a:solidFill>
                      <a:srgbClr val="FED699"/>
                    </a:solidFill>
                  </a:tcPr>
                </a:tc>
                <a:tc>
                  <a:txBody>
                    <a:bodyPr/>
                    <a:lstStyle/>
                    <a:p>
                      <a:pPr marL="0" marR="0" indent="0" algn="ctr">
                        <a:lnSpc>
                          <a:spcPct val="142000"/>
                        </a:lnSpc>
                      </a:pPr>
                      <a:r>
                        <a:rPr lang="tr" sz="400" b="1">
                          <a:latin typeface="Book Antiqua"/>
                        </a:rPr>
                        <a:t>Soy Kütüğü (TL)</a:t>
                      </a:r>
                    </a:p>
                  </a:txBody>
                  <a:tcPr marL="0" marR="0" marT="0" marB="0" anchor="ctr">
                    <a:solidFill>
                      <a:srgbClr val="FED699"/>
                    </a:solidFill>
                  </a:tcPr>
                </a:tc>
                <a:tc>
                  <a:txBody>
                    <a:bodyPr/>
                    <a:lstStyle/>
                    <a:p>
                      <a:pPr marL="0" marR="0" indent="0" algn="ctr">
                        <a:lnSpc>
                          <a:spcPct val="142000"/>
                        </a:lnSpc>
                      </a:pPr>
                      <a:r>
                        <a:rPr lang="tr" sz="400" b="1">
                          <a:latin typeface="Book Antiqua"/>
                        </a:rPr>
                        <a:t>Ari İşletme (TL)</a:t>
                      </a:r>
                    </a:p>
                  </a:txBody>
                  <a:tcPr marL="0" marR="0" marT="0" marB="0" anchor="ctr">
                    <a:solidFill>
                      <a:srgbClr val="FED699"/>
                    </a:solidFill>
                  </a:tcPr>
                </a:tc>
                <a:tc>
                  <a:txBody>
                    <a:bodyPr/>
                    <a:lstStyle/>
                    <a:p>
                      <a:pPr marL="0" marR="0" indent="0" algn="ctr">
                        <a:lnSpc>
                          <a:spcPct val="142000"/>
                        </a:lnSpc>
                      </a:pPr>
                      <a:r>
                        <a:rPr lang="tr" sz="400" b="1">
                          <a:latin typeface="Book Antiqua"/>
                        </a:rPr>
                        <a:t>AB Onaylı İşletme (TL)</a:t>
                      </a:r>
                    </a:p>
                  </a:txBody>
                  <a:tcPr marL="0" marR="0" marT="0" marB="0" anchor="ctr">
                    <a:solidFill>
                      <a:srgbClr val="FED699"/>
                    </a:solidFill>
                  </a:tcPr>
                </a:tc>
                <a:tc>
                  <a:txBody>
                    <a:bodyPr/>
                    <a:lstStyle/>
                    <a:p>
                      <a:pPr marL="0" marR="0" indent="0" algn="ctr">
                        <a:lnSpc>
                          <a:spcPct val="142000"/>
                        </a:lnSpc>
                      </a:pPr>
                      <a:r>
                        <a:rPr lang="tr" sz="400" b="1">
                          <a:latin typeface="Book Antiqua"/>
                        </a:rPr>
                        <a:t>Sürü Yöneticisi (TL)</a:t>
                      </a:r>
                    </a:p>
                  </a:txBody>
                  <a:tcPr marL="0" marR="0" marT="0" marB="0" anchor="ctr">
                    <a:solidFill>
                      <a:srgbClr val="FED699"/>
                    </a:solidFill>
                  </a:tcPr>
                </a:tc>
              </a:tr>
              <a:tr h="163577">
                <a:tc>
                  <a:txBody>
                    <a:bodyPr/>
                    <a:lstStyle/>
                    <a:p>
                      <a:endParaRPr sz="800"/>
                    </a:p>
                  </a:txBody>
                  <a:tcPr marL="0" marR="0" marT="0" marB="0"/>
                </a:tc>
                <a:tc>
                  <a:txBody>
                    <a:bodyPr/>
                    <a:lstStyle/>
                    <a:p>
                      <a:endParaRPr sz="800"/>
                    </a:p>
                  </a:txBody>
                  <a:tcPr marL="0" marR="0" marT="0" marB="0">
                    <a:solidFill>
                      <a:srgbClr val="FEEBCE"/>
                    </a:solidFill>
                  </a:tcPr>
                </a:tc>
                <a:tc>
                  <a:txBody>
                    <a:bodyPr/>
                    <a:lstStyle/>
                    <a:p>
                      <a:endParaRPr sz="800"/>
                    </a:p>
                  </a:txBody>
                  <a:tcPr marL="0" marR="0" marT="0" marB="0">
                    <a:solidFill>
                      <a:srgbClr val="FEEBCE"/>
                    </a:solidFill>
                  </a:tcPr>
                </a:tc>
                <a:tc>
                  <a:txBody>
                    <a:bodyPr/>
                    <a:lstStyle/>
                    <a:p>
                      <a:endParaRPr sz="800"/>
                    </a:p>
                  </a:txBody>
                  <a:tcPr marL="0" marR="0" marT="0" marB="0">
                    <a:solidFill>
                      <a:srgbClr val="FEEBCE"/>
                    </a:solidFill>
                  </a:tcPr>
                </a:tc>
                <a:tc>
                  <a:txBody>
                    <a:bodyPr/>
                    <a:lstStyle/>
                    <a:p>
                      <a:endParaRPr sz="800"/>
                    </a:p>
                  </a:txBody>
                  <a:tcPr marL="0" marR="0" marT="0" marB="0">
                    <a:solidFill>
                      <a:srgbClr val="FEEBCE"/>
                    </a:solidFill>
                  </a:tcPr>
                </a:tc>
                <a:tc>
                  <a:txBody>
                    <a:bodyPr/>
                    <a:lstStyle/>
                    <a:p>
                      <a:pPr marL="0" marR="0" indent="0" algn="ctr"/>
                      <a:r>
                        <a:rPr lang="tr" sz="400" b="1">
                          <a:latin typeface="Book Antiqua"/>
                        </a:rPr>
                        <a:t>(TL)</a:t>
                      </a:r>
                    </a:p>
                  </a:txBody>
                  <a:tcPr marL="0" marR="0" marT="0" marB="0" anchor="ctr">
                    <a:solidFill>
                      <a:srgbClr val="FEEBCE"/>
                    </a:solidFill>
                  </a:tcPr>
                </a:tc>
                <a:tc>
                  <a:txBody>
                    <a:bodyPr/>
                    <a:lstStyle/>
                    <a:p>
                      <a:endParaRPr sz="800"/>
                    </a:p>
                  </a:txBody>
                  <a:tcPr marL="0" marR="0" marT="0" marB="0">
                    <a:solidFill>
                      <a:srgbClr val="FED699"/>
                    </a:solidFill>
                  </a:tcPr>
                </a:tc>
                <a:tc>
                  <a:txBody>
                    <a:bodyPr/>
                    <a:lstStyle/>
                    <a:p>
                      <a:endParaRPr sz="800"/>
                    </a:p>
                  </a:txBody>
                  <a:tcPr marL="0" marR="0" marT="0" marB="0">
                    <a:solidFill>
                      <a:srgbClr val="FED699"/>
                    </a:solidFill>
                  </a:tcPr>
                </a:tc>
                <a:tc>
                  <a:txBody>
                    <a:bodyPr/>
                    <a:lstStyle/>
                    <a:p>
                      <a:endParaRPr sz="800"/>
                    </a:p>
                  </a:txBody>
                  <a:tcPr marL="0" marR="0" marT="0" marB="0">
                    <a:solidFill>
                      <a:srgbClr val="FED699"/>
                    </a:solidFill>
                  </a:tcPr>
                </a:tc>
                <a:tc>
                  <a:txBody>
                    <a:bodyPr/>
                    <a:lstStyle/>
                    <a:p>
                      <a:endParaRPr sz="800"/>
                    </a:p>
                  </a:txBody>
                  <a:tcPr marL="0" marR="0" marT="0" marB="0">
                    <a:solidFill>
                      <a:srgbClr val="FED699"/>
                    </a:solidFill>
                  </a:tcPr>
                </a:tc>
                <a:tc>
                  <a:txBody>
                    <a:bodyPr/>
                    <a:lstStyle/>
                    <a:p>
                      <a:endParaRPr sz="800"/>
                    </a:p>
                  </a:txBody>
                  <a:tcPr marL="0" marR="0" marT="0" marB="0">
                    <a:solidFill>
                      <a:srgbClr val="FED699"/>
                    </a:solidFill>
                  </a:tcPr>
                </a:tc>
                <a:tc>
                  <a:txBody>
                    <a:bodyPr/>
                    <a:lstStyle/>
                    <a:p>
                      <a:endParaRPr sz="800"/>
                    </a:p>
                  </a:txBody>
                  <a:tcPr marL="0" marR="0" marT="0" marB="0">
                    <a:solidFill>
                      <a:srgbClr val="FED699"/>
                    </a:solidFill>
                  </a:tcPr>
                </a:tc>
              </a:tr>
              <a:tr h="402401">
                <a:tc>
                  <a:txBody>
                    <a:bodyPr/>
                    <a:lstStyle/>
                    <a:p>
                      <a:pPr marL="0" marR="0" indent="0" algn="ctr">
                        <a:lnSpc>
                          <a:spcPct val="137000"/>
                        </a:lnSpc>
                      </a:pPr>
                      <a:r>
                        <a:rPr lang="tr" sz="500" b="1">
                          <a:latin typeface="Book Antiqua"/>
                        </a:rPr>
                        <a:t>Büyükbaş Desteği (Buzağı)</a:t>
                      </a:r>
                    </a:p>
                  </a:txBody>
                  <a:tcPr marL="0" marR="0" marT="0" marB="0" anchor="ctr"/>
                </a:tc>
                <a:tc>
                  <a:txBody>
                    <a:bodyPr/>
                    <a:lstStyle/>
                    <a:p>
                      <a:pPr marL="0" marR="0" indent="0" algn="ctr"/>
                      <a:r>
                        <a:rPr lang="tr" sz="500" b="1">
                          <a:latin typeface="Book Antiqua"/>
                        </a:rPr>
                        <a:t>1.400</a:t>
                      </a:r>
                    </a:p>
                  </a:txBody>
                  <a:tcPr marL="0" marR="0" marT="0" marB="0" anchor="ctr"/>
                </a:tc>
                <a:tc>
                  <a:txBody>
                    <a:bodyPr/>
                    <a:lstStyle/>
                    <a:p>
                      <a:pPr marL="0" marR="0" indent="0"/>
                      <a:r>
                        <a:rPr lang="tr" sz="500" b="1">
                          <a:latin typeface="Book Antiqua"/>
                        </a:rPr>
                        <a:t>1.400</a:t>
                      </a:r>
                    </a:p>
                  </a:txBody>
                  <a:tcPr marL="0" marR="0" marT="0" marB="0" anchor="ctr"/>
                </a:tc>
                <a:tc>
                  <a:txBody>
                    <a:bodyPr/>
                    <a:lstStyle/>
                    <a:p>
                      <a:pPr marL="0" marR="0" indent="101600"/>
                      <a:r>
                        <a:rPr lang="tr" sz="500" b="1">
                          <a:latin typeface="Book Antiqua"/>
                        </a:rPr>
                        <a:t>980</a:t>
                      </a:r>
                    </a:p>
                  </a:txBody>
                  <a:tcPr marL="0" marR="0" marT="0" marB="0" anchor="ctr"/>
                </a:tc>
                <a:tc>
                  <a:txBody>
                    <a:bodyPr/>
                    <a:lstStyle/>
                    <a:p>
                      <a:pPr marL="0" marR="0" indent="0" algn="ctr"/>
                      <a:r>
                        <a:rPr lang="tr" sz="500" b="1">
                          <a:latin typeface="Book Antiqua"/>
                        </a:rPr>
                        <a:t>700</a:t>
                      </a:r>
                    </a:p>
                  </a:txBody>
                  <a:tcPr marL="0" marR="0" marT="0" marB="0" anchor="ctr"/>
                </a:tc>
                <a:tc>
                  <a:txBody>
                    <a:bodyPr/>
                    <a:lstStyle/>
                    <a:p>
                      <a:pPr marL="0" marR="0" indent="0" algn="ctr"/>
                      <a:r>
                        <a:rPr lang="tr" sz="500" b="1">
                          <a:latin typeface="Book Antiqua"/>
                        </a:rPr>
                        <a:t>280</a:t>
                      </a:r>
                    </a:p>
                  </a:txBody>
                  <a:tcPr marL="0" marR="0" marT="0" marB="0" anchor="ctr"/>
                </a:tc>
                <a:tc>
                  <a:txBody>
                    <a:bodyPr/>
                    <a:lstStyle/>
                    <a:p>
                      <a:pPr marL="0" marR="0" indent="0" algn="ctr"/>
                      <a:r>
                        <a:rPr lang="tr" sz="500" b="1">
                          <a:latin typeface="Book Antiqua"/>
                        </a:rPr>
                        <a:t>1.120</a:t>
                      </a:r>
                    </a:p>
                  </a:txBody>
                  <a:tcPr marL="0" marR="0" marT="0" marB="0" anchor="ctr"/>
                </a:tc>
                <a:tc>
                  <a:txBody>
                    <a:bodyPr/>
                    <a:lstStyle/>
                    <a:p>
                      <a:pPr marL="0" marR="0" indent="0" algn="ctr"/>
                      <a:r>
                        <a:rPr lang="tr" sz="500" b="1">
                          <a:latin typeface="Book Antiqua"/>
                        </a:rPr>
                        <a:t>700</a:t>
                      </a:r>
                    </a:p>
                  </a:txBody>
                  <a:tcPr marL="0" marR="0" marT="0" marB="0" anchor="ctr"/>
                </a:tc>
                <a:tc>
                  <a:txBody>
                    <a:bodyPr/>
                    <a:lstStyle/>
                    <a:p>
                      <a:pPr marL="0" marR="0" indent="0" algn="ctr">
                        <a:lnSpc>
                          <a:spcPct val="115000"/>
                        </a:lnSpc>
                      </a:pPr>
                      <a:r>
                        <a:rPr lang="tr" sz="450" b="1">
                          <a:latin typeface="Times New Roman"/>
                        </a:rPr>
                        <a:t>A - B 2.100 Genomik 2.100</a:t>
                      </a:r>
                    </a:p>
                    <a:p>
                      <a:pPr marL="0" marR="0" indent="0" algn="ctr">
                        <a:lnSpc>
                          <a:spcPct val="115000"/>
                        </a:lnSpc>
                      </a:pPr>
                      <a:r>
                        <a:rPr lang="tr" sz="450" b="1">
                          <a:latin typeface="Times New Roman"/>
                        </a:rPr>
                        <a:t>C 1.120</a:t>
                      </a:r>
                    </a:p>
                  </a:txBody>
                  <a:tcPr marL="0" marR="0" marT="0" marB="0" anchor="ctr"/>
                </a:tc>
                <a:tc>
                  <a:txBody>
                    <a:bodyPr/>
                    <a:lstStyle/>
                    <a:p>
                      <a:pPr marL="0" marR="0" indent="0" algn="ctr"/>
                      <a:r>
                        <a:rPr lang="tr" sz="500" b="1">
                          <a:latin typeface="Book Antiqua"/>
                        </a:rPr>
                        <a:t>5.600</a:t>
                      </a:r>
                    </a:p>
                  </a:txBody>
                  <a:tcPr marL="0" marR="0" marT="0" marB="0" anchor="ctr"/>
                </a:tc>
                <a:tc>
                  <a:txBody>
                    <a:bodyPr/>
                    <a:lstStyle/>
                    <a:p>
                      <a:pPr marL="0" marR="0" indent="0" algn="ctr"/>
                      <a:r>
                        <a:rPr lang="tr" sz="500" b="1">
                          <a:latin typeface="Book Antiqua"/>
                        </a:rPr>
                        <a:t>840</a:t>
                      </a:r>
                    </a:p>
                  </a:txBody>
                  <a:tcPr marL="0" marR="0" marT="0" marB="0" anchor="ctr"/>
                </a:tc>
                <a:tc>
                  <a:txBody>
                    <a:bodyPr/>
                    <a:lstStyle/>
                    <a:p>
                      <a:pPr marL="0" marR="0" indent="165100"/>
                      <a:r>
                        <a:rPr lang="tr" sz="500" b="1">
                          <a:latin typeface="Book Antiqua"/>
                        </a:rPr>
                        <a:t>-</a:t>
                      </a:r>
                    </a:p>
                  </a:txBody>
                  <a:tcPr marL="0" marR="0" marT="0" marB="0" anchor="ctr"/>
                </a:tc>
              </a:tr>
              <a:tr h="399129">
                <a:tc>
                  <a:txBody>
                    <a:bodyPr/>
                    <a:lstStyle/>
                    <a:p>
                      <a:pPr marL="0" marR="0" indent="0" algn="ctr">
                        <a:lnSpc>
                          <a:spcPct val="137000"/>
                        </a:lnSpc>
                      </a:pPr>
                      <a:r>
                        <a:rPr lang="tr" sz="500" b="1">
                          <a:latin typeface="Book Antiqua"/>
                        </a:rPr>
                        <a:t>Büyükbaş Desteği (Malak)</a:t>
                      </a:r>
                    </a:p>
                  </a:txBody>
                  <a:tcPr marL="0" marR="0" marT="0" marB="0" anchor="ctr">
                    <a:solidFill>
                      <a:srgbClr val="FEEBCE"/>
                    </a:solidFill>
                  </a:tcPr>
                </a:tc>
                <a:tc>
                  <a:txBody>
                    <a:bodyPr/>
                    <a:lstStyle/>
                    <a:p>
                      <a:pPr marL="0" marR="0" indent="0" algn="ctr"/>
                      <a:r>
                        <a:rPr lang="tr" sz="500" b="1">
                          <a:latin typeface="Book Antiqua"/>
                        </a:rPr>
                        <a:t>2.800</a:t>
                      </a:r>
                    </a:p>
                  </a:txBody>
                  <a:tcPr marL="0" marR="0" marT="0" marB="0" anchor="ctr">
                    <a:solidFill>
                      <a:srgbClr val="FEEBCE"/>
                    </a:solidFill>
                  </a:tcPr>
                </a:tc>
                <a:tc>
                  <a:txBody>
                    <a:bodyPr/>
                    <a:lstStyle/>
                    <a:p>
                      <a:pPr marL="0" marR="0" indent="0"/>
                      <a:r>
                        <a:rPr lang="tr" sz="500" b="1">
                          <a:latin typeface="Book Antiqua"/>
                        </a:rPr>
                        <a:t>2.800</a:t>
                      </a:r>
                    </a:p>
                  </a:txBody>
                  <a:tcPr marL="0" marR="0" marT="0" marB="0" anchor="ctr">
                    <a:solidFill>
                      <a:srgbClr val="FEEBCE"/>
                    </a:solidFill>
                  </a:tcPr>
                </a:tc>
                <a:tc>
                  <a:txBody>
                    <a:bodyPr/>
                    <a:lstStyle/>
                    <a:p>
                      <a:pPr marL="0" marR="0" indent="101600"/>
                      <a:r>
                        <a:rPr lang="tr" sz="500" b="1">
                          <a:latin typeface="Book Antiqua"/>
                        </a:rPr>
                        <a:t>1.960</a:t>
                      </a:r>
                    </a:p>
                  </a:txBody>
                  <a:tcPr marL="0" marR="0" marT="0" marB="0" anchor="ctr">
                    <a:solidFill>
                      <a:srgbClr val="FEEBCE"/>
                    </a:solidFill>
                  </a:tcPr>
                </a:tc>
                <a:tc>
                  <a:txBody>
                    <a:bodyPr/>
                    <a:lstStyle/>
                    <a:p>
                      <a:pPr marL="0" marR="0" indent="0"/>
                      <a:r>
                        <a:rPr lang="tr" sz="500" b="1">
                          <a:latin typeface="Book Antiqua"/>
                        </a:rPr>
                        <a:t>1.400</a:t>
                      </a:r>
                    </a:p>
                  </a:txBody>
                  <a:tcPr marL="0" marR="0" marT="0" marB="0" anchor="ctr">
                    <a:solidFill>
                      <a:srgbClr val="FEEBCE"/>
                    </a:solidFill>
                  </a:tcPr>
                </a:tc>
                <a:tc>
                  <a:txBody>
                    <a:bodyPr/>
                    <a:lstStyle/>
                    <a:p>
                      <a:pPr marL="0" marR="0" indent="0" algn="ctr"/>
                      <a:r>
                        <a:rPr lang="tr" sz="500" b="1">
                          <a:latin typeface="Book Antiqua"/>
                        </a:rPr>
                        <a:t>560</a:t>
                      </a:r>
                    </a:p>
                  </a:txBody>
                  <a:tcPr marL="0" marR="0" marT="0" marB="0" anchor="ctr">
                    <a:solidFill>
                      <a:srgbClr val="FEEBCE"/>
                    </a:solidFill>
                  </a:tcPr>
                </a:tc>
                <a:tc>
                  <a:txBody>
                    <a:bodyPr/>
                    <a:lstStyle/>
                    <a:p>
                      <a:pPr marL="0" marR="0" indent="0" algn="ctr"/>
                      <a:r>
                        <a:rPr lang="tr" sz="500" b="1">
                          <a:latin typeface="Book Antiqua"/>
                        </a:rPr>
                        <a:t>2.240</a:t>
                      </a:r>
                    </a:p>
                  </a:txBody>
                  <a:tcPr marL="0" marR="0" marT="0" marB="0" anchor="ctr">
                    <a:solidFill>
                      <a:srgbClr val="FEEBCE"/>
                    </a:solidFill>
                  </a:tcPr>
                </a:tc>
                <a:tc>
                  <a:txBody>
                    <a:bodyPr/>
                    <a:lstStyle/>
                    <a:p>
                      <a:pPr marL="0" marR="0" indent="0" algn="ctr"/>
                      <a:r>
                        <a:rPr lang="tr" sz="500" b="1">
                          <a:latin typeface="Book Antiqua"/>
                        </a:rPr>
                        <a:t>1.400</a:t>
                      </a:r>
                    </a:p>
                  </a:txBody>
                  <a:tcPr marL="0" marR="0" marT="0" marB="0" anchor="ctr">
                    <a:solidFill>
                      <a:srgbClr val="FEEBCE"/>
                    </a:solidFill>
                  </a:tcPr>
                </a:tc>
                <a:tc>
                  <a:txBody>
                    <a:bodyPr/>
                    <a:lstStyle/>
                    <a:p>
                      <a:pPr marL="0" marR="0" indent="0" algn="ctr"/>
                      <a:r>
                        <a:rPr lang="tr" sz="500" b="1">
                          <a:latin typeface="Book Antiqua"/>
                        </a:rPr>
                        <a:t>C 2.240</a:t>
                      </a:r>
                    </a:p>
                  </a:txBody>
                  <a:tcPr marL="0" marR="0" marT="0" marB="0" anchor="ctr">
                    <a:solidFill>
                      <a:srgbClr val="FEEBCE"/>
                    </a:solidFill>
                  </a:tcPr>
                </a:tc>
                <a:tc>
                  <a:txBody>
                    <a:bodyPr/>
                    <a:lstStyle/>
                    <a:p>
                      <a:pPr marL="0" marR="0" indent="0" algn="ctr"/>
                      <a:r>
                        <a:rPr lang="tr" sz="500" b="1">
                          <a:latin typeface="Book Antiqua"/>
                        </a:rPr>
                        <a:t>11.200</a:t>
                      </a:r>
                    </a:p>
                  </a:txBody>
                  <a:tcPr marL="0" marR="0" marT="0" marB="0" anchor="ctr">
                    <a:solidFill>
                      <a:srgbClr val="FEEBCE"/>
                    </a:solidFill>
                  </a:tcPr>
                </a:tc>
                <a:tc>
                  <a:txBody>
                    <a:bodyPr/>
                    <a:lstStyle/>
                    <a:p>
                      <a:pPr marL="0" marR="0" indent="0" algn="ctr"/>
                      <a:r>
                        <a:rPr lang="tr" sz="500" b="1">
                          <a:latin typeface="Book Antiqua"/>
                        </a:rPr>
                        <a:t>1.680</a:t>
                      </a:r>
                    </a:p>
                  </a:txBody>
                  <a:tcPr marL="0" marR="0" marT="0" marB="0" anchor="ctr">
                    <a:solidFill>
                      <a:srgbClr val="FEEBCE"/>
                    </a:solidFill>
                  </a:tcPr>
                </a:tc>
                <a:tc>
                  <a:txBody>
                    <a:bodyPr/>
                    <a:lstStyle/>
                    <a:p>
                      <a:pPr marL="0" marR="0" indent="165100"/>
                      <a:r>
                        <a:rPr lang="tr" sz="500" b="1">
                          <a:latin typeface="Book Antiqua"/>
                        </a:rPr>
                        <a:t>-</a:t>
                      </a:r>
                    </a:p>
                  </a:txBody>
                  <a:tcPr marL="0" marR="0" marT="0" marB="0" anchor="ctr">
                    <a:solidFill>
                      <a:srgbClr val="FEEBCE"/>
                    </a:solidFill>
                  </a:tcPr>
                </a:tc>
              </a:tr>
              <a:tr h="395858">
                <a:tc>
                  <a:txBody>
                    <a:bodyPr/>
                    <a:lstStyle/>
                    <a:p>
                      <a:pPr marL="0" marR="0" indent="0" algn="ctr">
                        <a:lnSpc>
                          <a:spcPct val="137000"/>
                        </a:lnSpc>
                      </a:pPr>
                      <a:r>
                        <a:rPr lang="tr" sz="500" b="1">
                          <a:latin typeface="Book Antiqua"/>
                        </a:rPr>
                        <a:t>Küçükbaş Desteği (Kuzu/Oğlak)</a:t>
                      </a:r>
                    </a:p>
                  </a:txBody>
                  <a:tcPr marL="0" marR="0" marT="0" marB="0" anchor="ctr"/>
                </a:tc>
                <a:tc>
                  <a:txBody>
                    <a:bodyPr/>
                    <a:lstStyle/>
                    <a:p>
                      <a:pPr marL="0" marR="0" indent="0" algn="ctr"/>
                      <a:r>
                        <a:rPr lang="tr" sz="500" b="1">
                          <a:latin typeface="Book Antiqua"/>
                        </a:rPr>
                        <a:t>300</a:t>
                      </a:r>
                    </a:p>
                  </a:txBody>
                  <a:tcPr marL="0" marR="0" marT="0" marB="0" anchor="ctr"/>
                </a:tc>
                <a:tc>
                  <a:txBody>
                    <a:bodyPr/>
                    <a:lstStyle/>
                    <a:p>
                      <a:pPr marL="0" marR="0" indent="114300"/>
                      <a:r>
                        <a:rPr lang="tr" sz="500" b="1">
                          <a:latin typeface="Book Antiqua"/>
                        </a:rPr>
                        <a:t>300</a:t>
                      </a:r>
                    </a:p>
                  </a:txBody>
                  <a:tcPr marL="0" marR="0" marT="0" marB="0" anchor="ctr"/>
                </a:tc>
                <a:tc>
                  <a:txBody>
                    <a:bodyPr/>
                    <a:lstStyle/>
                    <a:p>
                      <a:pPr marL="0" marR="0" indent="101600"/>
                      <a:r>
                        <a:rPr lang="tr" sz="500" b="1">
                          <a:latin typeface="Book Antiqua"/>
                        </a:rPr>
                        <a:t>210</a:t>
                      </a:r>
                    </a:p>
                  </a:txBody>
                  <a:tcPr marL="0" marR="0" marT="0" marB="0" anchor="ctr"/>
                </a:tc>
                <a:tc>
                  <a:txBody>
                    <a:bodyPr/>
                    <a:lstStyle/>
                    <a:p>
                      <a:pPr marL="0" marR="0" indent="0" algn="ctr"/>
                      <a:r>
                        <a:rPr lang="tr" sz="500" b="1">
                          <a:latin typeface="Book Antiqua"/>
                        </a:rPr>
                        <a:t>-</a:t>
                      </a:r>
                    </a:p>
                  </a:txBody>
                  <a:tcPr marL="0" marR="0" marT="0" marB="0" anchor="ctr"/>
                </a:tc>
                <a:tc>
                  <a:txBody>
                    <a:bodyPr/>
                    <a:lstStyle/>
                    <a:p>
                      <a:pPr marL="0" marR="0" indent="0" algn="ctr"/>
                      <a:r>
                        <a:rPr lang="tr" sz="500" b="1">
                          <a:latin typeface="Book Antiqua"/>
                        </a:rPr>
                        <a:t>60</a:t>
                      </a:r>
                    </a:p>
                  </a:txBody>
                  <a:tcPr marL="0" marR="0" marT="0" marB="0" anchor="ctr"/>
                </a:tc>
                <a:tc>
                  <a:txBody>
                    <a:bodyPr/>
                    <a:lstStyle/>
                    <a:p>
                      <a:pPr marL="0" marR="0" indent="203200"/>
                      <a:r>
                        <a:rPr lang="tr" sz="500" b="1">
                          <a:latin typeface="Book Antiqua"/>
                        </a:rPr>
                        <a:t>-</a:t>
                      </a:r>
                    </a:p>
                  </a:txBody>
                  <a:tcPr marL="0" marR="0" marT="0" marB="0" anchor="ctr"/>
                </a:tc>
                <a:tc>
                  <a:txBody>
                    <a:bodyPr/>
                    <a:lstStyle/>
                    <a:p>
                      <a:pPr marL="0" marR="0" indent="0" algn="ctr"/>
                      <a:r>
                        <a:rPr lang="tr" sz="500" b="1">
                          <a:latin typeface="Book Antiqua"/>
                        </a:rPr>
                        <a:t>-</a:t>
                      </a:r>
                    </a:p>
                  </a:txBody>
                  <a:tcPr marL="0" marR="0" marT="0" marB="0" anchor="ctr"/>
                </a:tc>
                <a:tc>
                  <a:txBody>
                    <a:bodyPr/>
                    <a:lstStyle/>
                    <a:p>
                      <a:pPr marL="0" marR="0" indent="0" algn="ctr"/>
                      <a:r>
                        <a:rPr lang="tr" sz="500" b="1">
                          <a:latin typeface="Book Antiqua"/>
                        </a:rPr>
                        <a:t>-</a:t>
                      </a:r>
                    </a:p>
                  </a:txBody>
                  <a:tcPr marL="0" marR="0" marT="0" marB="0" anchor="ctr"/>
                </a:tc>
                <a:tc>
                  <a:txBody>
                    <a:bodyPr/>
                    <a:lstStyle/>
                    <a:p>
                      <a:pPr marL="0" marR="0" indent="0" algn="ctr"/>
                      <a:r>
                        <a:rPr lang="tr" sz="500" b="1">
                          <a:latin typeface="Book Antiqua"/>
                        </a:rPr>
                        <a:t>-</a:t>
                      </a:r>
                    </a:p>
                  </a:txBody>
                  <a:tcPr marL="0" marR="0" marT="0" marB="0" anchor="ctr"/>
                </a:tc>
                <a:tc>
                  <a:txBody>
                    <a:bodyPr/>
                    <a:lstStyle/>
                    <a:p>
                      <a:pPr marL="0" marR="0" indent="177800" algn="just"/>
                      <a:r>
                        <a:rPr lang="tr" sz="500" b="1">
                          <a:latin typeface="Book Antiqua"/>
                        </a:rPr>
                        <a:t>-</a:t>
                      </a:r>
                    </a:p>
                  </a:txBody>
                  <a:tcPr marL="0" marR="0" marT="0" marB="0" anchor="ctr"/>
                </a:tc>
                <a:tc>
                  <a:txBody>
                    <a:bodyPr/>
                    <a:lstStyle/>
                    <a:p>
                      <a:pPr marL="0" marR="0" indent="0"/>
                      <a:r>
                        <a:rPr lang="tr" sz="500" b="1">
                          <a:latin typeface="Book Antiqua"/>
                        </a:rPr>
                        <a:t>81.000</a:t>
                      </a:r>
                    </a:p>
                  </a:txBody>
                  <a:tcPr marL="0" marR="0" marT="0" marB="0" anchor="ctr"/>
                </a:tc>
              </a:tr>
              <a:tr h="510362">
                <a:tc>
                  <a:txBody>
                    <a:bodyPr/>
                    <a:lstStyle/>
                    <a:p>
                      <a:pPr marL="0" marR="0" indent="152400">
                        <a:lnSpc>
                          <a:spcPct val="137000"/>
                        </a:lnSpc>
                      </a:pPr>
                      <a:r>
                        <a:rPr lang="tr" sz="500" b="1">
                          <a:latin typeface="Book Antiqua"/>
                        </a:rPr>
                        <a:t>Arıcılık</a:t>
                      </a:r>
                    </a:p>
                    <a:p>
                      <a:pPr marL="0" marR="0" indent="0" algn="ctr">
                        <a:lnSpc>
                          <a:spcPct val="137000"/>
                        </a:lnSpc>
                      </a:pPr>
                      <a:r>
                        <a:rPr lang="tr" sz="500" b="1">
                          <a:latin typeface="Book Antiqua"/>
                        </a:rPr>
                        <a:t>Desteği Üye / Üye Değil</a:t>
                      </a:r>
                    </a:p>
                  </a:txBody>
                  <a:tcPr marL="0" marR="0" marT="0" marB="0" anchor="ctr">
                    <a:solidFill>
                      <a:srgbClr val="FEEBCE"/>
                    </a:solidFill>
                  </a:tcPr>
                </a:tc>
                <a:tc>
                  <a:txBody>
                    <a:bodyPr/>
                    <a:lstStyle/>
                    <a:p>
                      <a:pPr marL="0" marR="0" indent="0" algn="ctr"/>
                      <a:r>
                        <a:rPr lang="tr" sz="500" b="1">
                          <a:latin typeface="Book Antiqua"/>
                        </a:rPr>
                        <a:t>140/100</a:t>
                      </a:r>
                    </a:p>
                  </a:txBody>
                  <a:tcPr marL="0" marR="0" marT="0" marB="0" anchor="ctr">
                    <a:solidFill>
                      <a:srgbClr val="FEEBCE"/>
                    </a:solidFill>
                  </a:tcPr>
                </a:tc>
                <a:tc>
                  <a:txBody>
                    <a:bodyPr/>
                    <a:lstStyle/>
                    <a:p>
                      <a:pPr marL="0" marR="0" indent="152400"/>
                      <a:r>
                        <a:rPr lang="tr" sz="500" b="1">
                          <a:latin typeface="Book Antiqua"/>
                        </a:rPr>
                        <a:t>-</a:t>
                      </a:r>
                    </a:p>
                  </a:txBody>
                  <a:tcPr marL="0" marR="0" marT="0" marB="0" anchor="ctr">
                    <a:solidFill>
                      <a:srgbClr val="FEEBCE"/>
                    </a:solidFill>
                  </a:tcPr>
                </a:tc>
                <a:tc>
                  <a:txBody>
                    <a:bodyPr/>
                    <a:lstStyle/>
                    <a:p>
                      <a:pPr marL="0" marR="0" indent="101600"/>
                      <a:r>
                        <a:rPr lang="tr" sz="500" b="1">
                          <a:latin typeface="Book Antiqua"/>
                        </a:rPr>
                        <a:t>56/40</a:t>
                      </a:r>
                    </a:p>
                  </a:txBody>
                  <a:tcPr marL="0" marR="0" marT="0" marB="0" anchor="ctr">
                    <a:solidFill>
                      <a:srgbClr val="FEEBCE"/>
                    </a:solidFill>
                  </a:tcPr>
                </a:tc>
                <a:tc>
                  <a:txBody>
                    <a:bodyPr/>
                    <a:lstStyle/>
                    <a:p>
                      <a:pPr marL="0" marR="0" indent="0" algn="ctr"/>
                      <a:r>
                        <a:rPr lang="tr" sz="500" b="1">
                          <a:latin typeface="Book Antiqua"/>
                        </a:rPr>
                        <a:t>42/30</a:t>
                      </a:r>
                    </a:p>
                  </a:txBody>
                  <a:tcPr marL="0" marR="0" marT="0" marB="0" anchor="ctr">
                    <a:solidFill>
                      <a:srgbClr val="FEEBCE"/>
                    </a:solidFill>
                  </a:tcPr>
                </a:tc>
                <a:tc>
                  <a:txBody>
                    <a:bodyPr/>
                    <a:lstStyle/>
                    <a:p>
                      <a:pPr marL="0" marR="0" indent="0" algn="ctr"/>
                      <a:r>
                        <a:rPr lang="tr" sz="500" b="1">
                          <a:latin typeface="Book Antiqua"/>
                        </a:rPr>
                        <a:t>28/-</a:t>
                      </a:r>
                    </a:p>
                  </a:txBody>
                  <a:tcPr marL="0" marR="0" marT="0" marB="0" anchor="ctr">
                    <a:solidFill>
                      <a:srgbClr val="FEEBCE"/>
                    </a:solidFill>
                  </a:tcPr>
                </a:tc>
                <a:tc>
                  <a:txBody>
                    <a:bodyPr/>
                    <a:lstStyle/>
                    <a:p>
                      <a:pPr marL="0" marR="0" indent="203200"/>
                      <a:r>
                        <a:rPr lang="tr" sz="500" b="1">
                          <a:latin typeface="Book Antiqua"/>
                        </a:rPr>
                        <a:t>-</a:t>
                      </a:r>
                    </a:p>
                  </a:txBody>
                  <a:tcPr marL="0" marR="0" marT="0" marB="0" anchor="ctr">
                    <a:solidFill>
                      <a:srgbClr val="FEEBCE"/>
                    </a:solidFill>
                  </a:tcPr>
                </a:tc>
                <a:tc>
                  <a:txBody>
                    <a:bodyPr/>
                    <a:lstStyle/>
                    <a:p>
                      <a:pPr marL="0" marR="0" indent="0" algn="ctr"/>
                      <a:r>
                        <a:rPr lang="tr" sz="500" b="1">
                          <a:latin typeface="Book Antiqua"/>
                        </a:rPr>
                        <a:t>-</a:t>
                      </a:r>
                    </a:p>
                  </a:txBody>
                  <a:tcPr marL="0" marR="0" marT="0" marB="0" anchor="ctr">
                    <a:solidFill>
                      <a:srgbClr val="FEEBCE"/>
                    </a:solidFill>
                  </a:tcPr>
                </a:tc>
                <a:tc>
                  <a:txBody>
                    <a:bodyPr/>
                    <a:lstStyle/>
                    <a:p>
                      <a:pPr marL="0" marR="0" indent="0" algn="ctr"/>
                      <a:r>
                        <a:rPr lang="tr" sz="500" b="1">
                          <a:latin typeface="Book Antiqua"/>
                        </a:rPr>
                        <a:t>-</a:t>
                      </a:r>
                    </a:p>
                  </a:txBody>
                  <a:tcPr marL="0" marR="0" marT="0" marB="0" anchor="ctr">
                    <a:solidFill>
                      <a:srgbClr val="FEEBCE"/>
                    </a:solidFill>
                  </a:tcPr>
                </a:tc>
                <a:tc>
                  <a:txBody>
                    <a:bodyPr/>
                    <a:lstStyle/>
                    <a:p>
                      <a:pPr marL="0" marR="0" indent="0" algn="ctr"/>
                      <a:r>
                        <a:rPr lang="tr" sz="500" b="1">
                          <a:latin typeface="Book Antiqua"/>
                        </a:rPr>
                        <a:t>-</a:t>
                      </a:r>
                    </a:p>
                  </a:txBody>
                  <a:tcPr marL="0" marR="0" marT="0" marB="0" anchor="ctr">
                    <a:solidFill>
                      <a:srgbClr val="FEEBCE"/>
                    </a:solidFill>
                  </a:tcPr>
                </a:tc>
                <a:tc>
                  <a:txBody>
                    <a:bodyPr/>
                    <a:lstStyle/>
                    <a:p>
                      <a:pPr marL="0" marR="0" indent="177800" algn="just"/>
                      <a:r>
                        <a:rPr lang="tr" sz="500" b="1">
                          <a:latin typeface="Book Antiqua"/>
                        </a:rPr>
                        <a:t>-</a:t>
                      </a:r>
                    </a:p>
                  </a:txBody>
                  <a:tcPr marL="0" marR="0" marT="0" marB="0" anchor="ctr">
                    <a:solidFill>
                      <a:srgbClr val="FEEBCE"/>
                    </a:solidFill>
                  </a:tcPr>
                </a:tc>
                <a:tc>
                  <a:txBody>
                    <a:bodyPr/>
                    <a:lstStyle/>
                    <a:p>
                      <a:pPr marL="0" marR="0" indent="165100"/>
                      <a:r>
                        <a:rPr lang="tr" sz="500" b="1">
                          <a:latin typeface="Book Antiqua"/>
                        </a:rPr>
                        <a:t>-</a:t>
                      </a:r>
                    </a:p>
                  </a:txBody>
                  <a:tcPr marL="0" marR="0" marT="0" marB="0" anchor="ctr">
                    <a:solidFill>
                      <a:srgbClr val="FEEBCE"/>
                    </a:solidFill>
                  </a:tcPr>
                </a:tc>
              </a:tr>
              <a:tr h="386043">
                <a:tc>
                  <a:txBody>
                    <a:bodyPr/>
                    <a:lstStyle/>
                    <a:p>
                      <a:pPr marL="0" marR="0" indent="0" algn="ctr">
                        <a:lnSpc>
                          <a:spcPct val="137000"/>
                        </a:lnSpc>
                      </a:pPr>
                      <a:r>
                        <a:rPr lang="tr" sz="500" b="1">
                          <a:latin typeface="Book Antiqua"/>
                        </a:rPr>
                        <a:t>İpekböceği Desteği</a:t>
                      </a:r>
                    </a:p>
                  </a:txBody>
                  <a:tcPr marL="0" marR="0" marT="0" marB="0" anchor="ctr"/>
                </a:tc>
                <a:tc>
                  <a:txBody>
                    <a:bodyPr/>
                    <a:lstStyle/>
                    <a:p>
                      <a:pPr marL="0" marR="0" indent="0" algn="ctr"/>
                      <a:r>
                        <a:rPr lang="tr" sz="500" b="1">
                          <a:latin typeface="Book Antiqua"/>
                        </a:rPr>
                        <a:t>1.100</a:t>
                      </a:r>
                    </a:p>
                  </a:txBody>
                  <a:tcPr marL="0" marR="0" marT="0" marB="0" anchor="ctr"/>
                </a:tc>
                <a:tc>
                  <a:txBody>
                    <a:bodyPr/>
                    <a:lstStyle/>
                    <a:p>
                      <a:pPr marL="0" marR="0" indent="152400"/>
                      <a:r>
                        <a:rPr lang="tr" sz="500" b="1">
                          <a:latin typeface="Book Antiqua"/>
                        </a:rPr>
                        <a:t>-</a:t>
                      </a:r>
                    </a:p>
                  </a:txBody>
                  <a:tcPr marL="0" marR="0" marT="0" marB="0" anchor="ctr"/>
                </a:tc>
                <a:tc>
                  <a:txBody>
                    <a:bodyPr/>
                    <a:lstStyle/>
                    <a:p>
                      <a:pPr marL="0" marR="0" indent="101600"/>
                      <a:r>
                        <a:rPr lang="tr" sz="500" b="1">
                          <a:latin typeface="Book Antiqua"/>
                        </a:rPr>
                        <a:t>440</a:t>
                      </a:r>
                    </a:p>
                  </a:txBody>
                  <a:tcPr marL="0" marR="0" marT="0" marB="0" anchor="ctr"/>
                </a:tc>
                <a:tc>
                  <a:txBody>
                    <a:bodyPr/>
                    <a:lstStyle/>
                    <a:p>
                      <a:pPr marL="0" marR="0" indent="0" algn="ctr"/>
                      <a:r>
                        <a:rPr lang="tr" sz="500" b="1">
                          <a:latin typeface="Book Antiqua"/>
                        </a:rPr>
                        <a:t>-</a:t>
                      </a:r>
                    </a:p>
                  </a:txBody>
                  <a:tcPr marL="0" marR="0" marT="0" marB="0" anchor="ctr"/>
                </a:tc>
                <a:tc>
                  <a:txBody>
                    <a:bodyPr/>
                    <a:lstStyle/>
                    <a:p>
                      <a:pPr marL="0" marR="0" indent="0" algn="ctr"/>
                      <a:r>
                        <a:rPr lang="tr" sz="500" b="1">
                          <a:latin typeface="Book Antiqua"/>
                        </a:rPr>
                        <a:t>-</a:t>
                      </a:r>
                    </a:p>
                  </a:txBody>
                  <a:tcPr marL="0" marR="0" marT="0" marB="0" anchor="ctr"/>
                </a:tc>
                <a:tc>
                  <a:txBody>
                    <a:bodyPr/>
                    <a:lstStyle/>
                    <a:p>
                      <a:pPr marL="0" marR="0" indent="203200"/>
                      <a:r>
                        <a:rPr lang="tr" sz="500" b="1">
                          <a:latin typeface="Book Antiqua"/>
                        </a:rPr>
                        <a:t>-</a:t>
                      </a:r>
                    </a:p>
                  </a:txBody>
                  <a:tcPr marL="0" marR="0" marT="0" marB="0" anchor="ctr"/>
                </a:tc>
                <a:tc>
                  <a:txBody>
                    <a:bodyPr/>
                    <a:lstStyle/>
                    <a:p>
                      <a:pPr marL="0" marR="0" indent="0" algn="ctr"/>
                      <a:r>
                        <a:rPr lang="tr" sz="500" b="1">
                          <a:latin typeface="Book Antiqua"/>
                        </a:rPr>
                        <a:t>-</a:t>
                      </a:r>
                    </a:p>
                  </a:txBody>
                  <a:tcPr marL="0" marR="0" marT="0" marB="0" anchor="ctr"/>
                </a:tc>
                <a:tc>
                  <a:txBody>
                    <a:bodyPr/>
                    <a:lstStyle/>
                    <a:p>
                      <a:pPr marL="0" marR="0" indent="0" algn="ctr"/>
                      <a:r>
                        <a:rPr lang="tr" sz="500" b="1">
                          <a:latin typeface="Book Antiqua"/>
                        </a:rPr>
                        <a:t>-</a:t>
                      </a:r>
                    </a:p>
                  </a:txBody>
                  <a:tcPr marL="0" marR="0" marT="0" marB="0" anchor="ctr"/>
                </a:tc>
                <a:tc>
                  <a:txBody>
                    <a:bodyPr/>
                    <a:lstStyle/>
                    <a:p>
                      <a:pPr marL="0" marR="0" indent="139700"/>
                      <a:r>
                        <a:rPr lang="tr" sz="500" b="1">
                          <a:latin typeface="Book Antiqua"/>
                        </a:rPr>
                        <a:t>-</a:t>
                      </a:r>
                    </a:p>
                  </a:txBody>
                  <a:tcPr marL="0" marR="0" marT="0" marB="0" anchor="ctr"/>
                </a:tc>
                <a:tc>
                  <a:txBody>
                    <a:bodyPr/>
                    <a:lstStyle/>
                    <a:p>
                      <a:pPr marL="0" marR="0" indent="177800" algn="just"/>
                      <a:r>
                        <a:rPr lang="tr" sz="500" b="1">
                          <a:latin typeface="Book Antiqua"/>
                        </a:rPr>
                        <a:t>-</a:t>
                      </a:r>
                    </a:p>
                  </a:txBody>
                  <a:tcPr marL="0" marR="0" marT="0" marB="0" anchor="ctr"/>
                </a:tc>
                <a:tc>
                  <a:txBody>
                    <a:bodyPr/>
                    <a:lstStyle/>
                    <a:p>
                      <a:pPr marL="0" marR="0" indent="165100"/>
                      <a:r>
                        <a:rPr lang="tr" sz="500" b="1">
                          <a:latin typeface="Book Antiqua"/>
                        </a:rPr>
                        <a:t>-</a:t>
                      </a:r>
                    </a:p>
                  </a:txBody>
                  <a:tcPr marL="0" marR="0" marT="0" marB="0" anchor="ctr"/>
                </a:tc>
              </a:tr>
            </a:tbl>
          </a:graphicData>
        </a:graphic>
      </p:graphicFrame>
      <p:sp>
        <p:nvSpPr>
          <p:cNvPr id="10" name="Dikdörtgen 9"/>
          <p:cNvSpPr/>
          <p:nvPr/>
        </p:nvSpPr>
        <p:spPr>
          <a:xfrm>
            <a:off x="700113" y="4694683"/>
            <a:ext cx="4203949" cy="451475"/>
          </a:xfrm>
          <a:prstGeom prst="rect">
            <a:avLst/>
          </a:prstGeom>
          <a:solidFill>
            <a:srgbClr val="FFFFFF"/>
          </a:solidFill>
        </p:spPr>
        <p:txBody>
          <a:bodyPr lIns="0" tIns="0" rIns="0" bIns="0">
            <a:noAutofit/>
          </a:bodyPr>
          <a:lstStyle/>
          <a:p>
            <a:pPr marL="0" marR="0" indent="0">
              <a:lnSpc>
                <a:spcPct val="126000"/>
              </a:lnSpc>
            </a:pPr>
            <a:r>
              <a:rPr lang="tr" sz="850">
                <a:latin typeface="Garamond"/>
              </a:rPr>
              <a:t>Yukarıdaki tabloda görüldüğü üzere </a:t>
            </a:r>
            <a:r>
              <a:rPr lang="tr" sz="850" b="1">
                <a:latin typeface="Garamond"/>
              </a:rPr>
              <a:t>temel hayvancılık destekleri; </a:t>
            </a:r>
            <a:r>
              <a:rPr lang="tr" sz="850">
                <a:latin typeface="Garamond"/>
              </a:rPr>
              <a:t>Büyükbaş (buzağı/malak) Hayvancılık Desteği, Küçükbaş (kuzu/oğlak) Hayvancılık Desteği, Arıcılık Desteği ve İpekböceği Desteği olmak üzere 4 ana destek kaleminden oluşmaktadır.</a:t>
            </a:r>
          </a:p>
        </p:txBody>
      </p:sp>
      <p:sp>
        <p:nvSpPr>
          <p:cNvPr id="11" name="Dikdörtgen 10"/>
          <p:cNvSpPr/>
          <p:nvPr/>
        </p:nvSpPr>
        <p:spPr>
          <a:xfrm>
            <a:off x="480918" y="7141807"/>
            <a:ext cx="1416584" cy="101418"/>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252050" y="3152575"/>
            <a:ext cx="1560984" cy="1564810"/>
          </a:xfrm>
          <a:prstGeom prst="rect">
            <a:avLst/>
          </a:prstGeom>
        </p:spPr>
      </p:pic>
      <p:pic>
        <p:nvPicPr>
          <p:cNvPr id="3" name="Resim 2"/>
          <p:cNvPicPr>
            <a:picLocks noChangeAspect="1"/>
          </p:cNvPicPr>
          <p:nvPr/>
        </p:nvPicPr>
        <p:blipFill>
          <a:blip r:embed="rId3"/>
          <a:stretch>
            <a:fillRect/>
          </a:stretch>
        </p:blipFill>
        <p:spPr>
          <a:xfrm>
            <a:off x="2548076" y="7066513"/>
            <a:ext cx="275468" cy="275468"/>
          </a:xfrm>
          <a:prstGeom prst="rect">
            <a:avLst/>
          </a:prstGeom>
        </p:spPr>
      </p:pic>
      <p:sp>
        <p:nvSpPr>
          <p:cNvPr id="4" name="Dikdörtgen 3"/>
          <p:cNvSpPr/>
          <p:nvPr/>
        </p:nvSpPr>
        <p:spPr>
          <a:xfrm>
            <a:off x="524153" y="271641"/>
            <a:ext cx="1365862" cy="12243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4705907" y="279293"/>
            <a:ext cx="137734" cy="107127"/>
          </a:xfrm>
          <a:prstGeom prst="rect">
            <a:avLst/>
          </a:prstGeom>
          <a:solidFill>
            <a:srgbClr val="FFFFFF"/>
          </a:solidFill>
        </p:spPr>
        <p:txBody>
          <a:bodyPr wrap="none" lIns="0" tIns="0" rIns="0" bIns="0">
            <a:noAutofit/>
          </a:bodyPr>
          <a:lstStyle/>
          <a:p>
            <a:pPr marL="0" marR="0" indent="0"/>
            <a:r>
              <a:rPr lang="tr" sz="750" b="1">
                <a:latin typeface="Cambria"/>
              </a:rPr>
              <a:t>14</a:t>
            </a:r>
          </a:p>
        </p:txBody>
      </p:sp>
      <p:sp>
        <p:nvSpPr>
          <p:cNvPr id="6" name="Dikdörtgen 5"/>
          <p:cNvSpPr/>
          <p:nvPr/>
        </p:nvSpPr>
        <p:spPr>
          <a:xfrm>
            <a:off x="516502" y="539457"/>
            <a:ext cx="1583939" cy="317553"/>
          </a:xfrm>
          <a:prstGeom prst="rect">
            <a:avLst/>
          </a:prstGeom>
          <a:solidFill>
            <a:srgbClr val="FFFFFF"/>
          </a:solidFill>
        </p:spPr>
        <p:txBody>
          <a:bodyPr lIns="0" tIns="0" rIns="0" bIns="0">
            <a:noAutofit/>
          </a:bodyPr>
          <a:lstStyle/>
          <a:p>
            <a:pPr marL="0" marR="0" indent="0">
              <a:lnSpc>
                <a:spcPct val="85000"/>
              </a:lnSpc>
            </a:pPr>
            <a:r>
              <a:rPr lang="tr" sz="1200" b="1">
                <a:latin typeface="Segoe UI"/>
              </a:rPr>
              <a:t>TEMEL HAYVANCILIK</a:t>
            </a:r>
          </a:p>
          <a:p>
            <a:pPr marL="0" marR="0" indent="0">
              <a:lnSpc>
                <a:spcPct val="85000"/>
              </a:lnSpc>
            </a:pPr>
            <a:r>
              <a:rPr lang="tr" sz="1200" b="1">
                <a:latin typeface="Segoe UI"/>
              </a:rPr>
              <a:t>DESTEKLERİ</a:t>
            </a:r>
          </a:p>
        </p:txBody>
      </p:sp>
      <p:sp>
        <p:nvSpPr>
          <p:cNvPr id="7" name="Dikdörtgen 6"/>
          <p:cNvSpPr/>
          <p:nvPr/>
        </p:nvSpPr>
        <p:spPr>
          <a:xfrm>
            <a:off x="520328" y="1293168"/>
            <a:ext cx="3271179" cy="172167"/>
          </a:xfrm>
          <a:prstGeom prst="rect">
            <a:avLst/>
          </a:prstGeom>
          <a:solidFill>
            <a:srgbClr val="FFFFFF"/>
          </a:solidFill>
        </p:spPr>
        <p:txBody>
          <a:bodyPr wrap="none" lIns="0" tIns="0" rIns="0" bIns="0">
            <a:noAutofit/>
          </a:bodyPr>
          <a:lstStyle/>
          <a:p>
            <a:pPr marL="0" marR="0" indent="0"/>
            <a:r>
              <a:rPr lang="tr" sz="850" b="1">
                <a:latin typeface="Book Antiqua"/>
              </a:rPr>
              <a:t>BÜYÜKBAŞ HAYVANCILIK DESTEĞİ (BUZAĞI/MALAK)</a:t>
            </a:r>
          </a:p>
        </p:txBody>
      </p:sp>
      <p:sp>
        <p:nvSpPr>
          <p:cNvPr id="9" name="Dikdörtgen 8"/>
          <p:cNvSpPr/>
          <p:nvPr/>
        </p:nvSpPr>
        <p:spPr>
          <a:xfrm>
            <a:off x="531805" y="1597330"/>
            <a:ext cx="4262099" cy="1515073"/>
          </a:xfrm>
          <a:prstGeom prst="rect">
            <a:avLst/>
          </a:prstGeom>
          <a:solidFill>
            <a:srgbClr val="FFFFFF"/>
          </a:solidFill>
        </p:spPr>
        <p:txBody>
          <a:bodyPr lIns="0" tIns="0" rIns="0" bIns="0">
            <a:noAutofit/>
          </a:bodyPr>
          <a:lstStyle/>
          <a:p>
            <a:pPr marL="0" marR="0" indent="0"/>
            <a:r>
              <a:rPr lang="tr" sz="1900" b="1">
                <a:latin typeface="Times New Roman"/>
              </a:rPr>
              <a:t>H</a:t>
            </a:r>
          </a:p>
          <a:p>
            <a:pPr marL="0" marR="0" indent="268985" algn="just">
              <a:lnSpc>
                <a:spcPct val="125000"/>
              </a:lnSpc>
            </a:pPr>
            <a:r>
              <a:rPr lang="tr" sz="850">
                <a:latin typeface="Garamond"/>
              </a:rPr>
              <a:t>ayvancılık destekleme modelinde; yönlendirici ve verimlilik esaslı kriterler ön plana alınarak işletmelerin ekonomik açıdan güçlendirilmesi ve faaliyetlerinin sürdürülebilirliğinin sağlanması hedeflenmektedir. Doğan yavru üzerinden kurgulanan destekleme yaklaşımı sayesinde üreme verimliliğinin artırılması amaçlanmakta, böylece üretim etkinliği yükseltilmektedir. Yerli üretimin teşvik edilmesiyle birlikte ithalat baskısının azaltılması ve ülke hayvancılığının kendi kendine yeterli bir yapıya kavuşturulması hedeflenmektedir. Üretici kârlılığının artırılmasıyla ekonomik dalgalanmalardan daha az etkilenen, güçlü ve dirençli bir üretim modeli oluşturulacaktır. Aile işletmelerinin sayısının ve verimliliğinin artırılmasıyla, orta ve büyük ölçekli işletmeler ile aile işletmeleri arasında sağlıklı bir denge kurulacak; üretimde tekelleşme eğilimlerinin önüne geçilerek</a:t>
            </a:r>
          </a:p>
        </p:txBody>
      </p:sp>
      <p:sp>
        <p:nvSpPr>
          <p:cNvPr id="10" name="Dikdörtgen 9"/>
          <p:cNvSpPr/>
          <p:nvPr/>
        </p:nvSpPr>
        <p:spPr>
          <a:xfrm>
            <a:off x="531805" y="3148749"/>
            <a:ext cx="2666682" cy="1626025"/>
          </a:xfrm>
          <a:prstGeom prst="rect">
            <a:avLst/>
          </a:prstGeom>
          <a:solidFill>
            <a:srgbClr val="FFFFFF"/>
          </a:solidFill>
        </p:spPr>
        <p:txBody>
          <a:bodyPr lIns="0" tIns="0" rIns="0" bIns="0">
            <a:noAutofit/>
          </a:bodyPr>
          <a:lstStyle/>
          <a:p>
            <a:pPr marL="0" marR="0" indent="268985" algn="just">
              <a:lnSpc>
                <a:spcPct val="125000"/>
              </a:lnSpc>
              <a:spcAft>
                <a:spcPts val="140"/>
              </a:spcAft>
            </a:pPr>
            <a:r>
              <a:rPr lang="tr" sz="850">
                <a:latin typeface="Garamond"/>
              </a:rPr>
              <a:t>aile işletmeleri üzerindeki baskı azaltılacaktır.</a:t>
            </a:r>
          </a:p>
          <a:p>
            <a:pPr marL="0" marR="0" indent="0">
              <a:lnSpc>
                <a:spcPct val="125000"/>
              </a:lnSpc>
              <a:spcAft>
                <a:spcPts val="140"/>
              </a:spcAft>
            </a:pPr>
            <a:r>
              <a:rPr lang="tr" sz="850">
                <a:latin typeface="Garamond"/>
              </a:rPr>
              <a:t>Desteklemeden yararlanacak buzağı ve malakların, TÜRKVET kayıtlarına göre </a:t>
            </a:r>
            <a:r>
              <a:rPr lang="tr" sz="850" b="1">
                <a:latin typeface="Garamond"/>
              </a:rPr>
              <a:t>en az 4 ay (120 gün) </a:t>
            </a:r>
            <a:r>
              <a:rPr lang="tr" sz="850">
                <a:latin typeface="Garamond"/>
              </a:rPr>
              <a:t>süreyle yaşamış olması zorunludur. Ayrıca </a:t>
            </a:r>
            <a:r>
              <a:rPr lang="tr" sz="850" b="1">
                <a:latin typeface="Garamond"/>
              </a:rPr>
              <a:t>programlı aşılarının yapılmış </a:t>
            </a:r>
            <a:r>
              <a:rPr lang="tr" sz="850">
                <a:latin typeface="Garamond"/>
              </a:rPr>
              <a:t>ve </a:t>
            </a:r>
            <a:r>
              <a:rPr lang="tr" sz="850" b="1">
                <a:latin typeface="Garamond"/>
              </a:rPr>
              <a:t>VETBİS sistemine kaydedilmiş </a:t>
            </a:r>
            <a:r>
              <a:rPr lang="tr" sz="850">
                <a:latin typeface="Garamond"/>
              </a:rPr>
              <a:t>olması gerekmektedir.</a:t>
            </a:r>
          </a:p>
          <a:p>
            <a:pPr marL="0" marR="0" indent="0">
              <a:lnSpc>
                <a:spcPct val="125000"/>
              </a:lnSpc>
              <a:spcAft>
                <a:spcPts val="140"/>
              </a:spcAft>
            </a:pPr>
            <a:r>
              <a:rPr lang="tr" sz="850">
                <a:latin typeface="Garamond"/>
              </a:rPr>
              <a:t>2025 yılı için temel destek tutarı; buzağılar için 1.400 TL/baş, malaklar için ise bunun iki katı olarak 2.800 TL/baş şeklinde uygulanmaktadır.</a:t>
            </a:r>
          </a:p>
          <a:p>
            <a:pPr marL="0" marR="0" indent="0">
              <a:lnSpc>
                <a:spcPct val="125000"/>
              </a:lnSpc>
            </a:pPr>
            <a:r>
              <a:rPr lang="tr" sz="850">
                <a:latin typeface="Garamond"/>
              </a:rPr>
              <a:t>Destekleme dönemi içerisinde doğan her buzağı/malak için;</a:t>
            </a:r>
          </a:p>
        </p:txBody>
      </p:sp>
      <p:sp>
        <p:nvSpPr>
          <p:cNvPr id="11" name="Dikdörtgen 10"/>
          <p:cNvSpPr/>
          <p:nvPr/>
        </p:nvSpPr>
        <p:spPr>
          <a:xfrm>
            <a:off x="562413" y="4816860"/>
            <a:ext cx="4242969" cy="814925"/>
          </a:xfrm>
          <a:prstGeom prst="rect">
            <a:avLst/>
          </a:prstGeom>
          <a:solidFill>
            <a:srgbClr val="FFFFFF"/>
          </a:solidFill>
        </p:spPr>
        <p:txBody>
          <a:bodyPr lIns="0" tIns="0" rIns="0" bIns="0">
            <a:noAutofit/>
          </a:bodyPr>
          <a:lstStyle/>
          <a:p>
            <a:pPr marL="126178" marR="0" indent="-152400" defTabSz="283658">
              <a:lnSpc>
                <a:spcPct val="142000"/>
              </a:lnSpc>
              <a:tabLst>
                <a:tab pos="283658" algn="l"/>
              </a:tabLst>
            </a:pPr>
            <a:r>
              <a:rPr lang="tr" sz="850" b="1">
                <a:latin typeface="Garamond"/>
              </a:rPr>
              <a:t>•	Aile işletmesi </a:t>
            </a:r>
            <a:r>
              <a:rPr lang="tr" sz="850">
                <a:latin typeface="Garamond"/>
              </a:rPr>
              <a:t>olan yetiştiricilere (Destekleme yılı son iş günü itibari ile işletmesinde en fazla 20 baş sığırı veya mandası olan) en fazla 10 baş buzağı/malak için temel desteğe ilave %100,</a:t>
            </a:r>
          </a:p>
          <a:p>
            <a:pPr marL="0" marR="0" indent="9778" defTabSz="157480">
              <a:lnSpc>
                <a:spcPct val="142000"/>
              </a:lnSpc>
              <a:tabLst>
                <a:tab pos="157480" algn="l"/>
              </a:tabLst>
            </a:pPr>
            <a:r>
              <a:rPr lang="tr" sz="850" b="1">
                <a:latin typeface="Garamond"/>
              </a:rPr>
              <a:t>•	Kadın üreticilere veya 41 yaşından gün almamış genç üreticilere </a:t>
            </a:r>
            <a:r>
              <a:rPr lang="tr" sz="850">
                <a:latin typeface="Garamond"/>
              </a:rPr>
              <a:t>temel desteğe ilave %70,</a:t>
            </a:r>
          </a:p>
          <a:p>
            <a:pPr marL="126178" marR="0" indent="-152400" algn="just" defTabSz="283658">
              <a:lnSpc>
                <a:spcPct val="142000"/>
              </a:lnSpc>
              <a:tabLst>
                <a:tab pos="283658" algn="l"/>
              </a:tabLst>
            </a:pPr>
            <a:r>
              <a:rPr lang="tr" sz="850" b="1">
                <a:latin typeface="Garamond"/>
              </a:rPr>
              <a:t>•	Planlı üretim desteği </a:t>
            </a:r>
            <a:r>
              <a:rPr lang="tr" sz="850">
                <a:latin typeface="Garamond"/>
              </a:rPr>
              <a:t>olarak planlı üretim bölgesinde (süt ve besi havzası illeri) temel desteğe ilave %50,</a:t>
            </a:r>
          </a:p>
        </p:txBody>
      </p:sp>
      <p:sp>
        <p:nvSpPr>
          <p:cNvPr id="13" name="Dikdörtgen 12"/>
          <p:cNvSpPr/>
          <p:nvPr/>
        </p:nvSpPr>
        <p:spPr>
          <a:xfrm>
            <a:off x="527979" y="5689174"/>
            <a:ext cx="4262099" cy="1312298"/>
          </a:xfrm>
          <a:prstGeom prst="rect">
            <a:avLst/>
          </a:prstGeom>
          <a:solidFill>
            <a:srgbClr val="FFFFFF"/>
          </a:solidFill>
        </p:spPr>
        <p:txBody>
          <a:bodyPr lIns="0" tIns="0" rIns="0" bIns="0">
            <a:noAutofit/>
          </a:bodyPr>
          <a:lstStyle/>
          <a:p>
            <a:pPr marL="0" marR="0" indent="44211" defTabSz="157480">
              <a:lnSpc>
                <a:spcPct val="142000"/>
              </a:lnSpc>
              <a:tabLst>
                <a:tab pos="157480" algn="l"/>
              </a:tabLst>
            </a:pPr>
            <a:r>
              <a:rPr lang="tr" sz="850" b="1">
                <a:latin typeface="Garamond"/>
              </a:rPr>
              <a:t>•	Birinci derece tarımsal amaçlı örgüt üyesi üreticilerimize </a:t>
            </a:r>
            <a:r>
              <a:rPr lang="tr" sz="850">
                <a:latin typeface="Garamond"/>
              </a:rPr>
              <a:t>temel desteğe ilave %20,</a:t>
            </a:r>
          </a:p>
          <a:p>
            <a:pPr marL="0" marR="0" indent="44211" defTabSz="157480">
              <a:lnSpc>
                <a:spcPct val="142000"/>
              </a:lnSpc>
              <a:tabLst>
                <a:tab pos="157480" algn="l"/>
              </a:tabLst>
            </a:pPr>
            <a:r>
              <a:rPr lang="tr" sz="850" b="1">
                <a:latin typeface="Garamond"/>
              </a:rPr>
              <a:t>•	Suni tohumlama/embriyo transferi </a:t>
            </a:r>
            <a:r>
              <a:rPr lang="tr" sz="850">
                <a:latin typeface="Garamond"/>
              </a:rPr>
              <a:t>uygulamasından doğmuş ise temel desteğe ilave %80,</a:t>
            </a:r>
          </a:p>
          <a:p>
            <a:pPr marL="0" marR="0" indent="44211" defTabSz="157480">
              <a:lnSpc>
                <a:spcPct val="142000"/>
              </a:lnSpc>
              <a:tabLst>
                <a:tab pos="157480" algn="l"/>
              </a:tabLst>
            </a:pPr>
            <a:r>
              <a:rPr lang="tr" sz="850" b="1">
                <a:latin typeface="Garamond"/>
              </a:rPr>
              <a:t>•	Yerli sperma </a:t>
            </a:r>
            <a:r>
              <a:rPr lang="tr" sz="850">
                <a:latin typeface="Garamond"/>
              </a:rPr>
              <a:t>kullanılmış ise temel desteğe ilave %50,</a:t>
            </a:r>
          </a:p>
          <a:p>
            <a:pPr marL="160611" marR="0" indent="-152400" algn="just" defTabSz="318091">
              <a:lnSpc>
                <a:spcPct val="142000"/>
              </a:lnSpc>
              <a:tabLst>
                <a:tab pos="318091" algn="l"/>
              </a:tabLst>
            </a:pPr>
            <a:r>
              <a:rPr lang="tr" sz="850">
                <a:latin typeface="Garamond"/>
              </a:rPr>
              <a:t>•	Soy kütüğüne kayıtlı ise </a:t>
            </a:r>
            <a:r>
              <a:rPr lang="tr" sz="850" b="1">
                <a:latin typeface="Garamond"/>
              </a:rPr>
              <a:t>soy kütüğü desteği </a:t>
            </a:r>
            <a:r>
              <a:rPr lang="tr" sz="850">
                <a:latin typeface="Garamond"/>
              </a:rPr>
              <a:t>olarak A, B sınıfı işletmelere temel desteğe ilave %150, </a:t>
            </a:r>
            <a:r>
              <a:rPr lang="tr" sz="850" b="1">
                <a:latin typeface="Garamond"/>
              </a:rPr>
              <a:t>C sınıfı işletmelere </a:t>
            </a:r>
            <a:r>
              <a:rPr lang="tr" sz="850">
                <a:latin typeface="Garamond"/>
              </a:rPr>
              <a:t>temel desteğe ilave %80,</a:t>
            </a:r>
          </a:p>
          <a:p>
            <a:pPr marL="0" marR="0" indent="44211" defTabSz="157480">
              <a:lnSpc>
                <a:spcPct val="142000"/>
              </a:lnSpc>
              <a:tabLst>
                <a:tab pos="157480" algn="l"/>
              </a:tabLst>
            </a:pPr>
            <a:r>
              <a:rPr lang="tr" sz="850" b="1">
                <a:latin typeface="Garamond"/>
              </a:rPr>
              <a:t>•	Genomik test desteği </a:t>
            </a:r>
            <a:r>
              <a:rPr lang="tr" sz="850">
                <a:latin typeface="Garamond"/>
              </a:rPr>
              <a:t>(Holstein ve Simental ırkı) temel desteğe ilave %150,</a:t>
            </a:r>
          </a:p>
          <a:p>
            <a:pPr marL="0" marR="0" indent="44211" defTabSz="157480">
              <a:lnSpc>
                <a:spcPct val="142000"/>
              </a:lnSpc>
              <a:tabLst>
                <a:tab pos="157480" algn="l"/>
              </a:tabLst>
            </a:pPr>
            <a:r>
              <a:rPr lang="tr" sz="850" b="1">
                <a:latin typeface="Garamond"/>
              </a:rPr>
              <a:t>•	Ari işletmelerde </a:t>
            </a:r>
            <a:r>
              <a:rPr lang="tr" sz="850">
                <a:latin typeface="Garamond"/>
              </a:rPr>
              <a:t>doğan dişi buzağı ve dişi malaklara temel desteğe ilave %400,</a:t>
            </a:r>
          </a:p>
          <a:p>
            <a:pPr marL="0" marR="0" indent="44211" defTabSz="238760">
              <a:lnSpc>
                <a:spcPct val="142000"/>
              </a:lnSpc>
              <a:tabLst>
                <a:tab pos="238760" algn="l"/>
              </a:tabLst>
            </a:pPr>
            <a:r>
              <a:rPr lang="tr" sz="850" b="1">
                <a:latin typeface="Garamond"/>
              </a:rPr>
              <a:t>•	AB onaylı işletmelerde doğan dişi buzağı ve dişi malaklara </a:t>
            </a:r>
            <a:r>
              <a:rPr lang="tr" sz="850">
                <a:latin typeface="Garamond"/>
              </a:rPr>
              <a:t>ise temel desteğe ilave %60</a:t>
            </a:r>
          </a:p>
        </p:txBody>
      </p:sp>
      <p:sp>
        <p:nvSpPr>
          <p:cNvPr id="14" name="Dikdörtgen 13"/>
          <p:cNvSpPr/>
          <p:nvPr/>
        </p:nvSpPr>
        <p:spPr>
          <a:xfrm>
            <a:off x="535631" y="7058861"/>
            <a:ext cx="891445" cy="147299"/>
          </a:xfrm>
          <a:prstGeom prst="rect">
            <a:avLst/>
          </a:prstGeom>
          <a:solidFill>
            <a:srgbClr val="FFFFFF"/>
          </a:solidFill>
        </p:spPr>
        <p:txBody>
          <a:bodyPr wrap="none" lIns="0" tIns="0" rIns="0" bIns="0">
            <a:noAutofit/>
          </a:bodyPr>
          <a:lstStyle/>
          <a:p>
            <a:pPr marL="0" marR="0" indent="36559" defTabSz="238760">
              <a:tabLst>
                <a:tab pos="238760" algn="l"/>
              </a:tabLst>
            </a:pPr>
            <a:r>
              <a:rPr lang="tr" sz="850">
                <a:latin typeface="Garamond"/>
              </a:rPr>
              <a:t>destek verilmektedir.</a:t>
            </a:r>
          </a:p>
        </p:txBody>
      </p:sp>
      <p:sp>
        <p:nvSpPr>
          <p:cNvPr id="15" name="Dikdörtgen 14"/>
          <p:cNvSpPr/>
          <p:nvPr/>
        </p:nvSpPr>
        <p:spPr>
          <a:xfrm>
            <a:off x="3420391" y="7139206"/>
            <a:ext cx="1411773" cy="103301"/>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16280" y="70104"/>
            <a:ext cx="2203704" cy="414528"/>
          </a:xfrm>
          <a:prstGeom prst="rect">
            <a:avLst/>
          </a:prstGeom>
        </p:spPr>
      </p:pic>
      <p:pic>
        <p:nvPicPr>
          <p:cNvPr id="3" name="Resim 2"/>
          <p:cNvPicPr>
            <a:picLocks noChangeAspect="1"/>
          </p:cNvPicPr>
          <p:nvPr/>
        </p:nvPicPr>
        <p:blipFill>
          <a:blip r:embed="rId3"/>
          <a:stretch>
            <a:fillRect/>
          </a:stretch>
        </p:blipFill>
        <p:spPr>
          <a:xfrm>
            <a:off x="487680" y="2709672"/>
            <a:ext cx="4407408" cy="3130296"/>
          </a:xfrm>
          <a:prstGeom prst="rect">
            <a:avLst/>
          </a:prstGeom>
        </p:spPr>
      </p:pic>
      <p:sp>
        <p:nvSpPr>
          <p:cNvPr id="4" name="Dikdörtgen 3"/>
          <p:cNvSpPr/>
          <p:nvPr/>
        </p:nvSpPr>
        <p:spPr>
          <a:xfrm>
            <a:off x="3416808" y="271272"/>
            <a:ext cx="1368552"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475488" y="277368"/>
            <a:ext cx="128016" cy="109728"/>
          </a:xfrm>
          <a:prstGeom prst="rect">
            <a:avLst/>
          </a:prstGeom>
          <a:solidFill>
            <a:srgbClr val="FFFFFF"/>
          </a:solidFill>
        </p:spPr>
        <p:txBody>
          <a:bodyPr wrap="none" lIns="0" tIns="0" rIns="0" bIns="0">
            <a:noAutofit/>
          </a:bodyPr>
          <a:lstStyle/>
          <a:p>
            <a:pPr marL="0" marR="0" indent="0"/>
            <a:r>
              <a:rPr lang="tr" sz="750" b="1">
                <a:latin typeface="Cambria"/>
              </a:rPr>
              <a:t>15</a:t>
            </a:r>
          </a:p>
        </p:txBody>
      </p:sp>
      <p:sp>
        <p:nvSpPr>
          <p:cNvPr id="6" name="Dikdörtgen 5"/>
          <p:cNvSpPr/>
          <p:nvPr/>
        </p:nvSpPr>
        <p:spPr>
          <a:xfrm>
            <a:off x="691896" y="539496"/>
            <a:ext cx="1588008" cy="320040"/>
          </a:xfrm>
          <a:prstGeom prst="rect">
            <a:avLst/>
          </a:prstGeom>
          <a:solidFill>
            <a:srgbClr val="FFFFFF"/>
          </a:solidFill>
        </p:spPr>
        <p:txBody>
          <a:bodyPr lIns="0" tIns="0" rIns="0" bIns="0">
            <a:noAutofit/>
          </a:bodyPr>
          <a:lstStyle/>
          <a:p>
            <a:pPr marL="0" marR="0" indent="0">
              <a:lnSpc>
                <a:spcPct val="84000"/>
              </a:lnSpc>
            </a:pPr>
            <a:r>
              <a:rPr lang="tr" sz="1200" b="1">
                <a:latin typeface="Segoe UI"/>
              </a:rPr>
              <a:t>TEMEL HAYVANCILIK</a:t>
            </a:r>
          </a:p>
          <a:p>
            <a:pPr marL="0" marR="0" indent="0">
              <a:lnSpc>
                <a:spcPct val="84000"/>
              </a:lnSpc>
            </a:pPr>
            <a:r>
              <a:rPr lang="tr" sz="1200" b="1">
                <a:latin typeface="Segoe UI"/>
              </a:rPr>
              <a:t>DESTEKLERİ</a:t>
            </a:r>
          </a:p>
        </p:txBody>
      </p:sp>
      <p:sp>
        <p:nvSpPr>
          <p:cNvPr id="7" name="Dikdörtgen 6"/>
          <p:cNvSpPr/>
          <p:nvPr/>
        </p:nvSpPr>
        <p:spPr>
          <a:xfrm>
            <a:off x="694944" y="1289304"/>
            <a:ext cx="2764536" cy="176784"/>
          </a:xfrm>
          <a:prstGeom prst="rect">
            <a:avLst/>
          </a:prstGeom>
          <a:solidFill>
            <a:srgbClr val="FFFFFF"/>
          </a:solidFill>
        </p:spPr>
        <p:txBody>
          <a:bodyPr wrap="none" lIns="0" tIns="0" rIns="0" bIns="0">
            <a:noAutofit/>
          </a:bodyPr>
          <a:lstStyle/>
          <a:p>
            <a:pPr marL="0" marR="0" indent="8636" algn="just"/>
            <a:r>
              <a:rPr lang="tr" sz="850" b="1">
                <a:latin typeface="Book Antiqua"/>
              </a:rPr>
              <a:t>BÜYÜKBAŞ HAYVANCILIK DESTEĞİ (BUZAĞI)</a:t>
            </a:r>
          </a:p>
        </p:txBody>
      </p:sp>
      <p:sp>
        <p:nvSpPr>
          <p:cNvPr id="8" name="Dikdörtgen 7"/>
          <p:cNvSpPr/>
          <p:nvPr/>
        </p:nvSpPr>
        <p:spPr>
          <a:xfrm>
            <a:off x="810768" y="1627632"/>
            <a:ext cx="3736848" cy="1057656"/>
          </a:xfrm>
          <a:prstGeom prst="rect">
            <a:avLst/>
          </a:prstGeom>
          <a:solidFill>
            <a:srgbClr val="FFFFFF"/>
          </a:solidFill>
        </p:spPr>
        <p:txBody>
          <a:bodyPr lIns="0" tIns="0" rIns="0" bIns="0">
            <a:noAutofit/>
          </a:bodyPr>
          <a:lstStyle/>
          <a:p>
            <a:pPr marL="0" marR="0" indent="0" algn="ctr">
              <a:spcAft>
                <a:spcPts val="280"/>
              </a:spcAft>
            </a:pPr>
            <a:r>
              <a:rPr lang="tr" sz="1500" b="1">
                <a:solidFill>
                  <a:srgbClr val="548649"/>
                </a:solidFill>
                <a:latin typeface="Arial"/>
              </a:rPr>
              <a:t>DESTEKLEME MODELİNDE</a:t>
            </a:r>
          </a:p>
          <a:p>
            <a:pPr marL="0" marR="0" indent="0" algn="ctr">
              <a:lnSpc>
                <a:spcPct val="80000"/>
              </a:lnSpc>
              <a:spcAft>
                <a:spcPts val="630"/>
              </a:spcAft>
            </a:pPr>
            <a:r>
              <a:rPr lang="tr" sz="1200" b="1">
                <a:solidFill>
                  <a:srgbClr val="545454"/>
                </a:solidFill>
                <a:latin typeface="Tahoma"/>
              </a:rPr>
              <a:t>Büyükbaş Hayvan Desteği (Buzağı)</a:t>
            </a:r>
          </a:p>
          <a:p>
            <a:pPr marL="0" marR="0" indent="7112" defTabSz="1822704">
              <a:lnSpc>
                <a:spcPts val="288"/>
              </a:lnSpc>
              <a:tabLst>
                <a:tab pos="1822704" algn="r"/>
                <a:tab pos="1951228" algn="l"/>
                <a:tab pos="3261360" algn="r"/>
                <a:tab pos="3700272" algn="r"/>
              </a:tabLst>
            </a:pPr>
            <a:r>
              <a:rPr lang="tr" sz="850" b="1">
                <a:solidFill>
                  <a:srgbClr val="B46151"/>
                </a:solidFill>
                <a:latin typeface="Arial"/>
              </a:rPr>
              <a:t>ESKİ MODEL	</a:t>
            </a:r>
            <a:r>
              <a:rPr lang="tr" sz="850" b="1">
                <a:solidFill>
                  <a:srgbClr val="6690EC"/>
                </a:solidFill>
                <a:latin typeface="Arial"/>
              </a:rPr>
              <a:t>MEVCUT	MODEL	</a:t>
            </a:r>
            <a:r>
              <a:rPr lang="tr" sz="850" b="1">
                <a:solidFill>
                  <a:srgbClr val="548649"/>
                </a:solidFill>
                <a:latin typeface="Arial"/>
              </a:rPr>
              <a:t>MEVCUT	MODEL</a:t>
            </a:r>
          </a:p>
          <a:p>
            <a:pPr marL="0" marR="0" indent="0" algn="ctr">
              <a:lnSpc>
                <a:spcPts val="288"/>
              </a:lnSpc>
            </a:pPr>
            <a:r>
              <a:rPr lang="tr" sz="850" b="1">
                <a:solidFill>
                  <a:srgbClr val="B46151"/>
                </a:solidFill>
                <a:latin typeface="Arial"/>
              </a:rPr>
              <a:t>(2023 YILI) </a:t>
            </a:r>
            <a:r>
              <a:rPr lang="tr" sz="450">
                <a:solidFill>
                  <a:srgbClr val="3D3D3D"/>
                </a:solidFill>
                <a:latin typeface="Arial"/>
              </a:rPr>
              <a:t>VERİMLİLİK </a:t>
            </a:r>
            <a:r>
              <a:rPr lang="tr" sz="850" b="1">
                <a:solidFill>
                  <a:srgbClr val="6690EC"/>
                </a:solidFill>
                <a:latin typeface="Arial"/>
              </a:rPr>
              <a:t>(2024 YILI) </a:t>
            </a:r>
            <a:r>
              <a:rPr lang="tr" sz="450">
                <a:solidFill>
                  <a:srgbClr val="3D3D3D"/>
                </a:solidFill>
                <a:latin typeface="Arial"/>
              </a:rPr>
              <a:t>VERİMLİLİK </a:t>
            </a:r>
            <a:r>
              <a:rPr lang="tr" sz="850" b="1">
                <a:solidFill>
                  <a:srgbClr val="548649"/>
                </a:solidFill>
                <a:latin typeface="Arial"/>
              </a:rPr>
              <a:t>(2025 YILI) </a:t>
            </a:r>
            <a:r>
              <a:rPr lang="tr" sz="850" b="1" baseline="30000">
                <a:solidFill>
                  <a:srgbClr val="B46151"/>
                </a:solidFill>
                <a:latin typeface="Arial"/>
              </a:rPr>
              <a:t>(2</a:t>
            </a:r>
            <a:r>
              <a:rPr lang="tr" sz="850" b="1">
                <a:solidFill>
                  <a:srgbClr val="B46151"/>
                </a:solidFill>
                <a:latin typeface="Arial"/>
              </a:rPr>
              <a:t>0</a:t>
            </a:r>
            <a:r>
              <a:rPr lang="tr" sz="850" b="1" baseline="30000">
                <a:solidFill>
                  <a:srgbClr val="B46151"/>
                </a:solidFill>
                <a:latin typeface="Arial"/>
              </a:rPr>
              <a:t>23</a:t>
            </a:r>
            <a:r>
              <a:rPr lang="tr" sz="850" b="1">
                <a:solidFill>
                  <a:srgbClr val="B46151"/>
                </a:solidFill>
                <a:latin typeface="Arial"/>
              </a:rPr>
              <a:t> Y</a:t>
            </a:r>
            <a:r>
              <a:rPr lang="tr" sz="850" b="1" baseline="30000">
                <a:solidFill>
                  <a:srgbClr val="B46151"/>
                </a:solidFill>
                <a:latin typeface="Arial"/>
              </a:rPr>
              <a:t>ILI)</a:t>
            </a:r>
            <a:r>
              <a:rPr lang="tr" sz="850" b="1">
                <a:solidFill>
                  <a:srgbClr val="B46151"/>
                </a:solidFill>
                <a:latin typeface="Arial"/>
              </a:rPr>
              <a:t> </a:t>
            </a:r>
            <a:r>
              <a:rPr lang="tr" sz="450">
                <a:solidFill>
                  <a:srgbClr val="3D3D3D"/>
                </a:solidFill>
                <a:latin typeface="Arial"/>
              </a:rPr>
              <a:t>KRİTERLERİ </a:t>
            </a:r>
            <a:r>
              <a:rPr lang="tr" sz="850" b="1" baseline="30000">
                <a:solidFill>
                  <a:srgbClr val="6690EC"/>
                </a:solidFill>
                <a:latin typeface="Arial"/>
              </a:rPr>
              <a:t>(2</a:t>
            </a:r>
            <a:r>
              <a:rPr lang="tr" sz="850" b="1">
                <a:solidFill>
                  <a:srgbClr val="6690EC"/>
                </a:solidFill>
                <a:latin typeface="Arial"/>
              </a:rPr>
              <a:t>0</a:t>
            </a:r>
            <a:r>
              <a:rPr lang="tr" sz="850" b="1" baseline="30000">
                <a:solidFill>
                  <a:srgbClr val="6690EC"/>
                </a:solidFill>
                <a:latin typeface="Arial"/>
              </a:rPr>
              <a:t>24</a:t>
            </a:r>
            <a:r>
              <a:rPr lang="tr" sz="850" b="1">
                <a:solidFill>
                  <a:srgbClr val="6690EC"/>
                </a:solidFill>
                <a:latin typeface="Arial"/>
              </a:rPr>
              <a:t> Y</a:t>
            </a:r>
            <a:r>
              <a:rPr lang="tr" sz="850" b="1" baseline="30000">
                <a:solidFill>
                  <a:srgbClr val="6690EC"/>
                </a:solidFill>
                <a:latin typeface="Arial"/>
              </a:rPr>
              <a:t>ILI)</a:t>
            </a:r>
            <a:r>
              <a:rPr lang="tr" sz="850" b="1">
                <a:solidFill>
                  <a:srgbClr val="6690EC"/>
                </a:solidFill>
                <a:latin typeface="Arial"/>
              </a:rPr>
              <a:t> </a:t>
            </a:r>
            <a:r>
              <a:rPr lang="tr" sz="450">
                <a:solidFill>
                  <a:srgbClr val="3D3D3D"/>
                </a:solidFill>
                <a:latin typeface="Arial"/>
              </a:rPr>
              <a:t>KRİTERLERİ </a:t>
            </a:r>
            <a:r>
              <a:rPr lang="tr" sz="850" b="1" baseline="30000">
                <a:solidFill>
                  <a:srgbClr val="548649"/>
                </a:solidFill>
                <a:latin typeface="Arial"/>
              </a:rPr>
              <a:t>(2</a:t>
            </a:r>
            <a:r>
              <a:rPr lang="tr" sz="850" b="1">
                <a:solidFill>
                  <a:srgbClr val="548649"/>
                </a:solidFill>
                <a:latin typeface="Arial"/>
              </a:rPr>
              <a:t>0</a:t>
            </a:r>
            <a:r>
              <a:rPr lang="tr" sz="850" b="1" baseline="30000">
                <a:solidFill>
                  <a:srgbClr val="548649"/>
                </a:solidFill>
                <a:latin typeface="Arial"/>
              </a:rPr>
              <a:t>25</a:t>
            </a:r>
            <a:r>
              <a:rPr lang="tr" sz="850" b="1">
                <a:solidFill>
                  <a:srgbClr val="548649"/>
                </a:solidFill>
                <a:latin typeface="Arial"/>
              </a:rPr>
              <a:t> YILI)</a:t>
            </a:r>
          </a:p>
        </p:txBody>
      </p:sp>
      <p:sp>
        <p:nvSpPr>
          <p:cNvPr id="9" name="Dikdörtgen 8"/>
          <p:cNvSpPr/>
          <p:nvPr/>
        </p:nvSpPr>
        <p:spPr>
          <a:xfrm>
            <a:off x="694944" y="6105144"/>
            <a:ext cx="4276344" cy="606552"/>
          </a:xfrm>
          <a:prstGeom prst="rect">
            <a:avLst/>
          </a:prstGeom>
          <a:solidFill>
            <a:srgbClr val="FFFFFF"/>
          </a:solidFill>
        </p:spPr>
        <p:txBody>
          <a:bodyPr lIns="0" tIns="0" rIns="0" bIns="0">
            <a:noAutofit/>
          </a:bodyPr>
          <a:lstStyle/>
          <a:p>
            <a:pPr marL="0" marR="0" indent="0" algn="just">
              <a:lnSpc>
                <a:spcPct val="94000"/>
              </a:lnSpc>
              <a:spcAft>
                <a:spcPts val="420"/>
              </a:spcAft>
            </a:pPr>
            <a:r>
              <a:rPr lang="tr" sz="850">
                <a:latin typeface="Garamond"/>
              </a:rPr>
              <a:t>Belirlenen kriterler kapsamında 2024 yılında büyükbaş hayvan desteğinde 2023 yılına göre </a:t>
            </a:r>
            <a:r>
              <a:rPr lang="tr" sz="850" b="1">
                <a:latin typeface="Garamond"/>
              </a:rPr>
              <a:t>%369 artışla 2 bin 68 TL’den 9 bin 700 TL’ye </a:t>
            </a:r>
            <a:r>
              <a:rPr lang="tr" sz="850">
                <a:latin typeface="Garamond"/>
              </a:rPr>
              <a:t>çıkarılmıştır.</a:t>
            </a:r>
          </a:p>
          <a:p>
            <a:pPr marL="0" marR="0" indent="0" algn="just">
              <a:lnSpc>
                <a:spcPct val="94000"/>
              </a:lnSpc>
            </a:pPr>
            <a:r>
              <a:rPr lang="tr" sz="850">
                <a:latin typeface="Garamond"/>
              </a:rPr>
              <a:t>2025 yılında ise temel destek tutarında belirlenen kriterler kapsamında 2024 yılına göre </a:t>
            </a:r>
            <a:r>
              <a:rPr lang="tr" sz="850" b="1">
                <a:latin typeface="Garamond"/>
              </a:rPr>
              <a:t>%40 artışla 9 bin 700 TL’den 13 bin 580 TL</a:t>
            </a:r>
            <a:r>
              <a:rPr lang="tr" sz="850">
                <a:latin typeface="Garamond"/>
              </a:rPr>
              <a:t>’ye çıkarılmıştır.</a:t>
            </a:r>
          </a:p>
        </p:txBody>
      </p:sp>
      <p:sp>
        <p:nvSpPr>
          <p:cNvPr id="10" name="Dikdörtgen 9"/>
          <p:cNvSpPr/>
          <p:nvPr/>
        </p:nvSpPr>
        <p:spPr>
          <a:xfrm>
            <a:off x="481584" y="7141464"/>
            <a:ext cx="1417320" cy="10363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37432" y="396240"/>
            <a:ext cx="960120" cy="960120"/>
          </a:xfrm>
          <a:prstGeom prst="rect">
            <a:avLst/>
          </a:prstGeom>
        </p:spPr>
      </p:pic>
      <p:sp>
        <p:nvSpPr>
          <p:cNvPr id="3" name="Dikdörtgen 2"/>
          <p:cNvSpPr/>
          <p:nvPr/>
        </p:nvSpPr>
        <p:spPr>
          <a:xfrm>
            <a:off x="816864" y="563880"/>
            <a:ext cx="2548128" cy="597408"/>
          </a:xfrm>
          <a:prstGeom prst="rect">
            <a:avLst/>
          </a:prstGeom>
          <a:solidFill>
            <a:srgbClr val="FFFFFF"/>
          </a:solidFill>
        </p:spPr>
        <p:txBody>
          <a:bodyPr lIns="0" tIns="0" rIns="0" bIns="0">
            <a:noAutofit/>
          </a:bodyPr>
          <a:lstStyle/>
          <a:p>
            <a:pPr marL="0" marR="0" indent="0">
              <a:spcAft>
                <a:spcPts val="630"/>
              </a:spcAft>
            </a:pPr>
            <a:r>
              <a:rPr lang="tr" sz="1100">
                <a:solidFill>
                  <a:srgbClr val="1D1D1D"/>
                </a:solidFill>
                <a:latin typeface="Times New Roman"/>
              </a:rPr>
              <a:t>HAYVANCILIK GENEL MÜDÜRLÜĞÜ</a:t>
            </a:r>
          </a:p>
          <a:p>
            <a:pPr marL="0" marR="0" indent="0" algn="ctr"/>
            <a:r>
              <a:rPr lang="tr" sz="1000">
                <a:solidFill>
                  <a:srgbClr val="1D1D1D"/>
                </a:solidFill>
                <a:latin typeface="Times New Roman"/>
              </a:rPr>
              <a:t>İDARİ İŞLER VE KOORDİNASYON DAİRE BAŞKANLIĞI</a:t>
            </a:r>
          </a:p>
        </p:txBody>
      </p:sp>
      <p:graphicFrame>
        <p:nvGraphicFramePr>
          <p:cNvPr id="4" name="Tablo 3"/>
          <p:cNvGraphicFramePr>
            <a:graphicFrameLocks noGrp="1"/>
          </p:cNvGraphicFramePr>
          <p:nvPr/>
        </p:nvGraphicFramePr>
        <p:xfrm>
          <a:off x="313944" y="1438656"/>
          <a:ext cx="4581144" cy="3447288"/>
        </p:xfrm>
        <a:graphic>
          <a:graphicData uri="http://schemas.openxmlformats.org/drawingml/2006/table">
            <a:tbl>
              <a:tblPr/>
              <a:tblGrid>
                <a:gridCol w="2286000"/>
                <a:gridCol w="2295144"/>
              </a:tblGrid>
              <a:tr h="124968">
                <a:tc>
                  <a:txBody>
                    <a:bodyPr/>
                    <a:lstStyle/>
                    <a:p>
                      <a:endParaRPr sz="600"/>
                    </a:p>
                  </a:txBody>
                  <a:tcPr marL="0" marR="0" marT="0" marB="0"/>
                </a:tc>
                <a:tc>
                  <a:txBody>
                    <a:bodyPr/>
                    <a:lstStyle/>
                    <a:p>
                      <a:endParaRPr sz="600"/>
                    </a:p>
                  </a:txBody>
                  <a:tcPr marL="0" marR="0" marT="0" marB="0"/>
                </a:tc>
              </a:tr>
              <a:tr h="271272">
                <a:tc>
                  <a:txBody>
                    <a:bodyPr/>
                    <a:lstStyle/>
                    <a:p>
                      <a:pPr marL="0" marR="0" indent="127000"/>
                      <a:r>
                        <a:rPr lang="tr" sz="850" b="1">
                          <a:latin typeface="Book Antiqua"/>
                        </a:rPr>
                        <a:t>YAYIN SAHİBİ</a:t>
                      </a:r>
                    </a:p>
                  </a:txBody>
                  <a:tcPr marL="0" marR="0" marT="0" marB="0" anchor="ctr"/>
                </a:tc>
                <a:tc>
                  <a:txBody>
                    <a:bodyPr/>
                    <a:lstStyle/>
                    <a:p>
                      <a:pPr marL="0" marR="0" indent="152400"/>
                      <a:r>
                        <a:rPr lang="tr" sz="750" b="1">
                          <a:solidFill>
                            <a:srgbClr val="1D1D1D"/>
                          </a:solidFill>
                          <a:latin typeface="Times New Roman"/>
                        </a:rPr>
                        <a:t>Hayvancılık Genel Müdürlüğü Adına</a:t>
                      </a:r>
                    </a:p>
                    <a:p>
                      <a:pPr marL="0" marR="0" indent="152400"/>
                      <a:r>
                        <a:rPr lang="tr" sz="750">
                          <a:solidFill>
                            <a:srgbClr val="1D1D1D"/>
                          </a:solidFill>
                          <a:latin typeface="Times New Roman"/>
                        </a:rPr>
                        <a:t>Genel Müdür</a:t>
                      </a:r>
                    </a:p>
                  </a:txBody>
                  <a:tcPr marL="0" marR="0" marT="0" marB="0"/>
                </a:tc>
              </a:tr>
              <a:tr h="280416">
                <a:tc>
                  <a:txBody>
                    <a:bodyPr/>
                    <a:lstStyle/>
                    <a:p>
                      <a:endParaRPr sz="1400"/>
                    </a:p>
                  </a:txBody>
                  <a:tcPr marL="0" marR="0" marT="0" marB="0"/>
                </a:tc>
                <a:tc>
                  <a:txBody>
                    <a:bodyPr/>
                    <a:lstStyle/>
                    <a:p>
                      <a:pPr marL="0" marR="0" indent="152400"/>
                      <a:r>
                        <a:rPr lang="tr" sz="750">
                          <a:solidFill>
                            <a:srgbClr val="1D1D1D"/>
                          </a:solidFill>
                          <a:latin typeface="Times New Roman"/>
                        </a:rPr>
                        <a:t>Salih ÇELİK</a:t>
                      </a:r>
                    </a:p>
                  </a:txBody>
                  <a:tcPr marL="0" marR="0" marT="0" marB="0"/>
                </a:tc>
              </a:tr>
              <a:tr h="271272">
                <a:tc>
                  <a:txBody>
                    <a:bodyPr/>
                    <a:lstStyle/>
                    <a:p>
                      <a:pPr marL="0" marR="0" indent="127000"/>
                      <a:r>
                        <a:rPr lang="tr" sz="850" b="1">
                          <a:solidFill>
                            <a:srgbClr val="1D1D1D"/>
                          </a:solidFill>
                          <a:latin typeface="Book Antiqua"/>
                        </a:rPr>
                        <a:t>GENEL YAYIN YÖNETMENİ</a:t>
                      </a:r>
                    </a:p>
                  </a:txBody>
                  <a:tcPr marL="0" marR="0" marT="0" marB="0" anchor="ctr"/>
                </a:tc>
                <a:tc>
                  <a:txBody>
                    <a:bodyPr/>
                    <a:lstStyle/>
                    <a:p>
                      <a:pPr marL="0" marR="0" indent="152400"/>
                      <a:r>
                        <a:rPr lang="tr" sz="750" b="1">
                          <a:solidFill>
                            <a:srgbClr val="1D1D1D"/>
                          </a:solidFill>
                          <a:latin typeface="Times New Roman"/>
                        </a:rPr>
                        <a:t>İdari İşler ve Koordinasyon Daire Başkanı</a:t>
                      </a:r>
                    </a:p>
                    <a:p>
                      <a:pPr marL="0" marR="0" indent="152400"/>
                      <a:r>
                        <a:rPr lang="tr" sz="750">
                          <a:solidFill>
                            <a:srgbClr val="1D1D1D"/>
                          </a:solidFill>
                          <a:latin typeface="Times New Roman"/>
                        </a:rPr>
                        <a:t>Fatih ERSOY</a:t>
                      </a:r>
                    </a:p>
                  </a:txBody>
                  <a:tcPr marL="0" marR="0" marT="0" marB="0"/>
                </a:tc>
              </a:tr>
              <a:tr h="195072">
                <a:tc>
                  <a:txBody>
                    <a:bodyPr/>
                    <a:lstStyle/>
                    <a:p>
                      <a:endParaRPr sz="1000"/>
                    </a:p>
                  </a:txBody>
                  <a:tcPr marL="0" marR="0" marT="0" marB="0"/>
                </a:tc>
                <a:tc>
                  <a:txBody>
                    <a:bodyPr/>
                    <a:lstStyle/>
                    <a:p>
                      <a:endParaRPr sz="1000"/>
                    </a:p>
                  </a:txBody>
                  <a:tcPr marL="0" marR="0" marT="0" marB="0"/>
                </a:tc>
              </a:tr>
              <a:tr h="271272">
                <a:tc>
                  <a:txBody>
                    <a:bodyPr/>
                    <a:lstStyle/>
                    <a:p>
                      <a:pPr marL="0" marR="0" indent="127000"/>
                      <a:r>
                        <a:rPr lang="tr" sz="850" b="1">
                          <a:solidFill>
                            <a:srgbClr val="1D1D1D"/>
                          </a:solidFill>
                          <a:latin typeface="Book Antiqua"/>
                        </a:rPr>
                        <a:t>YAYIM KURULU</a:t>
                      </a:r>
                    </a:p>
                  </a:txBody>
                  <a:tcPr marL="0" marR="0" marT="0" marB="0" anchor="ctr"/>
                </a:tc>
                <a:tc>
                  <a:txBody>
                    <a:bodyPr/>
                    <a:lstStyle/>
                    <a:p>
                      <a:pPr marL="0" marR="0" indent="152400"/>
                      <a:r>
                        <a:rPr lang="tr" sz="750" b="1">
                          <a:solidFill>
                            <a:srgbClr val="1D1D1D"/>
                          </a:solidFill>
                          <a:latin typeface="Times New Roman"/>
                        </a:rPr>
                        <a:t>Hayvancılık Genel Müdürlüğü</a:t>
                      </a:r>
                    </a:p>
                    <a:p>
                      <a:pPr marL="0" marR="0" indent="152400"/>
                      <a:r>
                        <a:rPr lang="tr" sz="750">
                          <a:solidFill>
                            <a:srgbClr val="1D1D1D"/>
                          </a:solidFill>
                          <a:latin typeface="Times New Roman"/>
                        </a:rPr>
                        <a:t>Emre GÜRÇAY (Genel Müdür Yardımcısı)</a:t>
                      </a:r>
                    </a:p>
                  </a:txBody>
                  <a:tcPr marL="0" marR="0" marT="0" marB="0"/>
                </a:tc>
              </a:tr>
              <a:tr h="1630680">
                <a:tc>
                  <a:txBody>
                    <a:bodyPr/>
                    <a:lstStyle/>
                    <a:p>
                      <a:endParaRPr sz="7800"/>
                    </a:p>
                  </a:txBody>
                  <a:tcPr marL="0" marR="0" marT="0" marB="0"/>
                </a:tc>
                <a:tc>
                  <a:txBody>
                    <a:bodyPr/>
                    <a:lstStyle/>
                    <a:p>
                      <a:pPr marL="0" marR="0" indent="152400"/>
                      <a:r>
                        <a:rPr lang="tr" sz="750">
                          <a:solidFill>
                            <a:srgbClr val="1D1D1D"/>
                          </a:solidFill>
                          <a:latin typeface="Times New Roman"/>
                        </a:rPr>
                        <a:t>Bekir Yücel TANRIKULU (Genel Müdür Yardımcısı)</a:t>
                      </a:r>
                    </a:p>
                    <a:p>
                      <a:pPr marL="0" marR="0" indent="152400"/>
                      <a:r>
                        <a:rPr lang="tr" sz="750">
                          <a:solidFill>
                            <a:srgbClr val="1D1D1D"/>
                          </a:solidFill>
                          <a:latin typeface="Times New Roman"/>
                        </a:rPr>
                        <a:t>Erkan ALKAN (Genel Müdür Yardımcısı)</a:t>
                      </a:r>
                    </a:p>
                    <a:p>
                      <a:pPr marL="0" marR="0" indent="152400"/>
                      <a:r>
                        <a:rPr lang="tr" sz="750" b="1">
                          <a:solidFill>
                            <a:srgbClr val="1D1D1D"/>
                          </a:solidFill>
                          <a:latin typeface="Times New Roman"/>
                        </a:rPr>
                        <a:t>İdari İşler ve Koordinasyon Daire Başkanlığı</a:t>
                      </a:r>
                    </a:p>
                    <a:p>
                      <a:pPr marL="0" marR="0" indent="152400"/>
                      <a:r>
                        <a:rPr lang="tr" sz="750">
                          <a:solidFill>
                            <a:srgbClr val="1D1D1D"/>
                          </a:solidFill>
                          <a:latin typeface="Times New Roman"/>
                        </a:rPr>
                        <a:t>Fatih ERSOY (Daire Başkanı)</a:t>
                      </a:r>
                    </a:p>
                    <a:p>
                      <a:pPr marL="0" marR="0" indent="152400"/>
                      <a:r>
                        <a:rPr lang="tr" sz="750" b="1">
                          <a:solidFill>
                            <a:srgbClr val="1D1D1D"/>
                          </a:solidFill>
                          <a:latin typeface="Times New Roman"/>
                        </a:rPr>
                        <a:t>Hayvancılık Politikaları ve Desteklemeler Daire</a:t>
                      </a:r>
                    </a:p>
                    <a:p>
                      <a:pPr marL="0" marR="0" indent="152400"/>
                      <a:r>
                        <a:rPr lang="tr" sz="750" b="1">
                          <a:solidFill>
                            <a:srgbClr val="1D1D1D"/>
                          </a:solidFill>
                          <a:latin typeface="Times New Roman"/>
                        </a:rPr>
                        <a:t>Başkanlığı</a:t>
                      </a:r>
                    </a:p>
                    <a:p>
                      <a:pPr marL="0" marR="0" indent="152400"/>
                      <a:r>
                        <a:rPr lang="tr" sz="750">
                          <a:solidFill>
                            <a:srgbClr val="1D1D1D"/>
                          </a:solidFill>
                          <a:latin typeface="Times New Roman"/>
                        </a:rPr>
                        <a:t>Melikşah TAŞKIN (Daire Başkanı)</a:t>
                      </a:r>
                    </a:p>
                    <a:p>
                      <a:pPr marL="0" marR="0" indent="152400"/>
                      <a:r>
                        <a:rPr lang="tr" sz="750" b="1">
                          <a:solidFill>
                            <a:srgbClr val="1D1D1D"/>
                          </a:solidFill>
                          <a:latin typeface="Times New Roman"/>
                        </a:rPr>
                        <a:t>Islah Daire Başkanlığı</a:t>
                      </a:r>
                    </a:p>
                    <a:p>
                      <a:pPr marL="0" marR="0" indent="152400"/>
                      <a:r>
                        <a:rPr lang="tr" sz="750">
                          <a:solidFill>
                            <a:srgbClr val="1D1D1D"/>
                          </a:solidFill>
                          <a:latin typeface="Times New Roman"/>
                        </a:rPr>
                        <a:t>Dr. Engin ÜNAY (Daire Başkanı)</a:t>
                      </a:r>
                    </a:p>
                    <a:p>
                      <a:pPr marL="0" marR="0" indent="152400"/>
                      <a:r>
                        <a:rPr lang="tr" sz="750" b="1">
                          <a:solidFill>
                            <a:srgbClr val="1D1D1D"/>
                          </a:solidFill>
                          <a:latin typeface="Times New Roman"/>
                        </a:rPr>
                        <a:t>Hayvan Sağlığı ve Epidemiyoloji Daire Başkanlığı</a:t>
                      </a:r>
                    </a:p>
                    <a:p>
                      <a:pPr marL="0" marR="0" indent="152400"/>
                      <a:r>
                        <a:rPr lang="tr" sz="750">
                          <a:solidFill>
                            <a:srgbClr val="1D1D1D"/>
                          </a:solidFill>
                          <a:latin typeface="Times New Roman"/>
                        </a:rPr>
                        <a:t>Hüseyin EŞ (Daire Başkanı)</a:t>
                      </a:r>
                    </a:p>
                  </a:txBody>
                  <a:tcPr marL="0" marR="0" marT="0" marB="0"/>
                </a:tc>
              </a:tr>
              <a:tr h="271272">
                <a:tc>
                  <a:txBody>
                    <a:bodyPr/>
                    <a:lstStyle/>
                    <a:p>
                      <a:pPr marL="0" marR="0" indent="127000"/>
                      <a:r>
                        <a:rPr lang="tr" sz="850" b="1">
                          <a:solidFill>
                            <a:srgbClr val="1D1D1D"/>
                          </a:solidFill>
                          <a:latin typeface="Book Antiqua"/>
                        </a:rPr>
                        <a:t>GRAFİK TASARIM / DİZGİ</a:t>
                      </a:r>
                    </a:p>
                  </a:txBody>
                  <a:tcPr marL="0" marR="0" marT="0" marB="0" anchor="ctr"/>
                </a:tc>
                <a:tc>
                  <a:txBody>
                    <a:bodyPr/>
                    <a:lstStyle/>
                    <a:p>
                      <a:pPr marL="0" marR="0" indent="152400"/>
                      <a:r>
                        <a:rPr lang="tr" sz="750">
                          <a:solidFill>
                            <a:srgbClr val="1D1D1D"/>
                          </a:solidFill>
                          <a:latin typeface="Times New Roman"/>
                        </a:rPr>
                        <a:t>Önder ALÇAR (Ziraat Mühendisi)</a:t>
                      </a:r>
                    </a:p>
                    <a:p>
                      <a:pPr marL="0" marR="0" indent="152400"/>
                      <a:r>
                        <a:rPr lang="tr" sz="750">
                          <a:solidFill>
                            <a:srgbClr val="1D1D1D"/>
                          </a:solidFill>
                          <a:latin typeface="Times New Roman"/>
                        </a:rPr>
                        <a:t>Gülden KOSER (Bilgisayar Yüksek Mühendisi)</a:t>
                      </a:r>
                    </a:p>
                  </a:txBody>
                  <a:tcPr marL="0" marR="0" marT="0" marB="0"/>
                </a:tc>
              </a:tr>
              <a:tr h="131064">
                <a:tc>
                  <a:txBody>
                    <a:bodyPr/>
                    <a:lstStyle/>
                    <a:p>
                      <a:endParaRPr sz="700"/>
                    </a:p>
                  </a:txBody>
                  <a:tcPr marL="0" marR="0" marT="0" marB="0"/>
                </a:tc>
                <a:tc>
                  <a:txBody>
                    <a:bodyPr/>
                    <a:lstStyle/>
                    <a:p>
                      <a:pPr marL="0" marR="0" indent="152400"/>
                      <a:r>
                        <a:rPr lang="tr" sz="750">
                          <a:solidFill>
                            <a:srgbClr val="1D1D1D"/>
                          </a:solidFill>
                          <a:latin typeface="Times New Roman"/>
                        </a:rPr>
                        <a:t>Sinem TOKATLI (Veteriner Hekim)</a:t>
                      </a:r>
                    </a:p>
                  </a:txBody>
                  <a:tcPr marL="0" marR="0" marT="0" marB="0"/>
                </a:tc>
              </a:tr>
            </a:tbl>
          </a:graphicData>
        </a:graphic>
      </p:graphicFrame>
      <p:sp>
        <p:nvSpPr>
          <p:cNvPr id="5" name="Dikdörtgen 4"/>
          <p:cNvSpPr/>
          <p:nvPr/>
        </p:nvSpPr>
        <p:spPr>
          <a:xfrm>
            <a:off x="515112" y="4864608"/>
            <a:ext cx="3953256" cy="2148840"/>
          </a:xfrm>
          <a:prstGeom prst="rect">
            <a:avLst/>
          </a:prstGeom>
          <a:solidFill>
            <a:srgbClr val="FFFFFF"/>
          </a:solidFill>
        </p:spPr>
        <p:txBody>
          <a:bodyPr lIns="0" tIns="0" rIns="0" bIns="0">
            <a:noAutofit/>
          </a:bodyPr>
          <a:lstStyle/>
          <a:p>
            <a:pPr marL="2198184" marR="0" indent="0">
              <a:lnSpc>
                <a:spcPct val="124000"/>
              </a:lnSpc>
              <a:spcAft>
                <a:spcPts val="1470"/>
              </a:spcAft>
            </a:pPr>
            <a:r>
              <a:rPr lang="tr" sz="750">
                <a:solidFill>
                  <a:srgbClr val="1D1D1D"/>
                </a:solidFill>
                <a:latin typeface="Times New Roman"/>
              </a:rPr>
              <a:t>Süleyman ÖZSOY (Veteriner Hekim) Tugcihan DEDEOĞLU (Veteriner Hekim) Gonca AKGÜN (Ziraat Mühendisi)</a:t>
            </a:r>
          </a:p>
          <a:p>
            <a:pPr marL="0" marR="0" indent="75184">
              <a:lnSpc>
                <a:spcPct val="124000"/>
              </a:lnSpc>
            </a:pPr>
            <a:r>
              <a:rPr lang="tr" sz="750" b="1">
                <a:latin typeface="Times New Roman"/>
              </a:rPr>
              <a:t>(o) </a:t>
            </a:r>
            <a:r>
              <a:rPr lang="tr" sz="750" b="1" u="sng">
                <a:latin typeface="Times New Roman"/>
              </a:rPr>
              <a:t>Adres:</a:t>
            </a:r>
            <a:r>
              <a:rPr lang="tr" sz="750" b="1">
                <a:latin typeface="Times New Roman"/>
              </a:rPr>
              <a:t> </a:t>
            </a:r>
            <a:r>
              <a:rPr lang="tr" sz="750">
                <a:latin typeface="Times New Roman"/>
              </a:rPr>
              <a:t>T.C. Tarım ve Orman Bakanlığı - Hayvancılık Genel Müdürlüğü</a:t>
            </a:r>
          </a:p>
          <a:p>
            <a:pPr marL="178884" marR="0" indent="0">
              <a:lnSpc>
                <a:spcPct val="124000"/>
              </a:lnSpc>
              <a:spcAft>
                <a:spcPts val="140"/>
              </a:spcAft>
            </a:pPr>
            <a:r>
              <a:rPr lang="tr" sz="750">
                <a:latin typeface="Times New Roman"/>
              </a:rPr>
              <a:t>Üniversiteler Mah. Dumlupınar Bulvarı, No: 161 Çankaya/ANKARA</a:t>
            </a:r>
          </a:p>
          <a:p>
            <a:pPr marL="0" marR="0" indent="11684">
              <a:lnSpc>
                <a:spcPct val="124000"/>
              </a:lnSpc>
              <a:spcAft>
                <a:spcPts val="140"/>
              </a:spcAft>
            </a:pPr>
            <a:r>
              <a:rPr lang="tr" sz="750">
                <a:latin typeface="Times New Roman"/>
              </a:rPr>
              <a:t>(J^) </a:t>
            </a:r>
            <a:r>
              <a:rPr lang="tr" sz="750" b="1" u="sng">
                <a:latin typeface="Times New Roman"/>
              </a:rPr>
              <a:t>Telefon: </a:t>
            </a:r>
            <a:r>
              <a:rPr lang="tr" sz="750" u="sng">
                <a:latin typeface="Times New Roman"/>
              </a:rPr>
              <a:t>+90 312 287 33 60 (10 hat)</a:t>
            </a:r>
          </a:p>
          <a:p>
            <a:pPr marL="0" marR="0" indent="11684">
              <a:lnSpc>
                <a:spcPct val="124000"/>
              </a:lnSpc>
              <a:spcAft>
                <a:spcPts val="140"/>
              </a:spcAft>
            </a:pPr>
            <a:r>
              <a:rPr lang="tr" sz="750" b="1">
                <a:latin typeface="Times New Roman"/>
              </a:rPr>
              <a:t>@ </a:t>
            </a:r>
            <a:r>
              <a:rPr lang="tr" sz="750" b="1" u="sng">
                <a:latin typeface="Times New Roman"/>
                <a:hlinkClick r:id="rId3"/>
              </a:rPr>
              <a:t>Web: </a:t>
            </a:r>
            <a:r>
              <a:rPr lang="tr" sz="750" u="sng">
                <a:latin typeface="Times New Roman"/>
                <a:hlinkClick r:id="rId3"/>
              </a:rPr>
              <a:t>htt ps://www.tarimorman.</a:t>
            </a:r>
            <a:r>
              <a:rPr lang="tr" sz="750">
                <a:latin typeface="Times New Roman"/>
                <a:hlinkClick r:id="rId3"/>
              </a:rPr>
              <a:t>g</a:t>
            </a:r>
            <a:r>
              <a:rPr lang="tr" sz="750" u="sng">
                <a:latin typeface="Times New Roman"/>
                <a:hlinkClick r:id="rId3"/>
              </a:rPr>
              <a:t>ov.tr/HAYGEM</a:t>
            </a:r>
          </a:p>
          <a:p>
            <a:pPr marL="0" marR="0" indent="11684">
              <a:lnSpc>
                <a:spcPct val="124000"/>
              </a:lnSpc>
              <a:spcAft>
                <a:spcPts val="140"/>
              </a:spcAft>
            </a:pPr>
            <a:r>
              <a:rPr lang="tr" sz="750" b="1" u="sng">
                <a:latin typeface="Times New Roman"/>
              </a:rPr>
              <a:t>[Ö</a:t>
            </a:r>
            <a:r>
              <a:rPr lang="tr" sz="750" b="1" u="sng" baseline="30000">
                <a:latin typeface="Times New Roman"/>
              </a:rPr>
              <a:t>5</a:t>
            </a:r>
            <a:r>
              <a:rPr lang="tr" sz="750" b="1" u="sng">
                <a:latin typeface="Times New Roman"/>
              </a:rPr>
              <a:t>] </a:t>
            </a:r>
            <a:r>
              <a:rPr lang="tr" sz="750" b="1" u="sng">
                <a:latin typeface="Times New Roman"/>
                <a:hlinkClick r:id="rId3"/>
              </a:rPr>
              <a:t>Instagram: </a:t>
            </a:r>
            <a:r>
              <a:rPr lang="tr" sz="750" u="sng">
                <a:latin typeface="Times New Roman"/>
                <a:hlinkClick r:id="rId3"/>
              </a:rPr>
              <a:t>@</a:t>
            </a:r>
            <a:r>
              <a:rPr lang="tr" sz="750" u="sng">
                <a:latin typeface="Times New Roman"/>
                <a:hlinkClick r:id="rId4"/>
              </a:rPr>
              <a:t>TR </a:t>
            </a:r>
            <a:r>
              <a:rPr lang="tr" sz="750" u="sng">
                <a:latin typeface="Times New Roman"/>
                <a:hlinkClick r:id="rId3"/>
              </a:rPr>
              <a:t>HAYGEM</a:t>
            </a:r>
          </a:p>
          <a:p>
            <a:pPr marL="0" marR="0" indent="11684">
              <a:lnSpc>
                <a:spcPct val="124000"/>
              </a:lnSpc>
              <a:spcAft>
                <a:spcPts val="350"/>
              </a:spcAft>
            </a:pPr>
            <a:r>
              <a:rPr lang="tr" sz="750">
                <a:latin typeface="Times New Roman"/>
              </a:rPr>
              <a:t>(X) </a:t>
            </a:r>
            <a:r>
              <a:rPr lang="tr" sz="750" b="1" u="sng">
                <a:latin typeface="Times New Roman"/>
                <a:hlinkClick r:id="rId3"/>
              </a:rPr>
              <a:t>X: </a:t>
            </a:r>
            <a:r>
              <a:rPr lang="tr" sz="750" u="sng">
                <a:latin typeface="Times New Roman"/>
                <a:hlinkClick r:id="rId4"/>
              </a:rPr>
              <a:t>@TR HAYGEM</a:t>
            </a:r>
          </a:p>
          <a:p>
            <a:pPr marL="0" marR="0" indent="75184">
              <a:lnSpc>
                <a:spcPct val="58000"/>
              </a:lnSpc>
              <a:spcAft>
                <a:spcPts val="350"/>
              </a:spcAft>
            </a:pPr>
            <a:r>
              <a:rPr lang="tr" sz="1600" b="1">
                <a:solidFill>
                  <a:srgbClr val="3D3D3D"/>
                </a:solidFill>
                <a:latin typeface="Arial"/>
              </a:rPr>
              <a:t>y </a:t>
            </a:r>
            <a:r>
              <a:rPr lang="tr" sz="750" b="1" u="sng">
                <a:latin typeface="Times New Roman"/>
              </a:rPr>
              <a:t>Next Sosyal</a:t>
            </a:r>
            <a:r>
              <a:rPr lang="tr" sz="750" b="1" u="sng">
                <a:latin typeface="Times New Roman"/>
                <a:hlinkClick r:id="rId3"/>
              </a:rPr>
              <a:t>:</a:t>
            </a:r>
            <a:r>
              <a:rPr lang="tr" sz="750" b="1" u="sng">
                <a:latin typeface="Times New Roman"/>
                <a:hlinkClick r:id="rId5"/>
              </a:rPr>
              <a:t> </a:t>
            </a:r>
            <a:r>
              <a:rPr lang="tr" sz="750" u="sng">
                <a:latin typeface="Times New Roman"/>
                <a:hlinkClick r:id="rId5"/>
              </a:rPr>
              <a:t>@TR HAYGEM</a:t>
            </a:r>
          </a:p>
          <a:p>
            <a:pPr marL="0" marR="0" indent="11684">
              <a:lnSpc>
                <a:spcPct val="124000"/>
              </a:lnSpc>
            </a:pPr>
            <a:r>
              <a:rPr lang="tr" sz="750" b="1">
                <a:latin typeface="Times New Roman"/>
              </a:rPr>
              <a:t>(E3) </a:t>
            </a:r>
            <a:r>
              <a:rPr lang="tr" sz="750" b="1" u="sng">
                <a:latin typeface="Times New Roman"/>
              </a:rPr>
              <a:t>Mail:</a:t>
            </a:r>
            <a:r>
              <a:rPr lang="tr" sz="750" b="1">
                <a:latin typeface="Times New Roman"/>
              </a:rPr>
              <a:t> </a:t>
            </a:r>
            <a:r>
              <a:rPr lang="en-US" sz="750">
                <a:latin typeface="Times New Roman"/>
                <a:hlinkClick r:id="rId6"/>
              </a:rPr>
              <a:t>haygem@tarimorman.gov.tr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CFA"/>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5072" y="2325624"/>
            <a:ext cx="624840" cy="3255264"/>
          </a:xfrm>
          <a:prstGeom prst="rect">
            <a:avLst/>
          </a:prstGeom>
        </p:spPr>
      </p:pic>
      <p:pic>
        <p:nvPicPr>
          <p:cNvPr id="3" name="Resim 2"/>
          <p:cNvPicPr>
            <a:picLocks noChangeAspect="1"/>
          </p:cNvPicPr>
          <p:nvPr/>
        </p:nvPicPr>
        <p:blipFill>
          <a:blip r:embed="rId3"/>
          <a:stretch>
            <a:fillRect/>
          </a:stretch>
        </p:blipFill>
        <p:spPr>
          <a:xfrm>
            <a:off x="195072" y="5739384"/>
            <a:ext cx="591312" cy="313944"/>
          </a:xfrm>
          <a:prstGeom prst="rect">
            <a:avLst/>
          </a:prstGeom>
        </p:spPr>
      </p:pic>
      <p:pic>
        <p:nvPicPr>
          <p:cNvPr id="4" name="Resim 3"/>
          <p:cNvPicPr>
            <a:picLocks noChangeAspect="1"/>
          </p:cNvPicPr>
          <p:nvPr/>
        </p:nvPicPr>
        <p:blipFill>
          <a:blip r:embed="rId4"/>
          <a:stretch>
            <a:fillRect/>
          </a:stretch>
        </p:blipFill>
        <p:spPr>
          <a:xfrm>
            <a:off x="195072" y="6178296"/>
            <a:ext cx="600456" cy="356616"/>
          </a:xfrm>
          <a:prstGeom prst="rect">
            <a:avLst/>
          </a:prstGeom>
        </p:spPr>
      </p:pic>
      <p:sp>
        <p:nvSpPr>
          <p:cNvPr id="5" name="Dikdörtgen 4"/>
          <p:cNvSpPr/>
          <p:nvPr/>
        </p:nvSpPr>
        <p:spPr>
          <a:xfrm>
            <a:off x="521208" y="271272"/>
            <a:ext cx="1371600"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4709160" y="277368"/>
            <a:ext cx="134112" cy="109728"/>
          </a:xfrm>
          <a:prstGeom prst="rect">
            <a:avLst/>
          </a:prstGeom>
          <a:solidFill>
            <a:srgbClr val="FFFFFF"/>
          </a:solidFill>
        </p:spPr>
        <p:txBody>
          <a:bodyPr wrap="none" lIns="0" tIns="0" rIns="0" bIns="0">
            <a:noAutofit/>
          </a:bodyPr>
          <a:lstStyle/>
          <a:p>
            <a:pPr marL="0" marR="0" indent="0"/>
            <a:r>
              <a:rPr lang="tr" sz="750" b="1">
                <a:latin typeface="Cambria"/>
              </a:rPr>
              <a:t>16</a:t>
            </a:r>
          </a:p>
        </p:txBody>
      </p:sp>
      <p:sp>
        <p:nvSpPr>
          <p:cNvPr id="7" name="Dikdörtgen 6"/>
          <p:cNvSpPr/>
          <p:nvPr/>
        </p:nvSpPr>
        <p:spPr>
          <a:xfrm>
            <a:off x="518160" y="539496"/>
            <a:ext cx="1588008" cy="320040"/>
          </a:xfrm>
          <a:prstGeom prst="rect">
            <a:avLst/>
          </a:prstGeom>
          <a:solidFill>
            <a:srgbClr val="FFFFFF"/>
          </a:solidFill>
        </p:spPr>
        <p:txBody>
          <a:bodyPr lIns="0" tIns="0" rIns="0" bIns="0">
            <a:noAutofit/>
          </a:bodyPr>
          <a:lstStyle/>
          <a:p>
            <a:pPr marL="0" marR="0" indent="0">
              <a:lnSpc>
                <a:spcPct val="86000"/>
              </a:lnSpc>
            </a:pPr>
            <a:r>
              <a:rPr lang="tr" sz="1200" b="1">
                <a:latin typeface="Segoe UI"/>
              </a:rPr>
              <a:t>TEMEL HAYVANCILIK</a:t>
            </a:r>
          </a:p>
          <a:p>
            <a:pPr marL="0" marR="0" indent="0">
              <a:lnSpc>
                <a:spcPct val="86000"/>
              </a:lnSpc>
            </a:pPr>
            <a:r>
              <a:rPr lang="tr" sz="1200" b="1">
                <a:latin typeface="Segoe UI"/>
              </a:rPr>
              <a:t>DESTEKLERİ</a:t>
            </a:r>
          </a:p>
        </p:txBody>
      </p:sp>
      <p:sp>
        <p:nvSpPr>
          <p:cNvPr id="8" name="Dikdörtgen 7"/>
          <p:cNvSpPr/>
          <p:nvPr/>
        </p:nvSpPr>
        <p:spPr>
          <a:xfrm>
            <a:off x="518160" y="1286256"/>
            <a:ext cx="2761488" cy="182880"/>
          </a:xfrm>
          <a:prstGeom prst="rect">
            <a:avLst/>
          </a:prstGeom>
          <a:solidFill>
            <a:srgbClr val="FFFFFF"/>
          </a:solidFill>
        </p:spPr>
        <p:txBody>
          <a:bodyPr wrap="none" lIns="0" tIns="0" rIns="0" bIns="0">
            <a:noAutofit/>
          </a:bodyPr>
          <a:lstStyle/>
          <a:p>
            <a:pPr marL="0" marR="0" indent="0" algn="just"/>
            <a:r>
              <a:rPr lang="tr" sz="850" b="1">
                <a:latin typeface="Book Antiqua"/>
              </a:rPr>
              <a:t>BÜYÜKBAŞ HAYVANCILIK DESTEĞİ (BUZAĞI)</a:t>
            </a:r>
          </a:p>
        </p:txBody>
      </p:sp>
      <p:sp>
        <p:nvSpPr>
          <p:cNvPr id="9" name="Dikdörtgen 8"/>
          <p:cNvSpPr/>
          <p:nvPr/>
        </p:nvSpPr>
        <p:spPr>
          <a:xfrm>
            <a:off x="518160" y="1685544"/>
            <a:ext cx="4288536" cy="521208"/>
          </a:xfrm>
          <a:prstGeom prst="rect">
            <a:avLst/>
          </a:prstGeom>
          <a:solidFill>
            <a:srgbClr val="FFFFFF"/>
          </a:solidFill>
        </p:spPr>
        <p:txBody>
          <a:bodyPr lIns="0" tIns="0" rIns="0" bIns="0">
            <a:noAutofit/>
          </a:bodyPr>
          <a:lstStyle/>
          <a:p>
            <a:pPr marL="0" marR="0" indent="0" algn="just">
              <a:lnSpc>
                <a:spcPct val="126000"/>
              </a:lnSpc>
              <a:spcAft>
                <a:spcPts val="210"/>
              </a:spcAft>
            </a:pPr>
            <a:r>
              <a:rPr lang="tr" sz="850" b="1">
                <a:latin typeface="Garamond"/>
              </a:rPr>
              <a:t>Bir buzağı için verilen </a:t>
            </a:r>
            <a:r>
              <a:rPr lang="tr" sz="850">
                <a:latin typeface="Garamond"/>
              </a:rPr>
              <a:t>temel destek 2023 yılında 750 TL’ den </a:t>
            </a:r>
            <a:r>
              <a:rPr lang="tr" sz="850" i="1">
                <a:latin typeface="Garamond"/>
              </a:rPr>
              <a:t>%33</a:t>
            </a:r>
            <a:r>
              <a:rPr lang="tr" sz="850">
                <a:latin typeface="Garamond"/>
              </a:rPr>
              <a:t> artarak 2024 yılında </a:t>
            </a:r>
            <a:r>
              <a:rPr lang="tr" sz="850" b="1">
                <a:latin typeface="Garamond"/>
              </a:rPr>
              <a:t>1.000 TL</a:t>
            </a:r>
            <a:r>
              <a:rPr lang="tr" sz="850">
                <a:latin typeface="Garamond"/>
              </a:rPr>
              <a:t>’ ye, 2025 yılında </a:t>
            </a:r>
            <a:r>
              <a:rPr lang="tr" sz="850" b="1">
                <a:latin typeface="Garamond"/>
              </a:rPr>
              <a:t>%40 </a:t>
            </a:r>
            <a:r>
              <a:rPr lang="tr" sz="850">
                <a:latin typeface="Garamond"/>
              </a:rPr>
              <a:t>artışla </a:t>
            </a:r>
            <a:r>
              <a:rPr lang="tr" sz="850" b="1">
                <a:latin typeface="Garamond"/>
              </a:rPr>
              <a:t>1.400 TL</a:t>
            </a:r>
            <a:r>
              <a:rPr lang="tr" sz="850">
                <a:latin typeface="Garamond"/>
              </a:rPr>
              <a:t>’ ye çıkarıldı.</a:t>
            </a:r>
          </a:p>
          <a:p>
            <a:pPr marL="0" marR="0" indent="0" algn="just">
              <a:lnSpc>
                <a:spcPct val="126000"/>
              </a:lnSpc>
            </a:pPr>
            <a:r>
              <a:rPr lang="tr" sz="850">
                <a:latin typeface="Garamond"/>
              </a:rPr>
              <a:t>Büyükbaş (buzağı) destekleme modelinde;</a:t>
            </a:r>
          </a:p>
        </p:txBody>
      </p:sp>
      <p:sp>
        <p:nvSpPr>
          <p:cNvPr id="10" name="Dikdörtgen 9"/>
          <p:cNvSpPr/>
          <p:nvPr/>
        </p:nvSpPr>
        <p:spPr>
          <a:xfrm>
            <a:off x="947928" y="2340864"/>
            <a:ext cx="3861816" cy="3285744"/>
          </a:xfrm>
          <a:prstGeom prst="rect">
            <a:avLst/>
          </a:prstGeom>
          <a:solidFill>
            <a:srgbClr val="FFFFFF"/>
          </a:solidFill>
        </p:spPr>
        <p:txBody>
          <a:bodyPr lIns="0" tIns="0" rIns="0" bIns="0">
            <a:noAutofit/>
          </a:bodyPr>
          <a:lstStyle/>
          <a:p>
            <a:pPr marL="0" marR="0" indent="0" algn="just">
              <a:lnSpc>
                <a:spcPct val="126000"/>
              </a:lnSpc>
              <a:spcAft>
                <a:spcPts val="560"/>
              </a:spcAft>
            </a:pPr>
            <a:r>
              <a:rPr lang="tr" sz="850" b="1">
                <a:latin typeface="Garamond"/>
              </a:rPr>
              <a:t>Aile işletmesi desteği, 2024 yılında 1.000 TL </a:t>
            </a:r>
            <a:r>
              <a:rPr lang="tr" sz="850">
                <a:latin typeface="Garamond"/>
              </a:rPr>
              <a:t>iken, </a:t>
            </a:r>
            <a:r>
              <a:rPr lang="tr" sz="850" b="1">
                <a:latin typeface="Garamond"/>
              </a:rPr>
              <a:t>2025 yılında %40 artışla 1.400 TL</a:t>
            </a:r>
            <a:r>
              <a:rPr lang="tr" sz="850">
                <a:latin typeface="Garamond"/>
              </a:rPr>
              <a:t>’ye çıkarılmıştır.</a:t>
            </a:r>
          </a:p>
          <a:p>
            <a:pPr marL="0" marR="0" indent="0" algn="just">
              <a:lnSpc>
                <a:spcPct val="126000"/>
              </a:lnSpc>
              <a:spcAft>
                <a:spcPts val="560"/>
              </a:spcAft>
            </a:pPr>
            <a:r>
              <a:rPr lang="tr" sz="850" b="1">
                <a:latin typeface="Garamond"/>
              </a:rPr>
              <a:t>Suni tohumlama desteği, 2023 yılına göre </a:t>
            </a:r>
            <a:r>
              <a:rPr lang="tr" sz="850">
                <a:latin typeface="Garamond"/>
              </a:rPr>
              <a:t>%78 artışla 450 TL’den 800 TL’ye, 2024 yılına göre 2025 yılında </a:t>
            </a:r>
            <a:r>
              <a:rPr lang="tr" sz="850" b="1">
                <a:latin typeface="Garamond"/>
              </a:rPr>
              <a:t>%40 </a:t>
            </a:r>
            <a:r>
              <a:rPr lang="tr" sz="850">
                <a:latin typeface="Garamond"/>
              </a:rPr>
              <a:t>artışla </a:t>
            </a:r>
            <a:r>
              <a:rPr lang="tr" sz="850" b="1">
                <a:latin typeface="Garamond"/>
              </a:rPr>
              <a:t>1.120 TL</a:t>
            </a:r>
            <a:r>
              <a:rPr lang="tr" sz="850">
                <a:latin typeface="Garamond"/>
              </a:rPr>
              <a:t>’ye çıkarılmıştır.</a:t>
            </a:r>
          </a:p>
          <a:p>
            <a:pPr marL="0" marR="0" indent="0" algn="just">
              <a:lnSpc>
                <a:spcPct val="126000"/>
              </a:lnSpc>
              <a:spcAft>
                <a:spcPts val="210"/>
              </a:spcAft>
            </a:pPr>
            <a:r>
              <a:rPr lang="tr" sz="850" b="1">
                <a:latin typeface="Garamond"/>
              </a:rPr>
              <a:t>Yerli sperma kullanım desteği 2024 yılında 500 TL </a:t>
            </a:r>
            <a:r>
              <a:rPr lang="tr" sz="850">
                <a:latin typeface="Garamond"/>
              </a:rPr>
              <a:t>iken, </a:t>
            </a:r>
            <a:r>
              <a:rPr lang="tr" sz="850" b="1">
                <a:latin typeface="Garamond"/>
              </a:rPr>
              <a:t>2025 yılında %40 artışla 700 TL</a:t>
            </a:r>
            <a:r>
              <a:rPr lang="tr" sz="850">
                <a:latin typeface="Garamond"/>
              </a:rPr>
              <a:t>’ye çıkarılmıştır.</a:t>
            </a:r>
          </a:p>
          <a:p>
            <a:pPr marL="0" marR="0" indent="0" algn="just">
              <a:lnSpc>
                <a:spcPct val="126000"/>
              </a:lnSpc>
            </a:pPr>
            <a:r>
              <a:rPr lang="tr" sz="850" b="1">
                <a:latin typeface="Garamond"/>
              </a:rPr>
              <a:t>Soy kütüğü desteği, 2023 yılına </a:t>
            </a:r>
            <a:r>
              <a:rPr lang="tr" sz="850">
                <a:latin typeface="Garamond"/>
              </a:rPr>
              <a:t>göre 2024 yılında %308 artışla 368 TL’den 1.500 TL’ye, 2024 yılına göre 2025 yılında </a:t>
            </a:r>
            <a:r>
              <a:rPr lang="tr" sz="850" b="1">
                <a:latin typeface="Garamond"/>
              </a:rPr>
              <a:t>%40 </a:t>
            </a:r>
            <a:r>
              <a:rPr lang="tr" sz="850">
                <a:latin typeface="Garamond"/>
              </a:rPr>
              <a:t>artışla A ve B sınıfı işletmelerde </a:t>
            </a:r>
            <a:r>
              <a:rPr lang="tr" sz="850" b="1">
                <a:latin typeface="Garamond"/>
              </a:rPr>
              <a:t>2.100 TL</a:t>
            </a:r>
            <a:r>
              <a:rPr lang="tr" sz="850">
                <a:latin typeface="Garamond"/>
              </a:rPr>
              <a:t>’ye, C sınıfı işletmelerde ise </a:t>
            </a:r>
            <a:r>
              <a:rPr lang="tr" sz="850" b="1">
                <a:latin typeface="Garamond"/>
              </a:rPr>
              <a:t>1.120 TL</a:t>
            </a:r>
            <a:r>
              <a:rPr lang="tr" sz="850">
                <a:latin typeface="Garamond"/>
              </a:rPr>
              <a:t>’ye çıkarılmıştır.</a:t>
            </a:r>
          </a:p>
          <a:p>
            <a:pPr marL="0" marR="0" indent="0" algn="just">
              <a:lnSpc>
                <a:spcPct val="126000"/>
              </a:lnSpc>
              <a:spcAft>
                <a:spcPts val="560"/>
              </a:spcAft>
            </a:pPr>
            <a:r>
              <a:rPr lang="tr" sz="850" b="1">
                <a:latin typeface="Garamond"/>
              </a:rPr>
              <a:t>Genomik test desteği 2024 yılında 1.500 TL </a:t>
            </a:r>
            <a:r>
              <a:rPr lang="tr" sz="850">
                <a:latin typeface="Garamond"/>
              </a:rPr>
              <a:t>verilirken, </a:t>
            </a:r>
            <a:r>
              <a:rPr lang="tr" sz="850" b="1">
                <a:latin typeface="Garamond"/>
              </a:rPr>
              <a:t>2025 yılında %40 artışla 2.100 TL</a:t>
            </a:r>
            <a:r>
              <a:rPr lang="tr" sz="850">
                <a:latin typeface="Garamond"/>
              </a:rPr>
              <a:t>’ye çıkarılmıştır.</a:t>
            </a:r>
          </a:p>
          <a:p>
            <a:pPr marL="0" marR="0" indent="0" algn="just">
              <a:lnSpc>
                <a:spcPct val="126000"/>
              </a:lnSpc>
              <a:spcAft>
                <a:spcPts val="560"/>
              </a:spcAft>
            </a:pPr>
            <a:r>
              <a:rPr lang="tr" sz="850" b="1">
                <a:latin typeface="Garamond"/>
              </a:rPr>
              <a:t>Genç/kadın üretici desteği, 2024 yılında 700 TL </a:t>
            </a:r>
            <a:r>
              <a:rPr lang="tr" sz="850">
                <a:latin typeface="Garamond"/>
              </a:rPr>
              <a:t>iken, </a:t>
            </a:r>
            <a:r>
              <a:rPr lang="tr" sz="850" b="1">
                <a:latin typeface="Garamond"/>
              </a:rPr>
              <a:t>2025 yılında %40 artışla 980 TL</a:t>
            </a:r>
            <a:r>
              <a:rPr lang="tr" sz="850">
                <a:latin typeface="Garamond"/>
              </a:rPr>
              <a:t>’ye çıkarılmıştır.</a:t>
            </a:r>
          </a:p>
          <a:p>
            <a:pPr marL="0" marR="0" indent="0" algn="just">
              <a:lnSpc>
                <a:spcPct val="126000"/>
              </a:lnSpc>
              <a:spcAft>
                <a:spcPts val="560"/>
              </a:spcAft>
            </a:pPr>
            <a:r>
              <a:rPr lang="tr" sz="850" b="1">
                <a:latin typeface="Garamond"/>
              </a:rPr>
              <a:t>Birinci derece tarımsal örgüt üyesi desteği 2024 yılında 200 TL </a:t>
            </a:r>
            <a:r>
              <a:rPr lang="tr" sz="850">
                <a:latin typeface="Garamond"/>
              </a:rPr>
              <a:t>iken, </a:t>
            </a:r>
            <a:r>
              <a:rPr lang="tr" sz="850" b="1">
                <a:latin typeface="Garamond"/>
              </a:rPr>
              <a:t>2025 yılında %40 artışla 280 TL</a:t>
            </a:r>
            <a:r>
              <a:rPr lang="tr" sz="850">
                <a:latin typeface="Garamond"/>
              </a:rPr>
              <a:t>’ye çıkarılmıştır.</a:t>
            </a:r>
          </a:p>
          <a:p>
            <a:pPr marL="0" marR="0" indent="0" algn="just">
              <a:lnSpc>
                <a:spcPct val="126000"/>
              </a:lnSpc>
            </a:pPr>
            <a:r>
              <a:rPr lang="tr" sz="850" b="1">
                <a:latin typeface="Garamond"/>
              </a:rPr>
              <a:t>Ari işletme desteği 2024 yılında 4.000 TL </a:t>
            </a:r>
            <a:r>
              <a:rPr lang="tr" sz="850">
                <a:latin typeface="Garamond"/>
              </a:rPr>
              <a:t>verilirken, </a:t>
            </a:r>
            <a:r>
              <a:rPr lang="tr" sz="850" b="1">
                <a:latin typeface="Garamond"/>
              </a:rPr>
              <a:t>2025 yılında %40 artışla 5.600 TL</a:t>
            </a:r>
            <a:r>
              <a:rPr lang="tr" sz="850">
                <a:latin typeface="Garamond"/>
              </a:rPr>
              <a:t>’ye çıkarılmıştır.</a:t>
            </a:r>
          </a:p>
        </p:txBody>
      </p:sp>
      <p:sp>
        <p:nvSpPr>
          <p:cNvPr id="11" name="Dikdörtgen 10"/>
          <p:cNvSpPr/>
          <p:nvPr/>
        </p:nvSpPr>
        <p:spPr>
          <a:xfrm>
            <a:off x="947928" y="5772912"/>
            <a:ext cx="3846576"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AB onaylı işletme desteği 2024 yılında 600 TL </a:t>
            </a:r>
            <a:r>
              <a:rPr lang="tr" sz="850">
                <a:latin typeface="Garamond"/>
              </a:rPr>
              <a:t>verilirken, </a:t>
            </a:r>
            <a:r>
              <a:rPr lang="tr" sz="850" b="1">
                <a:latin typeface="Garamond"/>
              </a:rPr>
              <a:t>2025 yılında %40 artışla 840 TL</a:t>
            </a:r>
            <a:r>
              <a:rPr lang="tr" sz="850">
                <a:latin typeface="Garamond"/>
              </a:rPr>
              <a:t>’ye çıkarılmıştır.</a:t>
            </a:r>
          </a:p>
        </p:txBody>
      </p:sp>
      <p:sp>
        <p:nvSpPr>
          <p:cNvPr id="12" name="Dikdörtgen 11"/>
          <p:cNvSpPr/>
          <p:nvPr/>
        </p:nvSpPr>
        <p:spPr>
          <a:xfrm>
            <a:off x="950976" y="6217920"/>
            <a:ext cx="3843528" cy="301752"/>
          </a:xfrm>
          <a:prstGeom prst="rect">
            <a:avLst/>
          </a:prstGeom>
          <a:solidFill>
            <a:srgbClr val="FFFFFF"/>
          </a:solidFill>
        </p:spPr>
        <p:txBody>
          <a:bodyPr lIns="0" tIns="0" rIns="0" bIns="0">
            <a:noAutofit/>
          </a:bodyPr>
          <a:lstStyle/>
          <a:p>
            <a:pPr marL="0" marR="0" indent="0" algn="just">
              <a:lnSpc>
                <a:spcPct val="123000"/>
              </a:lnSpc>
            </a:pPr>
            <a:r>
              <a:rPr lang="tr" sz="850" b="1">
                <a:latin typeface="Garamond"/>
              </a:rPr>
              <a:t>Planlama bölgesi desteği 2024 yılında 500 TL </a:t>
            </a:r>
            <a:r>
              <a:rPr lang="tr" sz="850">
                <a:latin typeface="Garamond"/>
              </a:rPr>
              <a:t>verilirken, </a:t>
            </a:r>
            <a:r>
              <a:rPr lang="tr" sz="850" b="1">
                <a:latin typeface="Garamond"/>
              </a:rPr>
              <a:t>2025 yılında %40 artışla 700 TL</a:t>
            </a:r>
            <a:r>
              <a:rPr lang="tr" sz="850">
                <a:latin typeface="Garamond"/>
              </a:rPr>
              <a:t>’ye çıkarılmıştır.</a:t>
            </a:r>
          </a:p>
        </p:txBody>
      </p:sp>
      <p:sp>
        <p:nvSpPr>
          <p:cNvPr id="13" name="Dikdörtgen 12"/>
          <p:cNvSpPr/>
          <p:nvPr/>
        </p:nvSpPr>
        <p:spPr>
          <a:xfrm>
            <a:off x="512064" y="6641592"/>
            <a:ext cx="4325112" cy="405384"/>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Hayvancılık destekleme modeli ile büyükbaş hayvan verimliliğinde artış, mevcut aile işletmelerinin devamlılığı ve damızlık materyal temininin yerli imkanlar ile sağlanması hedeflenmektedir.</a:t>
            </a:r>
          </a:p>
        </p:txBody>
      </p:sp>
      <p:sp>
        <p:nvSpPr>
          <p:cNvPr id="14" name="Dikdörtgen 13"/>
          <p:cNvSpPr/>
          <p:nvPr/>
        </p:nvSpPr>
        <p:spPr>
          <a:xfrm>
            <a:off x="512064" y="7123176"/>
            <a:ext cx="4325112" cy="158496"/>
          </a:xfrm>
          <a:prstGeom prst="rect">
            <a:avLst/>
          </a:prstGeom>
          <a:solidFill>
            <a:srgbClr val="FFFFFF"/>
          </a:solidFill>
        </p:spPr>
        <p:txBody>
          <a:bodyPr wrap="none" lIns="0" tIns="0" rIns="0" bIns="0">
            <a:noAutofit/>
          </a:bodyPr>
          <a:lstStyle/>
          <a:p>
            <a:pPr marL="0" marR="0" indent="0" defTabSz="1831848">
              <a:tabLst>
                <a:tab pos="2901696" algn="l"/>
              </a:tabLst>
            </a:pPr>
            <a:r>
              <a:rPr lang="tr" sz="900" b="1" i="1" cap="small">
                <a:latin typeface="Arial"/>
              </a:rPr>
              <a:t>----------------------------------- HAYvA</a:t>
            </a:r>
            <a:r>
              <a:rPr lang="tr" sz="600" b="1">
                <a:latin typeface="Arial"/>
              </a:rPr>
              <a:t>	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FDFC"/>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648138" y="2960483"/>
            <a:ext cx="307818" cy="226336"/>
          </a:xfrm>
          <a:prstGeom prst="rect">
            <a:avLst/>
          </a:prstGeom>
        </p:spPr>
      </p:pic>
      <p:pic>
        <p:nvPicPr>
          <p:cNvPr id="3" name="Resim 2"/>
          <p:cNvPicPr>
            <a:picLocks noChangeAspect="1"/>
          </p:cNvPicPr>
          <p:nvPr/>
        </p:nvPicPr>
        <p:blipFill>
          <a:blip r:embed="rId3"/>
          <a:stretch>
            <a:fillRect/>
          </a:stretch>
        </p:blipFill>
        <p:spPr>
          <a:xfrm>
            <a:off x="2652665" y="3340728"/>
            <a:ext cx="303291" cy="230864"/>
          </a:xfrm>
          <a:prstGeom prst="rect">
            <a:avLst/>
          </a:prstGeom>
        </p:spPr>
      </p:pic>
      <p:pic>
        <p:nvPicPr>
          <p:cNvPr id="4" name="Resim 3"/>
          <p:cNvPicPr>
            <a:picLocks noChangeAspect="1"/>
          </p:cNvPicPr>
          <p:nvPr/>
        </p:nvPicPr>
        <p:blipFill>
          <a:blip r:embed="rId4"/>
          <a:stretch>
            <a:fillRect/>
          </a:stretch>
        </p:blipFill>
        <p:spPr>
          <a:xfrm>
            <a:off x="2652665" y="3684760"/>
            <a:ext cx="303291" cy="307818"/>
          </a:xfrm>
          <a:prstGeom prst="rect">
            <a:avLst/>
          </a:prstGeom>
        </p:spPr>
      </p:pic>
      <p:pic>
        <p:nvPicPr>
          <p:cNvPr id="5" name="Resim 4"/>
          <p:cNvPicPr>
            <a:picLocks noChangeAspect="1"/>
          </p:cNvPicPr>
          <p:nvPr/>
        </p:nvPicPr>
        <p:blipFill>
          <a:blip r:embed="rId5"/>
          <a:stretch>
            <a:fillRect/>
          </a:stretch>
        </p:blipFill>
        <p:spPr>
          <a:xfrm>
            <a:off x="2652665" y="4092166"/>
            <a:ext cx="303291" cy="307818"/>
          </a:xfrm>
          <a:prstGeom prst="rect">
            <a:avLst/>
          </a:prstGeom>
        </p:spPr>
      </p:pic>
      <p:pic>
        <p:nvPicPr>
          <p:cNvPr id="6" name="Resim 5"/>
          <p:cNvPicPr>
            <a:picLocks noChangeAspect="1"/>
          </p:cNvPicPr>
          <p:nvPr/>
        </p:nvPicPr>
        <p:blipFill>
          <a:blip r:embed="rId6"/>
          <a:stretch>
            <a:fillRect/>
          </a:stretch>
        </p:blipFill>
        <p:spPr>
          <a:xfrm>
            <a:off x="2648138" y="4490518"/>
            <a:ext cx="307818" cy="316872"/>
          </a:xfrm>
          <a:prstGeom prst="rect">
            <a:avLst/>
          </a:prstGeom>
        </p:spPr>
      </p:pic>
      <p:pic>
        <p:nvPicPr>
          <p:cNvPr id="7" name="Resim 6"/>
          <p:cNvPicPr>
            <a:picLocks noChangeAspect="1"/>
          </p:cNvPicPr>
          <p:nvPr/>
        </p:nvPicPr>
        <p:blipFill>
          <a:blip r:embed="rId7"/>
          <a:stretch>
            <a:fillRect/>
          </a:stretch>
        </p:blipFill>
        <p:spPr>
          <a:xfrm>
            <a:off x="2648138" y="4906978"/>
            <a:ext cx="276131" cy="276130"/>
          </a:xfrm>
          <a:prstGeom prst="rect">
            <a:avLst/>
          </a:prstGeom>
        </p:spPr>
      </p:pic>
      <p:pic>
        <p:nvPicPr>
          <p:cNvPr id="8" name="Resim 7"/>
          <p:cNvPicPr>
            <a:picLocks noChangeAspect="1"/>
          </p:cNvPicPr>
          <p:nvPr/>
        </p:nvPicPr>
        <p:blipFill>
          <a:blip r:embed="rId8"/>
          <a:stretch>
            <a:fillRect/>
          </a:stretch>
        </p:blipFill>
        <p:spPr>
          <a:xfrm>
            <a:off x="2648138" y="5287223"/>
            <a:ext cx="307818" cy="307818"/>
          </a:xfrm>
          <a:prstGeom prst="rect">
            <a:avLst/>
          </a:prstGeom>
        </p:spPr>
      </p:pic>
      <p:pic>
        <p:nvPicPr>
          <p:cNvPr id="9" name="Resim 8"/>
          <p:cNvPicPr>
            <a:picLocks noChangeAspect="1"/>
          </p:cNvPicPr>
          <p:nvPr/>
        </p:nvPicPr>
        <p:blipFill>
          <a:blip r:embed="rId9"/>
          <a:stretch>
            <a:fillRect/>
          </a:stretch>
        </p:blipFill>
        <p:spPr>
          <a:xfrm>
            <a:off x="2648138" y="5721790"/>
            <a:ext cx="303291" cy="226336"/>
          </a:xfrm>
          <a:prstGeom prst="rect">
            <a:avLst/>
          </a:prstGeom>
        </p:spPr>
      </p:pic>
      <p:pic>
        <p:nvPicPr>
          <p:cNvPr id="10" name="Resim 9"/>
          <p:cNvPicPr>
            <a:picLocks noChangeAspect="1"/>
          </p:cNvPicPr>
          <p:nvPr/>
        </p:nvPicPr>
        <p:blipFill>
          <a:blip r:embed="rId10"/>
          <a:stretch>
            <a:fillRect/>
          </a:stretch>
        </p:blipFill>
        <p:spPr>
          <a:xfrm>
            <a:off x="2652665" y="6133722"/>
            <a:ext cx="303291" cy="181070"/>
          </a:xfrm>
          <a:prstGeom prst="rect">
            <a:avLst/>
          </a:prstGeom>
        </p:spPr>
      </p:pic>
      <p:sp>
        <p:nvSpPr>
          <p:cNvPr id="11" name="Dikdörtgen 10"/>
          <p:cNvSpPr/>
          <p:nvPr/>
        </p:nvSpPr>
        <p:spPr>
          <a:xfrm>
            <a:off x="475306" y="276130"/>
            <a:ext cx="131276" cy="108642"/>
          </a:xfrm>
          <a:prstGeom prst="rect">
            <a:avLst/>
          </a:prstGeom>
          <a:solidFill>
            <a:srgbClr val="FFFFFF"/>
          </a:solidFill>
        </p:spPr>
        <p:txBody>
          <a:bodyPr wrap="none" lIns="0" tIns="0" rIns="0" bIns="0">
            <a:noAutofit/>
          </a:bodyPr>
          <a:lstStyle/>
          <a:p>
            <a:pPr marL="0" marR="0" indent="0"/>
            <a:r>
              <a:rPr lang="tr" sz="750" b="1">
                <a:latin typeface="Cambria"/>
              </a:rPr>
              <a:t>17</a:t>
            </a:r>
          </a:p>
        </p:txBody>
      </p:sp>
      <p:sp>
        <p:nvSpPr>
          <p:cNvPr id="12" name="Dikdörtgen 11"/>
          <p:cNvSpPr/>
          <p:nvPr/>
        </p:nvSpPr>
        <p:spPr>
          <a:xfrm>
            <a:off x="3413156" y="271603"/>
            <a:ext cx="1376127" cy="126749"/>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13" name="Dikdörtgen 12"/>
          <p:cNvSpPr/>
          <p:nvPr/>
        </p:nvSpPr>
        <p:spPr>
          <a:xfrm>
            <a:off x="692590" y="538681"/>
            <a:ext cx="1588883" cy="321398"/>
          </a:xfrm>
          <a:prstGeom prst="rect">
            <a:avLst/>
          </a:prstGeom>
          <a:solidFill>
            <a:srgbClr val="FFFFFF"/>
          </a:solidFill>
        </p:spPr>
        <p:txBody>
          <a:bodyPr lIns="0" tIns="0" rIns="0" bIns="0">
            <a:noAutofit/>
          </a:bodyPr>
          <a:lstStyle/>
          <a:p>
            <a:pPr marL="0" marR="0" indent="0">
              <a:lnSpc>
                <a:spcPct val="85000"/>
              </a:lnSpc>
            </a:pPr>
            <a:r>
              <a:rPr lang="tr" sz="1200" b="1">
                <a:latin typeface="Segoe UI"/>
              </a:rPr>
              <a:t>TEMEL HAYVANCILIK</a:t>
            </a:r>
          </a:p>
          <a:p>
            <a:pPr marL="0" marR="0" indent="0">
              <a:lnSpc>
                <a:spcPct val="85000"/>
              </a:lnSpc>
            </a:pPr>
            <a:r>
              <a:rPr lang="tr" sz="1200" b="1">
                <a:latin typeface="Segoe UI"/>
              </a:rPr>
              <a:t>DESTEKLERİ</a:t>
            </a:r>
          </a:p>
        </p:txBody>
      </p:sp>
      <p:sp>
        <p:nvSpPr>
          <p:cNvPr id="14" name="Dikdörtgen 13"/>
          <p:cNvSpPr/>
          <p:nvPr/>
        </p:nvSpPr>
        <p:spPr>
          <a:xfrm>
            <a:off x="697116" y="1285592"/>
            <a:ext cx="2752254" cy="181069"/>
          </a:xfrm>
          <a:prstGeom prst="rect">
            <a:avLst/>
          </a:prstGeom>
          <a:solidFill>
            <a:srgbClr val="FFFFFF"/>
          </a:solidFill>
        </p:spPr>
        <p:txBody>
          <a:bodyPr wrap="none" lIns="0" tIns="0" rIns="0" bIns="0">
            <a:noAutofit/>
          </a:bodyPr>
          <a:lstStyle/>
          <a:p>
            <a:pPr marL="0" marR="0" indent="0"/>
            <a:r>
              <a:rPr lang="tr" sz="850" b="1">
                <a:latin typeface="Book Antiqua"/>
              </a:rPr>
              <a:t>BÜYÜKBAŞ HAYVANCILIK DESTEĞİ (MALAK)</a:t>
            </a:r>
          </a:p>
        </p:txBody>
      </p:sp>
      <p:sp>
        <p:nvSpPr>
          <p:cNvPr id="15" name="Dikdörtgen 14"/>
          <p:cNvSpPr/>
          <p:nvPr/>
        </p:nvSpPr>
        <p:spPr>
          <a:xfrm>
            <a:off x="1575302" y="1683944"/>
            <a:ext cx="2516864" cy="647323"/>
          </a:xfrm>
          <a:prstGeom prst="rect">
            <a:avLst/>
          </a:prstGeom>
          <a:solidFill>
            <a:srgbClr val="FFFFFF"/>
          </a:solidFill>
        </p:spPr>
        <p:txBody>
          <a:bodyPr lIns="0" tIns="0" rIns="0" bIns="0">
            <a:noAutofit/>
          </a:bodyPr>
          <a:lstStyle/>
          <a:p>
            <a:pPr marL="0" marR="0" indent="0" algn="ctr">
              <a:spcAft>
                <a:spcPts val="280"/>
              </a:spcAft>
            </a:pPr>
            <a:r>
              <a:rPr lang="tr" sz="1500" b="1">
                <a:solidFill>
                  <a:srgbClr val="548649"/>
                </a:solidFill>
                <a:latin typeface="Arial"/>
              </a:rPr>
              <a:t>DESTEKLEME MODELİNDE</a:t>
            </a:r>
          </a:p>
          <a:p>
            <a:pPr marL="0" marR="0" indent="0" algn="ctr"/>
            <a:r>
              <a:rPr lang="tr" sz="1200" b="1">
                <a:solidFill>
                  <a:srgbClr val="545454"/>
                </a:solidFill>
                <a:latin typeface="Tahoma"/>
              </a:rPr>
              <a:t>BüyükbaşHayvan Desteği</a:t>
            </a:r>
          </a:p>
        </p:txBody>
      </p:sp>
      <p:sp>
        <p:nvSpPr>
          <p:cNvPr id="16" name="Dikdörtgen 15"/>
          <p:cNvSpPr/>
          <p:nvPr/>
        </p:nvSpPr>
        <p:spPr>
          <a:xfrm>
            <a:off x="1109049" y="2525916"/>
            <a:ext cx="1063782" cy="294238"/>
          </a:xfrm>
          <a:prstGeom prst="rect">
            <a:avLst/>
          </a:prstGeom>
          <a:solidFill>
            <a:srgbClr val="FFFFFF"/>
          </a:solidFill>
        </p:spPr>
        <p:txBody>
          <a:bodyPr lIns="0" tIns="0" rIns="0" bIns="0">
            <a:noAutofit/>
          </a:bodyPr>
          <a:lstStyle/>
          <a:p>
            <a:pPr marL="0" marR="0" indent="0" algn="ctr"/>
            <a:r>
              <a:rPr lang="tr" sz="1000" b="1">
                <a:solidFill>
                  <a:srgbClr val="6690EC"/>
                </a:solidFill>
                <a:latin typeface="Arial"/>
              </a:rPr>
              <a:t>MEVCUT MODEL (2024 YILI)</a:t>
            </a:r>
          </a:p>
        </p:txBody>
      </p:sp>
      <p:sp>
        <p:nvSpPr>
          <p:cNvPr id="17" name="Dikdörtgen 16"/>
          <p:cNvSpPr/>
          <p:nvPr/>
        </p:nvSpPr>
        <p:spPr>
          <a:xfrm>
            <a:off x="3340728" y="2525916"/>
            <a:ext cx="1063782" cy="294238"/>
          </a:xfrm>
          <a:prstGeom prst="rect">
            <a:avLst/>
          </a:prstGeom>
          <a:solidFill>
            <a:srgbClr val="FFFFFF"/>
          </a:solidFill>
        </p:spPr>
        <p:txBody>
          <a:bodyPr lIns="0" tIns="0" rIns="0" bIns="0">
            <a:noAutofit/>
          </a:bodyPr>
          <a:lstStyle/>
          <a:p>
            <a:pPr marL="0" marR="0" indent="0" algn="ctr"/>
            <a:r>
              <a:rPr lang="tr" sz="1000" b="1">
                <a:solidFill>
                  <a:srgbClr val="548649"/>
                </a:solidFill>
                <a:latin typeface="Arial"/>
              </a:rPr>
              <a:t>MEVCUT MODEL (2025 YILI)</a:t>
            </a:r>
          </a:p>
        </p:txBody>
      </p:sp>
      <p:graphicFrame>
        <p:nvGraphicFramePr>
          <p:cNvPr id="18" name="Tablo 17"/>
          <p:cNvGraphicFramePr>
            <a:graphicFrameLocks noGrp="1"/>
          </p:cNvGraphicFramePr>
          <p:nvPr/>
        </p:nvGraphicFramePr>
        <p:xfrm>
          <a:off x="968720" y="2869948"/>
          <a:ext cx="1448553" cy="3530846"/>
        </p:xfrm>
        <a:graphic>
          <a:graphicData uri="http://schemas.openxmlformats.org/drawingml/2006/table">
            <a:tbl>
              <a:tblPr/>
              <a:tblGrid>
                <a:gridCol w="819338"/>
                <a:gridCol w="629215"/>
              </a:tblGrid>
              <a:tr h="375718">
                <a:tc>
                  <a:txBody>
                    <a:bodyPr/>
                    <a:lstStyle/>
                    <a:p>
                      <a:pPr marL="0" marR="0" indent="0"/>
                      <a:r>
                        <a:rPr lang="tr" sz="800">
                          <a:solidFill>
                            <a:srgbClr val="3D3D3D"/>
                          </a:solidFill>
                          <a:latin typeface="Arial"/>
                        </a:rPr>
                        <a:t>Bir Malak İçin</a:t>
                      </a:r>
                    </a:p>
                  </a:txBody>
                  <a:tcPr marL="0" marR="0" marT="0" marB="0" anchor="ctr">
                    <a:solidFill>
                      <a:srgbClr val="9BAED8"/>
                    </a:solidFill>
                  </a:tcPr>
                </a:tc>
                <a:tc>
                  <a:txBody>
                    <a:bodyPr/>
                    <a:lstStyle/>
                    <a:p>
                      <a:pPr marL="0" marR="0" indent="0"/>
                      <a:r>
                        <a:rPr lang="tr" sz="750" b="1">
                          <a:solidFill>
                            <a:srgbClr val="3D3D3D"/>
                          </a:solidFill>
                          <a:latin typeface="Tahoma"/>
                        </a:rPr>
                        <a:t>1.000 TL</a:t>
                      </a:r>
                    </a:p>
                  </a:txBody>
                  <a:tcPr marL="0" marR="0" marT="0" marB="0" anchor="ctr">
                    <a:solidFill>
                      <a:srgbClr val="9BAED8"/>
                    </a:solidFill>
                  </a:tcPr>
                </a:tc>
              </a:tr>
              <a:tr h="398352">
                <a:tc>
                  <a:txBody>
                    <a:bodyPr/>
                    <a:lstStyle/>
                    <a:p>
                      <a:pPr marL="0" marR="0" indent="0"/>
                      <a:r>
                        <a:rPr lang="tr" sz="800">
                          <a:solidFill>
                            <a:srgbClr val="3D3D3D"/>
                          </a:solidFill>
                          <a:latin typeface="Arial"/>
                        </a:rPr>
                        <a:t>Aile İşletmesi</a:t>
                      </a:r>
                    </a:p>
                  </a:txBody>
                  <a:tcPr marL="0" marR="0" marT="0" marB="0" anchor="ctr">
                    <a:solidFill>
                      <a:srgbClr val="9BAED8"/>
                    </a:solidFill>
                  </a:tcPr>
                </a:tc>
                <a:tc>
                  <a:txBody>
                    <a:bodyPr/>
                    <a:lstStyle/>
                    <a:p>
                      <a:pPr marL="0" marR="0" indent="0"/>
                      <a:r>
                        <a:rPr lang="tr" sz="750" b="1">
                          <a:solidFill>
                            <a:srgbClr val="3D3D3D"/>
                          </a:solidFill>
                          <a:latin typeface="Tahoma"/>
                        </a:rPr>
                        <a:t>1.000 TL</a:t>
                      </a:r>
                    </a:p>
                  </a:txBody>
                  <a:tcPr marL="0" marR="0" marT="0" marB="0" anchor="ctr">
                    <a:solidFill>
                      <a:srgbClr val="9BAED8"/>
                    </a:solidFill>
                  </a:tcPr>
                </a:tc>
              </a:tr>
              <a:tr h="393825">
                <a:tc>
                  <a:txBody>
                    <a:bodyPr/>
                    <a:lstStyle/>
                    <a:p>
                      <a:pPr marL="0" marR="0" indent="0"/>
                      <a:r>
                        <a:rPr lang="tr" sz="800">
                          <a:solidFill>
                            <a:srgbClr val="3D3D3D"/>
                          </a:solidFill>
                          <a:latin typeface="Arial"/>
                        </a:rPr>
                        <a:t>Suni Tohumlama İle Doğduysa</a:t>
                      </a:r>
                    </a:p>
                  </a:txBody>
                  <a:tcPr marL="0" marR="0" marT="0" marB="0" anchor="ctr">
                    <a:solidFill>
                      <a:srgbClr val="9BAED8"/>
                    </a:solidFill>
                  </a:tcPr>
                </a:tc>
                <a:tc>
                  <a:txBody>
                    <a:bodyPr/>
                    <a:lstStyle/>
                    <a:p>
                      <a:pPr marL="0" marR="0" indent="165100" algn="just"/>
                      <a:r>
                        <a:rPr lang="tr" sz="750" b="1">
                          <a:solidFill>
                            <a:srgbClr val="3D3D3D"/>
                          </a:solidFill>
                          <a:latin typeface="Tahoma"/>
                        </a:rPr>
                        <a:t>800 TL</a:t>
                      </a:r>
                    </a:p>
                  </a:txBody>
                  <a:tcPr marL="0" marR="0" marT="0" marB="0" anchor="ctr">
                    <a:solidFill>
                      <a:srgbClr val="9BAED8"/>
                    </a:solidFill>
                  </a:tcPr>
                </a:tc>
              </a:tr>
              <a:tr h="398352">
                <a:tc>
                  <a:txBody>
                    <a:bodyPr/>
                    <a:lstStyle/>
                    <a:p>
                      <a:pPr marL="0" marR="0" indent="0"/>
                      <a:r>
                        <a:rPr lang="tr" sz="800">
                          <a:solidFill>
                            <a:srgbClr val="3D3D3D"/>
                          </a:solidFill>
                          <a:latin typeface="Arial"/>
                        </a:rPr>
                        <a:t>Yerli Sperma Kullanımı</a:t>
                      </a:r>
                    </a:p>
                  </a:txBody>
                  <a:tcPr marL="0" marR="0" marT="0" marB="0" anchor="ctr">
                    <a:solidFill>
                      <a:srgbClr val="9BAED8"/>
                    </a:solidFill>
                  </a:tcPr>
                </a:tc>
                <a:tc>
                  <a:txBody>
                    <a:bodyPr/>
                    <a:lstStyle/>
                    <a:p>
                      <a:pPr marL="0" marR="0" indent="165100" algn="just"/>
                      <a:r>
                        <a:rPr lang="tr" sz="750" b="1">
                          <a:solidFill>
                            <a:srgbClr val="3D3D3D"/>
                          </a:solidFill>
                          <a:latin typeface="Tahoma"/>
                        </a:rPr>
                        <a:t>500 TL</a:t>
                      </a:r>
                    </a:p>
                  </a:txBody>
                  <a:tcPr marL="0" marR="0" marT="0" marB="0" anchor="ctr">
                    <a:solidFill>
                      <a:srgbClr val="9BAED8"/>
                    </a:solidFill>
                  </a:tcPr>
                </a:tc>
              </a:tr>
              <a:tr h="393825">
                <a:tc>
                  <a:txBody>
                    <a:bodyPr/>
                    <a:lstStyle/>
                    <a:p>
                      <a:pPr marL="0" marR="0" indent="0"/>
                      <a:r>
                        <a:rPr lang="tr" sz="800">
                          <a:solidFill>
                            <a:srgbClr val="3D3D3D"/>
                          </a:solidFill>
                          <a:latin typeface="Arial"/>
                        </a:rPr>
                        <a:t>Soy Kütüğüne Dahil İse</a:t>
                      </a:r>
                    </a:p>
                  </a:txBody>
                  <a:tcPr marL="0" marR="0" marT="0" marB="0" anchor="ctr">
                    <a:solidFill>
                      <a:srgbClr val="9BAED8"/>
                    </a:solidFill>
                  </a:tcPr>
                </a:tc>
                <a:tc>
                  <a:txBody>
                    <a:bodyPr/>
                    <a:lstStyle/>
                    <a:p>
                      <a:pPr marL="0" marR="0" indent="165100" algn="just"/>
                      <a:r>
                        <a:rPr lang="tr" sz="750" b="1">
                          <a:solidFill>
                            <a:srgbClr val="3D3D3D"/>
                          </a:solidFill>
                          <a:latin typeface="Tahoma"/>
                        </a:rPr>
                        <a:t>800 TL</a:t>
                      </a:r>
                    </a:p>
                  </a:txBody>
                  <a:tcPr marL="0" marR="0" marT="0" marB="0" anchor="ctr">
                    <a:solidFill>
                      <a:srgbClr val="9BAED8"/>
                    </a:solidFill>
                  </a:tcPr>
                </a:tc>
              </a:tr>
              <a:tr h="398352">
                <a:tc>
                  <a:txBody>
                    <a:bodyPr/>
                    <a:lstStyle/>
                    <a:p>
                      <a:pPr marL="0" marR="0" indent="0">
                        <a:lnSpc>
                          <a:spcPct val="93000"/>
                        </a:lnSpc>
                      </a:pPr>
                      <a:r>
                        <a:rPr lang="tr" sz="800">
                          <a:solidFill>
                            <a:srgbClr val="3D3D3D"/>
                          </a:solidFill>
                          <a:latin typeface="Arial"/>
                        </a:rPr>
                        <a:t>Genç / Kadın Üretici</a:t>
                      </a:r>
                    </a:p>
                  </a:txBody>
                  <a:tcPr marL="0" marR="0" marT="0" marB="0" anchor="ctr">
                    <a:solidFill>
                      <a:srgbClr val="9BAED8"/>
                    </a:solidFill>
                  </a:tcPr>
                </a:tc>
                <a:tc>
                  <a:txBody>
                    <a:bodyPr/>
                    <a:lstStyle/>
                    <a:p>
                      <a:pPr marL="0" marR="0" indent="165100" algn="just"/>
                      <a:r>
                        <a:rPr lang="tr" sz="750" b="1">
                          <a:solidFill>
                            <a:srgbClr val="3D3D3D"/>
                          </a:solidFill>
                          <a:latin typeface="Tahoma"/>
                        </a:rPr>
                        <a:t>700 TL</a:t>
                      </a:r>
                    </a:p>
                  </a:txBody>
                  <a:tcPr marL="0" marR="0" marT="0" marB="0" anchor="ctr">
                    <a:solidFill>
                      <a:srgbClr val="9BAED8"/>
                    </a:solidFill>
                  </a:tcPr>
                </a:tc>
              </a:tr>
              <a:tr h="393825">
                <a:tc>
                  <a:txBody>
                    <a:bodyPr/>
                    <a:lstStyle/>
                    <a:p>
                      <a:pPr marL="0" marR="0" indent="0">
                        <a:lnSpc>
                          <a:spcPct val="93000"/>
                        </a:lnSpc>
                      </a:pPr>
                      <a:r>
                        <a:rPr lang="tr" sz="800">
                          <a:solidFill>
                            <a:srgbClr val="3D3D3D"/>
                          </a:solidFill>
                          <a:latin typeface="Arial"/>
                        </a:rPr>
                        <a:t>Birinci Derece Örgüt Üyesi</a:t>
                      </a:r>
                    </a:p>
                  </a:txBody>
                  <a:tcPr marL="0" marR="0" marT="0" marB="0" anchor="ctr">
                    <a:solidFill>
                      <a:srgbClr val="9BAED8"/>
                    </a:solidFill>
                  </a:tcPr>
                </a:tc>
                <a:tc>
                  <a:txBody>
                    <a:bodyPr/>
                    <a:lstStyle/>
                    <a:p>
                      <a:pPr marL="0" marR="0" indent="165100" algn="just"/>
                      <a:r>
                        <a:rPr lang="tr" sz="750" b="1">
                          <a:solidFill>
                            <a:srgbClr val="3D3D3D"/>
                          </a:solidFill>
                          <a:latin typeface="Tahoma"/>
                        </a:rPr>
                        <a:t>200 TL</a:t>
                      </a:r>
                    </a:p>
                  </a:txBody>
                  <a:tcPr marL="0" marR="0" marT="0" marB="0" anchor="ctr">
                    <a:solidFill>
                      <a:srgbClr val="9BAED8"/>
                    </a:solidFill>
                  </a:tcPr>
                </a:tc>
              </a:tr>
              <a:tr h="393825">
                <a:tc>
                  <a:txBody>
                    <a:bodyPr/>
                    <a:lstStyle/>
                    <a:p>
                      <a:pPr marL="0" marR="0" indent="0">
                        <a:lnSpc>
                          <a:spcPct val="94000"/>
                        </a:lnSpc>
                      </a:pPr>
                      <a:r>
                        <a:rPr lang="tr" sz="800">
                          <a:solidFill>
                            <a:srgbClr val="3D3D3D"/>
                          </a:solidFill>
                          <a:latin typeface="Arial"/>
                        </a:rPr>
                        <a:t>Ari İşletme Desteği (dişi malak için)</a:t>
                      </a:r>
                    </a:p>
                  </a:txBody>
                  <a:tcPr marL="0" marR="0" marT="0" marB="0" anchor="b">
                    <a:solidFill>
                      <a:srgbClr val="9BAED8"/>
                    </a:solidFill>
                  </a:tcPr>
                </a:tc>
                <a:tc>
                  <a:txBody>
                    <a:bodyPr/>
                    <a:lstStyle/>
                    <a:p>
                      <a:pPr marL="0" marR="0" indent="0"/>
                      <a:r>
                        <a:rPr lang="tr" sz="750" b="1">
                          <a:solidFill>
                            <a:srgbClr val="3D3D3D"/>
                          </a:solidFill>
                          <a:latin typeface="Tahoma"/>
                        </a:rPr>
                        <a:t>4.000 TL</a:t>
                      </a:r>
                    </a:p>
                  </a:txBody>
                  <a:tcPr marL="0" marR="0" marT="0" marB="0" anchor="ctr">
                    <a:solidFill>
                      <a:srgbClr val="9BAED8"/>
                    </a:solidFill>
                  </a:tcPr>
                </a:tc>
              </a:tr>
              <a:tr h="384772">
                <a:tc>
                  <a:txBody>
                    <a:bodyPr/>
                    <a:lstStyle/>
                    <a:p>
                      <a:pPr marL="0" marR="0" indent="0"/>
                      <a:r>
                        <a:rPr lang="tr" sz="900" b="1">
                          <a:solidFill>
                            <a:srgbClr val="3D3D3D"/>
                          </a:solidFill>
                          <a:latin typeface="Arial"/>
                        </a:rPr>
                        <a:t>Toplam</a:t>
                      </a:r>
                    </a:p>
                  </a:txBody>
                  <a:tcPr marL="0" marR="0" marT="0" marB="0" anchor="ctr">
                    <a:solidFill>
                      <a:srgbClr val="7290C6"/>
                    </a:solidFill>
                  </a:tcPr>
                </a:tc>
                <a:tc>
                  <a:txBody>
                    <a:bodyPr/>
                    <a:lstStyle/>
                    <a:p>
                      <a:pPr marL="0" marR="0" indent="0"/>
                      <a:r>
                        <a:rPr lang="tr" sz="1000" b="1">
                          <a:solidFill>
                            <a:srgbClr val="3D3D3D"/>
                          </a:solidFill>
                          <a:latin typeface="Arial"/>
                        </a:rPr>
                        <a:t>9.000 TL</a:t>
                      </a:r>
                    </a:p>
                  </a:txBody>
                  <a:tcPr marL="0" marR="0" marT="0" marB="0" anchor="ctr">
                    <a:solidFill>
                      <a:srgbClr val="7290C6"/>
                    </a:solidFill>
                  </a:tcPr>
                </a:tc>
              </a:tr>
            </a:tbl>
          </a:graphicData>
        </a:graphic>
      </p:graphicFrame>
      <p:sp>
        <p:nvSpPr>
          <p:cNvPr id="19" name="Dikdörtgen 18"/>
          <p:cNvSpPr/>
          <p:nvPr/>
        </p:nvSpPr>
        <p:spPr>
          <a:xfrm>
            <a:off x="2598344" y="2643611"/>
            <a:ext cx="439093" cy="190123"/>
          </a:xfrm>
          <a:prstGeom prst="rect">
            <a:avLst/>
          </a:prstGeom>
          <a:solidFill>
            <a:srgbClr val="FFFFFF"/>
          </a:solidFill>
        </p:spPr>
        <p:txBody>
          <a:bodyPr lIns="0" tIns="0" rIns="0" bIns="0">
            <a:noAutofit/>
          </a:bodyPr>
          <a:lstStyle/>
          <a:p>
            <a:pPr marL="0" marR="0" indent="0"/>
            <a:r>
              <a:rPr lang="tr" sz="550">
                <a:solidFill>
                  <a:srgbClr val="3D3D3D"/>
                </a:solidFill>
                <a:latin typeface="Arial"/>
              </a:rPr>
              <a:t>VERİMLİLİK</a:t>
            </a:r>
          </a:p>
          <a:p>
            <a:pPr marL="0" marR="0" indent="0"/>
            <a:r>
              <a:rPr lang="tr" sz="550">
                <a:solidFill>
                  <a:srgbClr val="3D3D3D"/>
                </a:solidFill>
                <a:latin typeface="Arial"/>
              </a:rPr>
              <a:t>KRİTERLERİ</a:t>
            </a:r>
          </a:p>
        </p:txBody>
      </p:sp>
      <p:graphicFrame>
        <p:nvGraphicFramePr>
          <p:cNvPr id="20" name="Tablo 19"/>
          <p:cNvGraphicFramePr>
            <a:graphicFrameLocks noGrp="1"/>
          </p:cNvGraphicFramePr>
          <p:nvPr/>
        </p:nvGraphicFramePr>
        <p:xfrm>
          <a:off x="3232087" y="2869948"/>
          <a:ext cx="1511928" cy="3186815"/>
        </p:xfrm>
        <a:graphic>
          <a:graphicData uri="http://schemas.openxmlformats.org/drawingml/2006/table">
            <a:tbl>
              <a:tblPr/>
              <a:tblGrid>
                <a:gridCol w="805758"/>
                <a:gridCol w="706170"/>
              </a:tblGrid>
              <a:tr h="380245">
                <a:tc>
                  <a:txBody>
                    <a:bodyPr/>
                    <a:lstStyle/>
                    <a:p>
                      <a:pPr marL="0" marR="0" indent="0"/>
                      <a:r>
                        <a:rPr lang="tr" sz="800">
                          <a:solidFill>
                            <a:srgbClr val="3D3D3D"/>
                          </a:solidFill>
                          <a:latin typeface="Arial"/>
                        </a:rPr>
                        <a:t>Bir Malak İçin</a:t>
                      </a:r>
                    </a:p>
                  </a:txBody>
                  <a:tcPr marL="0" marR="0" marT="0" marB="0" anchor="ctr">
                    <a:solidFill>
                      <a:srgbClr val="9FC298"/>
                    </a:solidFill>
                  </a:tcPr>
                </a:tc>
                <a:tc>
                  <a:txBody>
                    <a:bodyPr/>
                    <a:lstStyle/>
                    <a:p>
                      <a:pPr marL="0" marR="0" indent="0"/>
                      <a:r>
                        <a:rPr lang="tr" sz="750" b="1">
                          <a:solidFill>
                            <a:srgbClr val="3D3D3D"/>
                          </a:solidFill>
                          <a:latin typeface="Tahoma"/>
                        </a:rPr>
                        <a:t>2.800 TL</a:t>
                      </a:r>
                    </a:p>
                  </a:txBody>
                  <a:tcPr marL="0" marR="0" marT="0" marB="0" anchor="ctr">
                    <a:solidFill>
                      <a:srgbClr val="9FC298"/>
                    </a:solidFill>
                  </a:tcPr>
                </a:tc>
              </a:tr>
              <a:tr h="402879">
                <a:tc>
                  <a:txBody>
                    <a:bodyPr/>
                    <a:lstStyle/>
                    <a:p>
                      <a:pPr marL="0" marR="0" indent="0"/>
                      <a:r>
                        <a:rPr lang="tr" sz="800">
                          <a:solidFill>
                            <a:srgbClr val="3D3D3D"/>
                          </a:solidFill>
                          <a:latin typeface="Arial"/>
                        </a:rPr>
                        <a:t>Aile İşletmesi</a:t>
                      </a:r>
                    </a:p>
                  </a:txBody>
                  <a:tcPr marL="0" marR="0" marT="0" marB="0" anchor="ctr">
                    <a:solidFill>
                      <a:srgbClr val="9FC298"/>
                    </a:solidFill>
                  </a:tcPr>
                </a:tc>
                <a:tc>
                  <a:txBody>
                    <a:bodyPr/>
                    <a:lstStyle/>
                    <a:p>
                      <a:pPr marL="0" marR="0" indent="0"/>
                      <a:r>
                        <a:rPr lang="tr" sz="750" b="1">
                          <a:solidFill>
                            <a:srgbClr val="3D3D3D"/>
                          </a:solidFill>
                          <a:latin typeface="Tahoma"/>
                        </a:rPr>
                        <a:t>2.800 TL</a:t>
                      </a:r>
                    </a:p>
                  </a:txBody>
                  <a:tcPr marL="0" marR="0" marT="0" marB="0" anchor="ctr">
                    <a:solidFill>
                      <a:srgbClr val="9FC298"/>
                    </a:solidFill>
                  </a:tcPr>
                </a:tc>
              </a:tr>
              <a:tr h="393825">
                <a:tc gridSpan="2">
                  <a:txBody>
                    <a:bodyPr/>
                    <a:lstStyle/>
                    <a:p>
                      <a:pPr marL="0" marR="0" indent="0"/>
                      <a:r>
                        <a:rPr lang="tr" sz="800">
                          <a:solidFill>
                            <a:srgbClr val="3D3D3D"/>
                          </a:solidFill>
                          <a:latin typeface="Arial"/>
                        </a:rPr>
                        <a:t>Suni Tohumlama</a:t>
                      </a:r>
                    </a:p>
                    <a:p>
                      <a:pPr marL="0" marR="0" indent="0"/>
                      <a:r>
                        <a:rPr lang="tr" sz="800">
                          <a:solidFill>
                            <a:srgbClr val="3D3D3D"/>
                          </a:solidFill>
                          <a:latin typeface="Arial"/>
                        </a:rPr>
                        <a:t>İle Doğduysa </a:t>
                      </a:r>
                      <a:r>
                        <a:rPr lang="tr" sz="800" b="1" baseline="30000">
                          <a:solidFill>
                            <a:srgbClr val="3D3D3D"/>
                          </a:solidFill>
                          <a:latin typeface="Arial"/>
                        </a:rPr>
                        <a:t>2.240 TL</a:t>
                      </a:r>
                    </a:p>
                  </a:txBody>
                  <a:tcPr marL="0" marR="0" marT="0" marB="0" anchor="ctr">
                    <a:solidFill>
                      <a:srgbClr val="9FC298"/>
                    </a:solidFill>
                  </a:tcPr>
                </a:tc>
                <a:tc hMerge="1">
                  <a:txBody>
                    <a:bodyPr/>
                    <a:lstStyle/>
                    <a:p>
                      <a:endParaRPr sz="1900"/>
                    </a:p>
                  </a:txBody>
                  <a:tcPr marL="0" marR="0" marT="0" marB="0"/>
                </a:tc>
              </a:tr>
              <a:tr h="393825">
                <a:tc>
                  <a:txBody>
                    <a:bodyPr/>
                    <a:lstStyle/>
                    <a:p>
                      <a:pPr marL="0" marR="0" indent="0"/>
                      <a:r>
                        <a:rPr lang="tr" sz="800">
                          <a:solidFill>
                            <a:srgbClr val="3D3D3D"/>
                          </a:solidFill>
                          <a:latin typeface="Arial"/>
                        </a:rPr>
                        <a:t>Yerli Sperma Kullanımı</a:t>
                      </a:r>
                    </a:p>
                  </a:txBody>
                  <a:tcPr marL="0" marR="0" marT="0" marB="0" anchor="ctr">
                    <a:solidFill>
                      <a:srgbClr val="9FC298"/>
                    </a:solidFill>
                  </a:tcPr>
                </a:tc>
                <a:tc>
                  <a:txBody>
                    <a:bodyPr/>
                    <a:lstStyle/>
                    <a:p>
                      <a:pPr marL="0" marR="0" indent="0"/>
                      <a:r>
                        <a:rPr lang="tr" sz="750" b="1">
                          <a:solidFill>
                            <a:srgbClr val="3D3D3D"/>
                          </a:solidFill>
                          <a:latin typeface="Tahoma"/>
                        </a:rPr>
                        <a:t>1.400 TL</a:t>
                      </a:r>
                    </a:p>
                  </a:txBody>
                  <a:tcPr marL="0" marR="0" marT="0" marB="0" anchor="ctr">
                    <a:solidFill>
                      <a:srgbClr val="9FC298"/>
                    </a:solidFill>
                  </a:tcPr>
                </a:tc>
              </a:tr>
              <a:tr h="393825">
                <a:tc>
                  <a:txBody>
                    <a:bodyPr/>
                    <a:lstStyle/>
                    <a:p>
                      <a:pPr marL="0" marR="0" indent="0"/>
                      <a:r>
                        <a:rPr lang="tr" sz="800">
                          <a:solidFill>
                            <a:srgbClr val="3D3D3D"/>
                          </a:solidFill>
                          <a:latin typeface="Arial"/>
                        </a:rPr>
                        <a:t>Soy Kütüğüne Dahil İse</a:t>
                      </a:r>
                    </a:p>
                  </a:txBody>
                  <a:tcPr marL="0" marR="0" marT="0" marB="0" anchor="ctr">
                    <a:solidFill>
                      <a:srgbClr val="9FC298"/>
                    </a:solidFill>
                  </a:tcPr>
                </a:tc>
                <a:tc>
                  <a:txBody>
                    <a:bodyPr/>
                    <a:lstStyle/>
                    <a:p>
                      <a:pPr marL="0" marR="0" indent="0"/>
                      <a:r>
                        <a:rPr lang="tr" sz="750" b="1">
                          <a:solidFill>
                            <a:srgbClr val="3D3D3D"/>
                          </a:solidFill>
                          <a:latin typeface="Tahoma"/>
                        </a:rPr>
                        <a:t>2.240 TL</a:t>
                      </a:r>
                    </a:p>
                  </a:txBody>
                  <a:tcPr marL="0" marR="0" marT="0" marB="0" anchor="ctr">
                    <a:solidFill>
                      <a:srgbClr val="9FC298"/>
                    </a:solidFill>
                  </a:tcPr>
                </a:tc>
              </a:tr>
              <a:tr h="398352">
                <a:tc>
                  <a:txBody>
                    <a:bodyPr/>
                    <a:lstStyle/>
                    <a:p>
                      <a:pPr marL="0" marR="0" indent="0">
                        <a:lnSpc>
                          <a:spcPct val="95000"/>
                        </a:lnSpc>
                      </a:pPr>
                      <a:r>
                        <a:rPr lang="tr" sz="800">
                          <a:solidFill>
                            <a:srgbClr val="3D3D3D"/>
                          </a:solidFill>
                          <a:latin typeface="Arial"/>
                        </a:rPr>
                        <a:t>Genç / Kadın Üretici</a:t>
                      </a:r>
                    </a:p>
                  </a:txBody>
                  <a:tcPr marL="0" marR="0" marT="0" marB="0" anchor="ctr">
                    <a:solidFill>
                      <a:srgbClr val="9FC298"/>
                    </a:solidFill>
                  </a:tcPr>
                </a:tc>
                <a:tc>
                  <a:txBody>
                    <a:bodyPr/>
                    <a:lstStyle/>
                    <a:p>
                      <a:pPr marL="0" marR="0" indent="0"/>
                      <a:r>
                        <a:rPr lang="tr" sz="750" b="1">
                          <a:solidFill>
                            <a:srgbClr val="3D3D3D"/>
                          </a:solidFill>
                          <a:latin typeface="Tahoma"/>
                        </a:rPr>
                        <a:t>1.960 TL</a:t>
                      </a:r>
                    </a:p>
                  </a:txBody>
                  <a:tcPr marL="0" marR="0" marT="0" marB="0" anchor="ctr">
                    <a:solidFill>
                      <a:srgbClr val="9FC298"/>
                    </a:solidFill>
                  </a:tcPr>
                </a:tc>
              </a:tr>
              <a:tr h="393825">
                <a:tc>
                  <a:txBody>
                    <a:bodyPr/>
                    <a:lstStyle/>
                    <a:p>
                      <a:pPr marL="0" marR="0" indent="0">
                        <a:lnSpc>
                          <a:spcPct val="93000"/>
                        </a:lnSpc>
                      </a:pPr>
                      <a:r>
                        <a:rPr lang="tr" sz="800">
                          <a:solidFill>
                            <a:srgbClr val="3D3D3D"/>
                          </a:solidFill>
                          <a:latin typeface="Arial"/>
                        </a:rPr>
                        <a:t>Birinci Derece Örgüt Üyesi</a:t>
                      </a:r>
                    </a:p>
                  </a:txBody>
                  <a:tcPr marL="0" marR="0" marT="0" marB="0" anchor="ctr">
                    <a:solidFill>
                      <a:srgbClr val="9FC298"/>
                    </a:solidFill>
                  </a:tcPr>
                </a:tc>
                <a:tc>
                  <a:txBody>
                    <a:bodyPr/>
                    <a:lstStyle/>
                    <a:p>
                      <a:pPr marL="0" marR="0" indent="0" algn="ctr"/>
                      <a:r>
                        <a:rPr lang="tr" sz="750" b="1">
                          <a:solidFill>
                            <a:srgbClr val="3D3D3D"/>
                          </a:solidFill>
                          <a:latin typeface="Tahoma"/>
                        </a:rPr>
                        <a:t>560 TL</a:t>
                      </a:r>
                    </a:p>
                  </a:txBody>
                  <a:tcPr marL="0" marR="0" marT="0" marB="0" anchor="ctr">
                    <a:solidFill>
                      <a:srgbClr val="9FC298"/>
                    </a:solidFill>
                  </a:tcPr>
                </a:tc>
              </a:tr>
              <a:tr h="430039">
                <a:tc>
                  <a:txBody>
                    <a:bodyPr/>
                    <a:lstStyle/>
                    <a:p>
                      <a:pPr marL="0" marR="0" indent="0">
                        <a:lnSpc>
                          <a:spcPct val="94000"/>
                        </a:lnSpc>
                      </a:pPr>
                      <a:r>
                        <a:rPr lang="tr" sz="800">
                          <a:solidFill>
                            <a:srgbClr val="3D3D3D"/>
                          </a:solidFill>
                          <a:latin typeface="Arial"/>
                        </a:rPr>
                        <a:t>Ari İşletme Desteği (dişi malak için)</a:t>
                      </a:r>
                    </a:p>
                  </a:txBody>
                  <a:tcPr marL="0" marR="0" marT="0" marB="0">
                    <a:solidFill>
                      <a:srgbClr val="9FC298"/>
                    </a:solidFill>
                  </a:tcPr>
                </a:tc>
                <a:tc>
                  <a:txBody>
                    <a:bodyPr/>
                    <a:lstStyle/>
                    <a:p>
                      <a:pPr marL="0" marR="0" indent="0"/>
                      <a:r>
                        <a:rPr lang="tr" sz="750" b="1">
                          <a:solidFill>
                            <a:srgbClr val="3D3D3D"/>
                          </a:solidFill>
                          <a:latin typeface="Tahoma"/>
                        </a:rPr>
                        <a:t>11.200 TL</a:t>
                      </a:r>
                    </a:p>
                  </a:txBody>
                  <a:tcPr marL="0" marR="0" marT="0" marB="0" anchor="ctr">
                    <a:solidFill>
                      <a:srgbClr val="9FC298"/>
                    </a:solidFill>
                  </a:tcPr>
                </a:tc>
              </a:tr>
            </a:tbl>
          </a:graphicData>
        </a:graphic>
      </p:graphicFrame>
      <p:sp>
        <p:nvSpPr>
          <p:cNvPr id="21" name="Dikdörtgen 20"/>
          <p:cNvSpPr/>
          <p:nvPr/>
        </p:nvSpPr>
        <p:spPr>
          <a:xfrm>
            <a:off x="3250194" y="6120142"/>
            <a:ext cx="1475714" cy="172016"/>
          </a:xfrm>
          <a:prstGeom prst="rect">
            <a:avLst/>
          </a:prstGeom>
          <a:solidFill>
            <a:srgbClr val="FFFFFF"/>
          </a:solidFill>
        </p:spPr>
        <p:txBody>
          <a:bodyPr wrap="none" lIns="0" tIns="0" rIns="0" bIns="0">
            <a:noAutofit/>
          </a:bodyPr>
          <a:lstStyle/>
          <a:p>
            <a:pPr marL="0" marR="0" indent="0"/>
            <a:r>
              <a:rPr lang="tr" sz="900" b="1">
                <a:solidFill>
                  <a:srgbClr val="3D3D3D"/>
                </a:solidFill>
                <a:latin typeface="Arial"/>
              </a:rPr>
              <a:t>Toplam </a:t>
            </a:r>
            <a:r>
              <a:rPr lang="tr" sz="1200" b="1">
                <a:solidFill>
                  <a:srgbClr val="3D3D3D"/>
                </a:solidFill>
                <a:latin typeface="Tahoma"/>
              </a:rPr>
              <a:t>25.200 TL</a:t>
            </a:r>
          </a:p>
        </p:txBody>
      </p:sp>
      <p:sp>
        <p:nvSpPr>
          <p:cNvPr id="22" name="Dikdörtgen 21"/>
          <p:cNvSpPr/>
          <p:nvPr/>
        </p:nvSpPr>
        <p:spPr>
          <a:xfrm>
            <a:off x="697116" y="6572815"/>
            <a:ext cx="4273236" cy="303291"/>
          </a:xfrm>
          <a:prstGeom prst="rect">
            <a:avLst/>
          </a:prstGeom>
          <a:solidFill>
            <a:srgbClr val="FFFFFF"/>
          </a:solidFill>
        </p:spPr>
        <p:txBody>
          <a:bodyPr lIns="0" tIns="0" rIns="0" bIns="0">
            <a:noAutofit/>
          </a:bodyPr>
          <a:lstStyle/>
          <a:p>
            <a:pPr marL="0" marR="0" indent="0">
              <a:lnSpc>
                <a:spcPct val="125000"/>
              </a:lnSpc>
            </a:pPr>
            <a:r>
              <a:rPr lang="tr" sz="850">
                <a:latin typeface="Garamond"/>
              </a:rPr>
              <a:t>2025 yılında temel destek tutarında 2024 yılına göre </a:t>
            </a:r>
            <a:r>
              <a:rPr lang="tr" sz="850" b="1">
                <a:latin typeface="Garamond"/>
              </a:rPr>
              <a:t>%180 </a:t>
            </a:r>
            <a:r>
              <a:rPr lang="tr" sz="850">
                <a:latin typeface="Garamond"/>
              </a:rPr>
              <a:t>artış yapılmış olup, belirlenen kriterler kapsamında malak desteği </a:t>
            </a:r>
            <a:r>
              <a:rPr lang="tr" sz="850" b="1">
                <a:latin typeface="Garamond"/>
              </a:rPr>
              <a:t>9 bin TL’den 25 bin 200 TL</a:t>
            </a:r>
            <a:r>
              <a:rPr lang="tr" sz="850">
                <a:latin typeface="Garamond"/>
              </a:rPr>
              <a:t>’ye çıkarılmıştır.</a:t>
            </a:r>
          </a:p>
        </p:txBody>
      </p:sp>
      <p:sp>
        <p:nvSpPr>
          <p:cNvPr id="23" name="Dikdörtgen 22"/>
          <p:cNvSpPr/>
          <p:nvPr/>
        </p:nvSpPr>
        <p:spPr>
          <a:xfrm>
            <a:off x="479833" y="7138657"/>
            <a:ext cx="1421394" cy="10864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90728" y="2913888"/>
            <a:ext cx="298704" cy="298704"/>
          </a:xfrm>
          <a:prstGeom prst="rect">
            <a:avLst/>
          </a:prstGeom>
        </p:spPr>
      </p:pic>
      <p:pic>
        <p:nvPicPr>
          <p:cNvPr id="3" name="Resim 2"/>
          <p:cNvPicPr>
            <a:picLocks noChangeAspect="1"/>
          </p:cNvPicPr>
          <p:nvPr/>
        </p:nvPicPr>
        <p:blipFill>
          <a:blip r:embed="rId3"/>
          <a:stretch>
            <a:fillRect/>
          </a:stretch>
        </p:blipFill>
        <p:spPr>
          <a:xfrm>
            <a:off x="195072" y="3883152"/>
            <a:ext cx="594360" cy="356616"/>
          </a:xfrm>
          <a:prstGeom prst="rect">
            <a:avLst/>
          </a:prstGeom>
        </p:spPr>
      </p:pic>
      <p:pic>
        <p:nvPicPr>
          <p:cNvPr id="4" name="Resim 3"/>
          <p:cNvPicPr>
            <a:picLocks noChangeAspect="1"/>
          </p:cNvPicPr>
          <p:nvPr/>
        </p:nvPicPr>
        <p:blipFill>
          <a:blip r:embed="rId4"/>
          <a:stretch>
            <a:fillRect/>
          </a:stretch>
        </p:blipFill>
        <p:spPr>
          <a:xfrm>
            <a:off x="478536" y="5385816"/>
            <a:ext cx="286512" cy="231648"/>
          </a:xfrm>
          <a:prstGeom prst="rect">
            <a:avLst/>
          </a:prstGeom>
        </p:spPr>
      </p:pic>
      <p:pic>
        <p:nvPicPr>
          <p:cNvPr id="5" name="Resim 4"/>
          <p:cNvPicPr>
            <a:picLocks noChangeAspect="1"/>
          </p:cNvPicPr>
          <p:nvPr/>
        </p:nvPicPr>
        <p:blipFill>
          <a:blip r:embed="rId5"/>
          <a:stretch>
            <a:fillRect/>
          </a:stretch>
        </p:blipFill>
        <p:spPr>
          <a:xfrm>
            <a:off x="195072" y="5806440"/>
            <a:ext cx="582168" cy="298704"/>
          </a:xfrm>
          <a:prstGeom prst="rect">
            <a:avLst/>
          </a:prstGeom>
        </p:spPr>
      </p:pic>
      <p:pic>
        <p:nvPicPr>
          <p:cNvPr id="6" name="Resim 5"/>
          <p:cNvPicPr>
            <a:picLocks noChangeAspect="1"/>
          </p:cNvPicPr>
          <p:nvPr/>
        </p:nvPicPr>
        <p:blipFill>
          <a:blip r:embed="rId6"/>
          <a:stretch>
            <a:fillRect/>
          </a:stretch>
        </p:blipFill>
        <p:spPr>
          <a:xfrm>
            <a:off x="530352" y="7068312"/>
            <a:ext cx="2292096" cy="271272"/>
          </a:xfrm>
          <a:prstGeom prst="rect">
            <a:avLst/>
          </a:prstGeom>
        </p:spPr>
      </p:pic>
      <p:sp>
        <p:nvSpPr>
          <p:cNvPr id="7" name="Dikdörtgen 6"/>
          <p:cNvSpPr/>
          <p:nvPr/>
        </p:nvSpPr>
        <p:spPr>
          <a:xfrm>
            <a:off x="521208" y="271272"/>
            <a:ext cx="1371600"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8" name="Dikdörtgen 7"/>
          <p:cNvSpPr/>
          <p:nvPr/>
        </p:nvSpPr>
        <p:spPr>
          <a:xfrm>
            <a:off x="4709160" y="277368"/>
            <a:ext cx="134112" cy="109728"/>
          </a:xfrm>
          <a:prstGeom prst="rect">
            <a:avLst/>
          </a:prstGeom>
          <a:solidFill>
            <a:srgbClr val="FFFFFF"/>
          </a:solidFill>
        </p:spPr>
        <p:txBody>
          <a:bodyPr wrap="none" lIns="0" tIns="0" rIns="0" bIns="0">
            <a:noAutofit/>
          </a:bodyPr>
          <a:lstStyle/>
          <a:p>
            <a:pPr marL="0" marR="0" indent="0"/>
            <a:r>
              <a:rPr lang="tr" sz="750">
                <a:latin typeface="Arial"/>
              </a:rPr>
              <a:t>18</a:t>
            </a:r>
          </a:p>
        </p:txBody>
      </p:sp>
      <p:sp>
        <p:nvSpPr>
          <p:cNvPr id="9" name="Dikdörtgen 8"/>
          <p:cNvSpPr/>
          <p:nvPr/>
        </p:nvSpPr>
        <p:spPr>
          <a:xfrm>
            <a:off x="518160" y="539496"/>
            <a:ext cx="1588008" cy="320040"/>
          </a:xfrm>
          <a:prstGeom prst="rect">
            <a:avLst/>
          </a:prstGeom>
          <a:solidFill>
            <a:srgbClr val="FFFFFF"/>
          </a:solidFill>
        </p:spPr>
        <p:txBody>
          <a:bodyPr lIns="0" tIns="0" rIns="0" bIns="0">
            <a:noAutofit/>
          </a:bodyPr>
          <a:lstStyle/>
          <a:p>
            <a:pPr marL="0" marR="0" indent="0">
              <a:lnSpc>
                <a:spcPct val="86000"/>
              </a:lnSpc>
            </a:pPr>
            <a:r>
              <a:rPr lang="tr" sz="1200" b="1">
                <a:latin typeface="Segoe UI"/>
              </a:rPr>
              <a:t>TEMEL HAYVANCILIK</a:t>
            </a:r>
          </a:p>
          <a:p>
            <a:pPr marL="0" marR="0" indent="0">
              <a:lnSpc>
                <a:spcPct val="86000"/>
              </a:lnSpc>
            </a:pPr>
            <a:r>
              <a:rPr lang="tr" sz="1200" b="1">
                <a:latin typeface="Segoe UI"/>
              </a:rPr>
              <a:t>DESTEKLERİ</a:t>
            </a:r>
          </a:p>
        </p:txBody>
      </p:sp>
      <p:sp>
        <p:nvSpPr>
          <p:cNvPr id="10" name="Dikdörtgen 9"/>
          <p:cNvSpPr/>
          <p:nvPr/>
        </p:nvSpPr>
        <p:spPr>
          <a:xfrm>
            <a:off x="518160" y="1286256"/>
            <a:ext cx="2749296" cy="182880"/>
          </a:xfrm>
          <a:prstGeom prst="rect">
            <a:avLst/>
          </a:prstGeom>
          <a:solidFill>
            <a:srgbClr val="FFFFFF"/>
          </a:solidFill>
        </p:spPr>
        <p:txBody>
          <a:bodyPr wrap="none" lIns="0" tIns="0" rIns="0" bIns="0">
            <a:noAutofit/>
          </a:bodyPr>
          <a:lstStyle/>
          <a:p>
            <a:pPr marL="0" marR="0" indent="0"/>
            <a:r>
              <a:rPr lang="tr" sz="850" b="1">
                <a:latin typeface="Book Antiqua"/>
              </a:rPr>
              <a:t>BÜYÜKBAŞ HAYVANCILIK DESTEĞİ (MALAK)</a:t>
            </a:r>
          </a:p>
        </p:txBody>
      </p:sp>
      <p:sp>
        <p:nvSpPr>
          <p:cNvPr id="11" name="Dikdörtgen 10"/>
          <p:cNvSpPr/>
          <p:nvPr/>
        </p:nvSpPr>
        <p:spPr>
          <a:xfrm>
            <a:off x="518160" y="1694688"/>
            <a:ext cx="4288536" cy="579120"/>
          </a:xfrm>
          <a:prstGeom prst="rect">
            <a:avLst/>
          </a:prstGeom>
          <a:solidFill>
            <a:srgbClr val="FFFFFF"/>
          </a:solidFill>
        </p:spPr>
        <p:txBody>
          <a:bodyPr lIns="0" tIns="0" rIns="0" bIns="0">
            <a:noAutofit/>
          </a:bodyPr>
          <a:lstStyle/>
          <a:p>
            <a:pPr marL="0" marR="0" indent="0">
              <a:lnSpc>
                <a:spcPct val="126000"/>
              </a:lnSpc>
              <a:spcAft>
                <a:spcPts val="490"/>
              </a:spcAft>
            </a:pPr>
            <a:r>
              <a:rPr lang="tr" sz="850" b="1">
                <a:latin typeface="Garamond"/>
              </a:rPr>
              <a:t>Bir malak için </a:t>
            </a:r>
            <a:r>
              <a:rPr lang="tr" sz="850">
                <a:latin typeface="Garamond"/>
              </a:rPr>
              <a:t>2024 yılında temel destek </a:t>
            </a:r>
            <a:r>
              <a:rPr lang="tr" sz="850" b="1">
                <a:latin typeface="Garamond"/>
              </a:rPr>
              <a:t>1.000 TL </a:t>
            </a:r>
            <a:r>
              <a:rPr lang="tr" sz="850">
                <a:latin typeface="Garamond"/>
              </a:rPr>
              <a:t>verilirken, 2025 yılında </a:t>
            </a:r>
            <a:r>
              <a:rPr lang="tr" sz="850" b="1">
                <a:latin typeface="Garamond"/>
              </a:rPr>
              <a:t>%180 </a:t>
            </a:r>
            <a:r>
              <a:rPr lang="tr" sz="850">
                <a:latin typeface="Garamond"/>
              </a:rPr>
              <a:t>artışla </a:t>
            </a:r>
            <a:r>
              <a:rPr lang="tr" sz="850" b="1">
                <a:latin typeface="Garamond"/>
              </a:rPr>
              <a:t>2.800 TL</a:t>
            </a:r>
            <a:r>
              <a:rPr lang="tr" sz="850">
                <a:latin typeface="Garamond"/>
              </a:rPr>
              <a:t>’ ye çıkarıldı.</a:t>
            </a:r>
          </a:p>
          <a:p>
            <a:pPr marL="0" marR="0" indent="0">
              <a:lnSpc>
                <a:spcPct val="126000"/>
              </a:lnSpc>
            </a:pPr>
            <a:r>
              <a:rPr lang="tr" sz="850">
                <a:latin typeface="Garamond"/>
              </a:rPr>
              <a:t>Büyükbaş (malak) destekleme modelinde;</a:t>
            </a:r>
          </a:p>
        </p:txBody>
      </p:sp>
      <p:sp>
        <p:nvSpPr>
          <p:cNvPr id="12" name="Dikdörtgen 11"/>
          <p:cNvSpPr/>
          <p:nvPr/>
        </p:nvSpPr>
        <p:spPr>
          <a:xfrm>
            <a:off x="990600" y="2459736"/>
            <a:ext cx="3819144"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Aile işletmesi desteği, 2024 yılında 1.000 TL </a:t>
            </a:r>
            <a:r>
              <a:rPr lang="tr" sz="850">
                <a:latin typeface="Garamond"/>
              </a:rPr>
              <a:t>iken, </a:t>
            </a:r>
            <a:r>
              <a:rPr lang="tr" sz="850" b="1">
                <a:latin typeface="Garamond"/>
              </a:rPr>
              <a:t>2025 yılında %180 artışla 2.800 TL</a:t>
            </a:r>
            <a:r>
              <a:rPr lang="tr" sz="850">
                <a:latin typeface="Garamond"/>
              </a:rPr>
              <a:t>’ye çıkarılmıştır.</a:t>
            </a:r>
          </a:p>
        </p:txBody>
      </p:sp>
      <p:sp>
        <p:nvSpPr>
          <p:cNvPr id="13" name="Dikdörtgen 12"/>
          <p:cNvSpPr/>
          <p:nvPr/>
        </p:nvSpPr>
        <p:spPr>
          <a:xfrm>
            <a:off x="993648" y="2935224"/>
            <a:ext cx="3816096"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Suni tohumlama desteği, 2024 yılında 800 TL </a:t>
            </a:r>
            <a:r>
              <a:rPr lang="tr" sz="850">
                <a:latin typeface="Garamond"/>
              </a:rPr>
              <a:t>iken, </a:t>
            </a:r>
            <a:r>
              <a:rPr lang="tr" sz="850" b="1">
                <a:latin typeface="Garamond"/>
              </a:rPr>
              <a:t>2025 yılında %180 artışla 2.240 TL</a:t>
            </a:r>
            <a:r>
              <a:rPr lang="tr" sz="850">
                <a:latin typeface="Garamond"/>
              </a:rPr>
              <a:t>’ye çıkarılmıştır.</a:t>
            </a:r>
          </a:p>
        </p:txBody>
      </p:sp>
      <p:sp>
        <p:nvSpPr>
          <p:cNvPr id="14" name="Dikdörtgen 13"/>
          <p:cNvSpPr/>
          <p:nvPr/>
        </p:nvSpPr>
        <p:spPr>
          <a:xfrm>
            <a:off x="512064" y="3410712"/>
            <a:ext cx="316992" cy="295656"/>
          </a:xfrm>
          <a:prstGeom prst="rect">
            <a:avLst/>
          </a:prstGeom>
          <a:solidFill>
            <a:srgbClr val="FFFFFF"/>
          </a:solidFill>
        </p:spPr>
        <p:txBody>
          <a:bodyPr wrap="none" lIns="0" tIns="0" rIns="0" bIns="0">
            <a:noAutofit/>
          </a:bodyPr>
          <a:lstStyle/>
          <a:p>
            <a:pPr marL="0" marR="0" indent="0"/>
            <a:r>
              <a:rPr lang="tr" sz="1900">
                <a:latin typeface="Arial"/>
              </a:rPr>
              <a:t>@©</a:t>
            </a:r>
          </a:p>
        </p:txBody>
      </p:sp>
      <p:sp>
        <p:nvSpPr>
          <p:cNvPr id="15" name="Dikdörtgen 14"/>
          <p:cNvSpPr/>
          <p:nvPr/>
        </p:nvSpPr>
        <p:spPr>
          <a:xfrm>
            <a:off x="990600" y="3444240"/>
            <a:ext cx="3816096"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Yerli sperma kullanım desteği 2024 yılında 500 TL </a:t>
            </a:r>
            <a:r>
              <a:rPr lang="tr" sz="850">
                <a:latin typeface="Garamond"/>
              </a:rPr>
              <a:t>iken, </a:t>
            </a:r>
            <a:r>
              <a:rPr lang="tr" sz="850" b="1">
                <a:latin typeface="Garamond"/>
              </a:rPr>
              <a:t>2025 yılında %180 artışla 1.400 TL</a:t>
            </a:r>
            <a:r>
              <a:rPr lang="tr" sz="850">
                <a:latin typeface="Garamond"/>
              </a:rPr>
              <a:t>’ye çıkarılmıştır.</a:t>
            </a:r>
          </a:p>
        </p:txBody>
      </p:sp>
      <p:sp>
        <p:nvSpPr>
          <p:cNvPr id="16" name="Dikdörtgen 15"/>
          <p:cNvSpPr/>
          <p:nvPr/>
        </p:nvSpPr>
        <p:spPr>
          <a:xfrm>
            <a:off x="993648" y="3919728"/>
            <a:ext cx="3813048" cy="304800"/>
          </a:xfrm>
          <a:prstGeom prst="rect">
            <a:avLst/>
          </a:prstGeom>
          <a:solidFill>
            <a:srgbClr val="FFFFFF"/>
          </a:solidFill>
        </p:spPr>
        <p:txBody>
          <a:bodyPr lIns="0" tIns="0" rIns="0" bIns="0">
            <a:noAutofit/>
          </a:bodyPr>
          <a:lstStyle/>
          <a:p>
            <a:pPr marL="0" marR="0" indent="0"/>
            <a:r>
              <a:rPr lang="tr" sz="850" b="1">
                <a:latin typeface="Garamond"/>
              </a:rPr>
              <a:t>Soy kütüğü desteği, 2024 yılında 800 TL </a:t>
            </a:r>
            <a:r>
              <a:rPr lang="tr" sz="850">
                <a:latin typeface="Garamond"/>
              </a:rPr>
              <a:t>iken, </a:t>
            </a:r>
            <a:r>
              <a:rPr lang="tr" sz="850" b="1">
                <a:latin typeface="Garamond"/>
              </a:rPr>
              <a:t>2025 yılında %180 artışla 2.240</a:t>
            </a:r>
          </a:p>
          <a:p>
            <a:pPr marL="0" marR="0" indent="0"/>
            <a:r>
              <a:rPr lang="tr" sz="850" b="1">
                <a:latin typeface="Garamond"/>
              </a:rPr>
              <a:t>TL</a:t>
            </a:r>
            <a:r>
              <a:rPr lang="tr" sz="850">
                <a:latin typeface="Garamond"/>
              </a:rPr>
              <a:t>’ye çıkarılmıştır.</a:t>
            </a:r>
          </a:p>
        </p:txBody>
      </p:sp>
      <p:sp>
        <p:nvSpPr>
          <p:cNvPr id="17" name="Dikdörtgen 16"/>
          <p:cNvSpPr/>
          <p:nvPr/>
        </p:nvSpPr>
        <p:spPr>
          <a:xfrm>
            <a:off x="530352" y="4389120"/>
            <a:ext cx="332232" cy="335280"/>
          </a:xfrm>
          <a:prstGeom prst="rect">
            <a:avLst/>
          </a:prstGeom>
          <a:solidFill>
            <a:srgbClr val="FFFFFF"/>
          </a:solidFill>
        </p:spPr>
        <p:txBody>
          <a:bodyPr wrap="none" lIns="0" tIns="0" rIns="0" bIns="0">
            <a:noAutofit/>
          </a:bodyPr>
          <a:lstStyle/>
          <a:p>
            <a:pPr marL="0" marR="0" indent="0" algn="just"/>
            <a:r>
              <a:rPr lang="tr" sz="3100">
                <a:latin typeface="Arial"/>
              </a:rPr>
              <a:t>&amp;</a:t>
            </a:r>
          </a:p>
        </p:txBody>
      </p:sp>
      <p:sp>
        <p:nvSpPr>
          <p:cNvPr id="18" name="Dikdörtgen 17"/>
          <p:cNvSpPr/>
          <p:nvPr/>
        </p:nvSpPr>
        <p:spPr>
          <a:xfrm>
            <a:off x="993648" y="4401312"/>
            <a:ext cx="3816096"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Genç/kadın üretici desteği, 2024 yılında 700 TL </a:t>
            </a:r>
            <a:r>
              <a:rPr lang="tr" sz="850">
                <a:latin typeface="Garamond"/>
              </a:rPr>
              <a:t>iken, </a:t>
            </a:r>
            <a:r>
              <a:rPr lang="tr" sz="850" b="1">
                <a:latin typeface="Garamond"/>
              </a:rPr>
              <a:t>2025 yılında %180 artışla 1.960 TL</a:t>
            </a:r>
            <a:r>
              <a:rPr lang="tr" sz="850">
                <a:latin typeface="Garamond"/>
              </a:rPr>
              <a:t>’ye çıkarılmıştır.</a:t>
            </a:r>
          </a:p>
        </p:txBody>
      </p:sp>
      <p:sp>
        <p:nvSpPr>
          <p:cNvPr id="19" name="Dikdörtgen 18"/>
          <p:cNvSpPr/>
          <p:nvPr/>
        </p:nvSpPr>
        <p:spPr>
          <a:xfrm>
            <a:off x="993648" y="4901184"/>
            <a:ext cx="3816096"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Birinci derece tarımsal örgüt üyesi desteği 2024 yılında 200 TL </a:t>
            </a:r>
            <a:r>
              <a:rPr lang="tr" sz="850">
                <a:latin typeface="Garamond"/>
              </a:rPr>
              <a:t>iken, </a:t>
            </a:r>
            <a:r>
              <a:rPr lang="tr" sz="850" b="1">
                <a:latin typeface="Garamond"/>
              </a:rPr>
              <a:t>2025 yılında %180 artışla 560 TL</a:t>
            </a:r>
            <a:r>
              <a:rPr lang="tr" sz="850">
                <a:latin typeface="Garamond"/>
              </a:rPr>
              <a:t>’ye çıkarılmıştır.</a:t>
            </a:r>
          </a:p>
        </p:txBody>
      </p:sp>
      <p:sp>
        <p:nvSpPr>
          <p:cNvPr id="20" name="Dikdörtgen 19"/>
          <p:cNvSpPr/>
          <p:nvPr/>
        </p:nvSpPr>
        <p:spPr>
          <a:xfrm>
            <a:off x="990600" y="5370576"/>
            <a:ext cx="3819144"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Ari işletme desteği 2024 yılında 4.000 TL </a:t>
            </a:r>
            <a:r>
              <a:rPr lang="tr" sz="850">
                <a:latin typeface="Garamond"/>
              </a:rPr>
              <a:t>verilirken, </a:t>
            </a:r>
            <a:r>
              <a:rPr lang="tr" sz="850" b="1">
                <a:latin typeface="Garamond"/>
              </a:rPr>
              <a:t>2025 yılında %180 artışla 11.200 TL</a:t>
            </a:r>
            <a:r>
              <a:rPr lang="tr" sz="850">
                <a:latin typeface="Garamond"/>
              </a:rPr>
              <a:t>’ye çıkarılmıştır.</a:t>
            </a:r>
          </a:p>
        </p:txBody>
      </p:sp>
      <p:sp>
        <p:nvSpPr>
          <p:cNvPr id="21" name="Dikdörtgen 20"/>
          <p:cNvSpPr/>
          <p:nvPr/>
        </p:nvSpPr>
        <p:spPr>
          <a:xfrm>
            <a:off x="990600" y="5849112"/>
            <a:ext cx="3797808"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AB onaylı işletme desteği 2024 yılında 600 TL </a:t>
            </a:r>
            <a:r>
              <a:rPr lang="tr" sz="850">
                <a:latin typeface="Garamond"/>
              </a:rPr>
              <a:t>verilirken, </a:t>
            </a:r>
            <a:r>
              <a:rPr lang="tr" sz="850" b="1">
                <a:latin typeface="Garamond"/>
              </a:rPr>
              <a:t>2025 yılında %180 artışla 1.680 TL</a:t>
            </a:r>
            <a:r>
              <a:rPr lang="tr" sz="850">
                <a:latin typeface="Garamond"/>
              </a:rPr>
              <a:t>’ye çıkarılmıştır.</a:t>
            </a:r>
          </a:p>
        </p:txBody>
      </p:sp>
      <p:sp>
        <p:nvSpPr>
          <p:cNvPr id="22" name="Dikdörtgen 21"/>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CFA"/>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56688" y="185928"/>
            <a:ext cx="310896" cy="307848"/>
          </a:xfrm>
          <a:prstGeom prst="rect">
            <a:avLst/>
          </a:prstGeom>
        </p:spPr>
      </p:pic>
      <p:pic>
        <p:nvPicPr>
          <p:cNvPr id="3" name="Resim 2"/>
          <p:cNvPicPr>
            <a:picLocks noChangeAspect="1"/>
          </p:cNvPicPr>
          <p:nvPr/>
        </p:nvPicPr>
        <p:blipFill>
          <a:blip r:embed="rId3"/>
          <a:stretch>
            <a:fillRect/>
          </a:stretch>
        </p:blipFill>
        <p:spPr>
          <a:xfrm>
            <a:off x="707136" y="3230880"/>
            <a:ext cx="4248912" cy="3532632"/>
          </a:xfrm>
          <a:prstGeom prst="rect">
            <a:avLst/>
          </a:prstGeom>
        </p:spPr>
      </p:pic>
      <p:pic>
        <p:nvPicPr>
          <p:cNvPr id="4" name="Resim 3"/>
          <p:cNvPicPr>
            <a:picLocks noChangeAspect="1"/>
          </p:cNvPicPr>
          <p:nvPr/>
        </p:nvPicPr>
        <p:blipFill>
          <a:blip r:embed="rId4"/>
          <a:stretch>
            <a:fillRect/>
          </a:stretch>
        </p:blipFill>
        <p:spPr>
          <a:xfrm>
            <a:off x="2508504" y="7050024"/>
            <a:ext cx="310896" cy="310896"/>
          </a:xfrm>
          <a:prstGeom prst="rect">
            <a:avLst/>
          </a:prstGeom>
        </p:spPr>
      </p:pic>
      <p:sp>
        <p:nvSpPr>
          <p:cNvPr id="5" name="Dikdörtgen 4"/>
          <p:cNvSpPr/>
          <p:nvPr/>
        </p:nvSpPr>
        <p:spPr>
          <a:xfrm>
            <a:off x="3413760" y="271272"/>
            <a:ext cx="576072" cy="106680"/>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6" name="Dikdörtgen 5"/>
          <p:cNvSpPr/>
          <p:nvPr/>
        </p:nvSpPr>
        <p:spPr>
          <a:xfrm>
            <a:off x="3989832" y="271272"/>
            <a:ext cx="798576" cy="124968"/>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7" name="Dikdörtgen 6"/>
          <p:cNvSpPr/>
          <p:nvPr/>
        </p:nvSpPr>
        <p:spPr>
          <a:xfrm>
            <a:off x="475488" y="274320"/>
            <a:ext cx="131064" cy="109728"/>
          </a:xfrm>
          <a:prstGeom prst="rect">
            <a:avLst/>
          </a:prstGeom>
          <a:solidFill>
            <a:srgbClr val="FFFFFF"/>
          </a:solidFill>
        </p:spPr>
        <p:txBody>
          <a:bodyPr wrap="none" lIns="0" tIns="0" rIns="0" bIns="0">
            <a:noAutofit/>
          </a:bodyPr>
          <a:lstStyle/>
          <a:p>
            <a:pPr marL="0" marR="0" indent="0"/>
            <a:r>
              <a:rPr lang="tr" sz="750" b="1">
                <a:latin typeface="Cambria"/>
              </a:rPr>
              <a:t>19</a:t>
            </a:r>
          </a:p>
        </p:txBody>
      </p:sp>
      <p:sp>
        <p:nvSpPr>
          <p:cNvPr id="8" name="Dikdörtgen 7"/>
          <p:cNvSpPr/>
          <p:nvPr/>
        </p:nvSpPr>
        <p:spPr>
          <a:xfrm>
            <a:off x="694944" y="539496"/>
            <a:ext cx="1588008" cy="320040"/>
          </a:xfrm>
          <a:prstGeom prst="rect">
            <a:avLst/>
          </a:prstGeom>
          <a:solidFill>
            <a:srgbClr val="FFFFFF"/>
          </a:solidFill>
        </p:spPr>
        <p:txBody>
          <a:bodyPr lIns="0" tIns="0" rIns="0" bIns="0">
            <a:noAutofit/>
          </a:bodyPr>
          <a:lstStyle/>
          <a:p>
            <a:pPr marL="0" marR="0" indent="0">
              <a:lnSpc>
                <a:spcPct val="86000"/>
              </a:lnSpc>
            </a:pPr>
            <a:r>
              <a:rPr lang="tr" sz="1200" b="1">
                <a:latin typeface="Segoe UI"/>
              </a:rPr>
              <a:t>TEMEL HAYVANCILIK</a:t>
            </a:r>
          </a:p>
          <a:p>
            <a:pPr marL="0" marR="0" indent="0">
              <a:lnSpc>
                <a:spcPct val="86000"/>
              </a:lnSpc>
            </a:pPr>
            <a:r>
              <a:rPr lang="tr" sz="1200" b="1">
                <a:latin typeface="Segoe UI"/>
              </a:rPr>
              <a:t>DESTEKLERİ</a:t>
            </a:r>
          </a:p>
        </p:txBody>
      </p:sp>
      <p:sp>
        <p:nvSpPr>
          <p:cNvPr id="9" name="Dikdörtgen 8"/>
          <p:cNvSpPr/>
          <p:nvPr/>
        </p:nvSpPr>
        <p:spPr>
          <a:xfrm>
            <a:off x="694944" y="1286256"/>
            <a:ext cx="3166872" cy="182880"/>
          </a:xfrm>
          <a:prstGeom prst="rect">
            <a:avLst/>
          </a:prstGeom>
          <a:solidFill>
            <a:srgbClr val="FFFFFF"/>
          </a:solidFill>
        </p:spPr>
        <p:txBody>
          <a:bodyPr wrap="none" lIns="0" tIns="0" rIns="0" bIns="0">
            <a:noAutofit/>
          </a:bodyPr>
          <a:lstStyle/>
          <a:p>
            <a:pPr marL="0" marR="0" indent="0"/>
            <a:r>
              <a:rPr lang="tr" sz="850" b="1">
                <a:latin typeface="Book Antiqua"/>
              </a:rPr>
              <a:t>KÜÇÜKBAŞ HAYVANCILIK DESTEĞİ (KUZU/OĞLAK)</a:t>
            </a:r>
          </a:p>
        </p:txBody>
      </p:sp>
      <p:sp>
        <p:nvSpPr>
          <p:cNvPr id="10" name="Dikdörtgen 9"/>
          <p:cNvSpPr/>
          <p:nvPr/>
        </p:nvSpPr>
        <p:spPr>
          <a:xfrm>
            <a:off x="691896" y="1789176"/>
            <a:ext cx="4291584" cy="1155192"/>
          </a:xfrm>
          <a:prstGeom prst="rect">
            <a:avLst/>
          </a:prstGeom>
          <a:solidFill>
            <a:srgbClr val="FFFFFF"/>
          </a:solidFill>
        </p:spPr>
        <p:txBody>
          <a:bodyPr lIns="0" tIns="0" rIns="0" bIns="0">
            <a:noAutofit/>
          </a:bodyPr>
          <a:lstStyle/>
          <a:p>
            <a:pPr marL="0" marR="0" indent="0" algn="just">
              <a:lnSpc>
                <a:spcPct val="112000"/>
              </a:lnSpc>
            </a:pPr>
            <a:r>
              <a:rPr lang="tr" sz="1500" b="1">
                <a:latin typeface="Arial"/>
              </a:rPr>
              <a:t>1 </a:t>
            </a:r>
            <a:r>
              <a:rPr lang="tr" sz="850">
                <a:latin typeface="Garamond"/>
              </a:rPr>
              <a:t>arihsel veriler, coğrafi konumumuz, topografik yapımız, iklim özelliklerimiz ve mera varlığımız birlikte değerlendirildiğinde, ülkemizin küçükbaş hayvan üretim potansiyelinin oldukça yüksek olduğu görülmektedir. Küçükbaş hayvanların mera kullanımına yüksek uyum göstermesi, kesif yeme olan bağımlılığı azaltarak üretim maliyetlerinin düşmesine ve yetiştirici gelirlerinde artış sağlanmasına katkıda bulunmaktadır. Son 22 yılda verilen desteklerle küçükbaş hayvan sayısında ciddi bir artış sağlanmıştır. 3 yıllık planlanan (2024-2026) destekleme modeli ile sürü büyüklüğünün yanı sıra verimlilikte de artış hedeflenmektedir.</a:t>
            </a:r>
          </a:p>
        </p:txBody>
      </p:sp>
      <p:sp>
        <p:nvSpPr>
          <p:cNvPr id="11" name="Dikdörtgen 10"/>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27304" y="2804160"/>
            <a:ext cx="4264152" cy="2862072"/>
          </a:xfrm>
          <a:prstGeom prst="rect">
            <a:avLst/>
          </a:prstGeom>
        </p:spPr>
      </p:pic>
      <p:sp>
        <p:nvSpPr>
          <p:cNvPr id="3" name="Dikdörtgen 2"/>
          <p:cNvSpPr/>
          <p:nvPr/>
        </p:nvSpPr>
        <p:spPr>
          <a:xfrm>
            <a:off x="521208" y="271272"/>
            <a:ext cx="1371600"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4" name="Dikdörtgen 3"/>
          <p:cNvSpPr/>
          <p:nvPr/>
        </p:nvSpPr>
        <p:spPr>
          <a:xfrm>
            <a:off x="4684776" y="277368"/>
            <a:ext cx="155448" cy="109728"/>
          </a:xfrm>
          <a:prstGeom prst="rect">
            <a:avLst/>
          </a:prstGeom>
          <a:solidFill>
            <a:srgbClr val="FFFFFF"/>
          </a:solidFill>
        </p:spPr>
        <p:txBody>
          <a:bodyPr wrap="none" lIns="0" tIns="0" rIns="0" bIns="0">
            <a:noAutofit/>
          </a:bodyPr>
          <a:lstStyle/>
          <a:p>
            <a:pPr marL="0" marR="0" indent="0"/>
            <a:r>
              <a:rPr lang="tr" sz="750" b="1">
                <a:latin typeface="Cambria"/>
              </a:rPr>
              <a:t>20</a:t>
            </a:r>
          </a:p>
        </p:txBody>
      </p:sp>
      <p:sp>
        <p:nvSpPr>
          <p:cNvPr id="5" name="Dikdörtgen 4"/>
          <p:cNvSpPr/>
          <p:nvPr/>
        </p:nvSpPr>
        <p:spPr>
          <a:xfrm>
            <a:off x="515112" y="539496"/>
            <a:ext cx="1588008" cy="320040"/>
          </a:xfrm>
          <a:prstGeom prst="rect">
            <a:avLst/>
          </a:prstGeom>
          <a:solidFill>
            <a:srgbClr val="FFFFFF"/>
          </a:solidFill>
        </p:spPr>
        <p:txBody>
          <a:bodyPr lIns="0" tIns="0" rIns="0" bIns="0">
            <a:noAutofit/>
          </a:bodyPr>
          <a:lstStyle/>
          <a:p>
            <a:pPr marL="0" marR="0" indent="0">
              <a:lnSpc>
                <a:spcPct val="84000"/>
              </a:lnSpc>
            </a:pPr>
            <a:r>
              <a:rPr lang="tr" sz="1200" b="1">
                <a:latin typeface="Segoe UI"/>
              </a:rPr>
              <a:t>TEMEL HAYVANCILIK</a:t>
            </a:r>
          </a:p>
          <a:p>
            <a:pPr marL="0" marR="0" indent="0">
              <a:lnSpc>
                <a:spcPct val="84000"/>
              </a:lnSpc>
            </a:pPr>
            <a:r>
              <a:rPr lang="tr" sz="1200" b="1">
                <a:latin typeface="Segoe UI"/>
              </a:rPr>
              <a:t>DESTEKLERİ</a:t>
            </a:r>
          </a:p>
        </p:txBody>
      </p:sp>
      <p:sp>
        <p:nvSpPr>
          <p:cNvPr id="6" name="Dikdörtgen 5"/>
          <p:cNvSpPr/>
          <p:nvPr/>
        </p:nvSpPr>
        <p:spPr>
          <a:xfrm>
            <a:off x="515112" y="1289304"/>
            <a:ext cx="4291584" cy="1283208"/>
          </a:xfrm>
          <a:prstGeom prst="rect">
            <a:avLst/>
          </a:prstGeom>
          <a:solidFill>
            <a:srgbClr val="FFFFFF"/>
          </a:solidFill>
        </p:spPr>
        <p:txBody>
          <a:bodyPr lIns="0" tIns="0" rIns="0" bIns="0">
            <a:noAutofit/>
          </a:bodyPr>
          <a:lstStyle/>
          <a:p>
            <a:pPr marL="0" marR="0" indent="0" algn="just">
              <a:lnSpc>
                <a:spcPct val="115000"/>
              </a:lnSpc>
              <a:spcAft>
                <a:spcPts val="980"/>
              </a:spcAft>
            </a:pPr>
            <a:r>
              <a:rPr lang="tr" sz="850" b="1">
                <a:latin typeface="Book Antiqua"/>
              </a:rPr>
              <a:t>KÜÇÜKBAŞ HAYVANCILIK DESTEĞİ (KUZU/OĞLAK)</a:t>
            </a:r>
          </a:p>
          <a:p>
            <a:pPr marL="0" marR="0" indent="0" algn="just">
              <a:lnSpc>
                <a:spcPct val="125000"/>
              </a:lnSpc>
            </a:pPr>
            <a:r>
              <a:rPr lang="tr" sz="850">
                <a:latin typeface="Garamond"/>
              </a:rPr>
              <a:t>Desteklemeden yararlanacak kuzu ve oğlaklar destekleme takvim yılı içerisinde doğmuş, </a:t>
            </a:r>
            <a:r>
              <a:rPr lang="tr" sz="850" b="1">
                <a:latin typeface="Garamond"/>
              </a:rPr>
              <a:t>küpelenmiş, TÜRKVET’e kayıtlı ve doğduğu işletmede en az 4 ay (120 gün) süreyle yaşamış </a:t>
            </a:r>
            <a:r>
              <a:rPr lang="tr" sz="850">
                <a:latin typeface="Garamond"/>
              </a:rPr>
              <a:t>olmak zorundadır. Destekleme kapsamındaki hayvanın 4 aylık (120 günlük) süre içerisinde doğduğu işletmeden, işletme sahibine ait farklı bir işletmeye nakledilmesi durumunda, sahip bilgisi değişmediği için desteklemeye ilişkin diğer şartların da sağlanması kaydıyla desteklemeden yararlanması mümkündür. Temel destek tutarı olarak </a:t>
            </a:r>
            <a:r>
              <a:rPr lang="tr" sz="850" b="1">
                <a:latin typeface="Garamond"/>
              </a:rPr>
              <a:t>300 TL/baş </a:t>
            </a:r>
            <a:r>
              <a:rPr lang="tr" sz="850">
                <a:latin typeface="Garamond"/>
              </a:rPr>
              <a:t>verilmektedir.</a:t>
            </a:r>
          </a:p>
        </p:txBody>
      </p:sp>
      <p:sp>
        <p:nvSpPr>
          <p:cNvPr id="7" name="Dikdörtgen 6"/>
          <p:cNvSpPr/>
          <p:nvPr/>
        </p:nvSpPr>
        <p:spPr>
          <a:xfrm>
            <a:off x="518160" y="5775960"/>
            <a:ext cx="4291584" cy="1216152"/>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Kuzu/ Oğlak için;</a:t>
            </a:r>
          </a:p>
          <a:p>
            <a:pPr marL="164152" marR="0" indent="-203200" algn="just" defTabSz="311980">
              <a:lnSpc>
                <a:spcPct val="126000"/>
              </a:lnSpc>
              <a:tabLst>
                <a:tab pos="311980" algn="l"/>
              </a:tabLst>
            </a:pPr>
            <a:r>
              <a:rPr lang="tr" sz="850" b="1">
                <a:latin typeface="Garamond"/>
              </a:rPr>
              <a:t>•	Aile işletmesi</a:t>
            </a:r>
            <a:r>
              <a:rPr lang="tr" sz="850">
                <a:latin typeface="Garamond"/>
              </a:rPr>
              <a:t>nde (destekleme yılı son iş günü itibari ile en fazla 100 anaç koyun-keçisi olan işletmeler) doğan oğlak ve dişi kuzulara temel desteğe ilave %100,</a:t>
            </a:r>
          </a:p>
          <a:p>
            <a:pPr marL="164152" marR="0" indent="-203200" algn="just" defTabSz="311980">
              <a:lnSpc>
                <a:spcPct val="126000"/>
              </a:lnSpc>
              <a:tabLst>
                <a:tab pos="311980" algn="l"/>
              </a:tabLst>
            </a:pPr>
            <a:r>
              <a:rPr lang="tr" sz="850" b="1">
                <a:latin typeface="Garamond"/>
              </a:rPr>
              <a:t>•	Kadın veya 41 yaşından gün almamış genç üreticilere </a:t>
            </a:r>
            <a:r>
              <a:rPr lang="tr" sz="850">
                <a:latin typeface="Garamond"/>
              </a:rPr>
              <a:t>ait işletmelerde doğan oğlak ve dişi kuzulara temel desteğe ilave %70,</a:t>
            </a:r>
          </a:p>
          <a:p>
            <a:pPr marL="0" marR="0" indent="0" algn="just" defTabSz="147828">
              <a:lnSpc>
                <a:spcPct val="126000"/>
              </a:lnSpc>
              <a:tabLst>
                <a:tab pos="147828" algn="l"/>
              </a:tabLst>
            </a:pPr>
            <a:r>
              <a:rPr lang="tr" sz="850" b="1">
                <a:latin typeface="Garamond"/>
              </a:rPr>
              <a:t>•	Birinci derece tarımsal amaçlı örgüt üyesi üreticilerimize </a:t>
            </a:r>
            <a:r>
              <a:rPr lang="tr" sz="850">
                <a:latin typeface="Garamond"/>
              </a:rPr>
              <a:t>temel desteğe ilave %20,</a:t>
            </a:r>
          </a:p>
          <a:p>
            <a:pPr marL="164152" marR="0" indent="-203200" algn="just" defTabSz="311980">
              <a:lnSpc>
                <a:spcPct val="126000"/>
              </a:lnSpc>
              <a:tabLst>
                <a:tab pos="311980" algn="l"/>
              </a:tabLst>
            </a:pPr>
            <a:r>
              <a:rPr lang="tr" sz="850" b="1">
                <a:latin typeface="Garamond"/>
              </a:rPr>
              <a:t>•	Sürü yönetici desteği </a:t>
            </a:r>
            <a:r>
              <a:rPr lang="tr" sz="850">
                <a:latin typeface="Garamond"/>
              </a:rPr>
              <a:t>ise temel desteği hak eden en az 150 baş kuzu/oğlak varlığına sahip işletmelere, en fazla bir sürü yöneticisi için </a:t>
            </a:r>
            <a:r>
              <a:rPr lang="tr" sz="850" b="1">
                <a:latin typeface="Garamond"/>
              </a:rPr>
              <a:t>81.000 TL </a:t>
            </a:r>
            <a:r>
              <a:rPr lang="tr" sz="850">
                <a:latin typeface="Garamond"/>
              </a:rPr>
              <a:t>ödenecektir.</a:t>
            </a:r>
          </a:p>
        </p:txBody>
      </p:sp>
      <p:sp>
        <p:nvSpPr>
          <p:cNvPr id="8" name="Dikdörtgen 7"/>
          <p:cNvSpPr/>
          <p:nvPr/>
        </p:nvSpPr>
        <p:spPr>
          <a:xfrm>
            <a:off x="3416808" y="7141464"/>
            <a:ext cx="1420368" cy="10363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16280" y="70104"/>
            <a:ext cx="2203704" cy="414528"/>
          </a:xfrm>
          <a:prstGeom prst="rect">
            <a:avLst/>
          </a:prstGeom>
        </p:spPr>
      </p:pic>
      <p:sp>
        <p:nvSpPr>
          <p:cNvPr id="3" name="Dikdörtgen 2"/>
          <p:cNvSpPr/>
          <p:nvPr/>
        </p:nvSpPr>
        <p:spPr>
          <a:xfrm>
            <a:off x="3416808" y="271272"/>
            <a:ext cx="1368552"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4" name="Dikdörtgen 3"/>
          <p:cNvSpPr/>
          <p:nvPr/>
        </p:nvSpPr>
        <p:spPr>
          <a:xfrm>
            <a:off x="475488" y="277368"/>
            <a:ext cx="121920" cy="109728"/>
          </a:xfrm>
          <a:prstGeom prst="rect">
            <a:avLst/>
          </a:prstGeom>
          <a:solidFill>
            <a:srgbClr val="FFFFFF"/>
          </a:solidFill>
        </p:spPr>
        <p:txBody>
          <a:bodyPr wrap="none" lIns="0" tIns="0" rIns="0" bIns="0">
            <a:noAutofit/>
          </a:bodyPr>
          <a:lstStyle/>
          <a:p>
            <a:pPr marL="0" marR="0" indent="0"/>
            <a:r>
              <a:rPr lang="tr" sz="750" b="1">
                <a:latin typeface="Cambria"/>
              </a:rPr>
              <a:t>21</a:t>
            </a:r>
          </a:p>
        </p:txBody>
      </p:sp>
      <p:sp>
        <p:nvSpPr>
          <p:cNvPr id="5" name="Dikdörtgen 4"/>
          <p:cNvSpPr/>
          <p:nvPr/>
        </p:nvSpPr>
        <p:spPr>
          <a:xfrm>
            <a:off x="691896" y="539496"/>
            <a:ext cx="1588008" cy="320040"/>
          </a:xfrm>
          <a:prstGeom prst="rect">
            <a:avLst/>
          </a:prstGeom>
          <a:solidFill>
            <a:srgbClr val="FFFFFF"/>
          </a:solidFill>
        </p:spPr>
        <p:txBody>
          <a:bodyPr lIns="0" tIns="0" rIns="0" bIns="0">
            <a:noAutofit/>
          </a:bodyPr>
          <a:lstStyle/>
          <a:p>
            <a:pPr marL="0" marR="0" indent="0">
              <a:lnSpc>
                <a:spcPct val="84000"/>
              </a:lnSpc>
            </a:pPr>
            <a:r>
              <a:rPr lang="tr" sz="1200" b="1">
                <a:latin typeface="Segoe UI"/>
              </a:rPr>
              <a:t>TEMEL HAYVANCILIK</a:t>
            </a:r>
          </a:p>
          <a:p>
            <a:pPr marL="0" marR="0" indent="0">
              <a:lnSpc>
                <a:spcPct val="84000"/>
              </a:lnSpc>
            </a:pPr>
            <a:r>
              <a:rPr lang="tr" sz="1200" b="1">
                <a:latin typeface="Segoe UI"/>
              </a:rPr>
              <a:t>DESTEKLERİ</a:t>
            </a:r>
          </a:p>
        </p:txBody>
      </p:sp>
      <p:sp>
        <p:nvSpPr>
          <p:cNvPr id="6" name="Dikdörtgen 5"/>
          <p:cNvSpPr/>
          <p:nvPr/>
        </p:nvSpPr>
        <p:spPr>
          <a:xfrm>
            <a:off x="694944" y="1289304"/>
            <a:ext cx="2673096" cy="176784"/>
          </a:xfrm>
          <a:prstGeom prst="rect">
            <a:avLst/>
          </a:prstGeom>
          <a:solidFill>
            <a:srgbClr val="FFFFFF"/>
          </a:solidFill>
        </p:spPr>
        <p:txBody>
          <a:bodyPr wrap="none" lIns="0" tIns="0" rIns="0" bIns="0">
            <a:noAutofit/>
          </a:bodyPr>
          <a:lstStyle/>
          <a:p>
            <a:pPr marL="0" marR="0" indent="3048" algn="just"/>
            <a:r>
              <a:rPr lang="tr" sz="850" b="1">
                <a:latin typeface="Book Antiqua"/>
              </a:rPr>
              <a:t>KÜÇÜKBAŞ HAYVANCILIK DESTEĞİ (KUZU)</a:t>
            </a:r>
          </a:p>
        </p:txBody>
      </p:sp>
      <p:sp>
        <p:nvSpPr>
          <p:cNvPr id="8" name="Dikdörtgen 7"/>
          <p:cNvSpPr/>
          <p:nvPr/>
        </p:nvSpPr>
        <p:spPr>
          <a:xfrm>
            <a:off x="1295400" y="1833372"/>
            <a:ext cx="3028188" cy="964692"/>
          </a:xfrm>
          <a:prstGeom prst="rect">
            <a:avLst/>
          </a:prstGeom>
          <a:solidFill>
            <a:srgbClr val="FFFFFF"/>
          </a:solidFill>
        </p:spPr>
        <p:txBody>
          <a:bodyPr lIns="0" tIns="0" rIns="0" bIns="0">
            <a:noAutofit/>
          </a:bodyPr>
          <a:lstStyle/>
          <a:p>
            <a:pPr marL="0" marR="0" indent="0" algn="ctr">
              <a:spcAft>
                <a:spcPts val="1190"/>
              </a:spcAft>
            </a:pPr>
            <a:r>
              <a:rPr lang="tr" sz="1500" b="1">
                <a:solidFill>
                  <a:srgbClr val="868765"/>
                </a:solidFill>
                <a:latin typeface="Arial"/>
              </a:rPr>
              <a:t>DESTEKLEME MODELİNDE</a:t>
            </a:r>
          </a:p>
          <a:p>
            <a:pPr marL="0" marR="0" indent="0" algn="ctr"/>
            <a:r>
              <a:rPr lang="tr" sz="1200" b="1">
                <a:solidFill>
                  <a:srgbClr val="545454"/>
                </a:solidFill>
                <a:latin typeface="Tahoma"/>
              </a:rPr>
              <a:t>Küçükbaş Hayvancılık Desteği / Kuzu</a:t>
            </a:r>
          </a:p>
        </p:txBody>
      </p:sp>
      <p:sp>
        <p:nvSpPr>
          <p:cNvPr id="9" name="Dikdörtgen 8"/>
          <p:cNvSpPr/>
          <p:nvPr/>
        </p:nvSpPr>
        <p:spPr>
          <a:xfrm>
            <a:off x="1190244" y="2796540"/>
            <a:ext cx="2950464" cy="150876"/>
          </a:xfrm>
          <a:prstGeom prst="rect">
            <a:avLst/>
          </a:prstGeom>
          <a:solidFill>
            <a:srgbClr val="DADCC7"/>
          </a:solidFill>
        </p:spPr>
        <p:txBody>
          <a:bodyPr wrap="none" lIns="0" tIns="0" rIns="0" bIns="0">
            <a:noAutofit/>
          </a:bodyPr>
          <a:lstStyle/>
          <a:p>
            <a:pPr marL="0" marR="0" indent="0" algn="ctr"/>
            <a:r>
              <a:rPr lang="tr" sz="900" b="1">
                <a:solidFill>
                  <a:srgbClr val="545454"/>
                </a:solidFill>
                <a:latin typeface="Arial"/>
              </a:rPr>
              <a:t>100 BAŞ ANAÇ - 150 BAŞ KUZU (75 DİŞİ - 75 ERKEK)</a:t>
            </a:r>
          </a:p>
        </p:txBody>
      </p:sp>
      <p:graphicFrame>
        <p:nvGraphicFramePr>
          <p:cNvPr id="10" name="Tablo 9"/>
          <p:cNvGraphicFramePr>
            <a:graphicFrameLocks noGrp="1"/>
          </p:cNvGraphicFramePr>
          <p:nvPr/>
        </p:nvGraphicFramePr>
        <p:xfrm>
          <a:off x="469392" y="3294888"/>
          <a:ext cx="4431792" cy="2325624"/>
        </p:xfrm>
        <a:graphic>
          <a:graphicData uri="http://schemas.openxmlformats.org/drawingml/2006/table">
            <a:tbl>
              <a:tblPr/>
              <a:tblGrid>
                <a:gridCol w="1603248"/>
                <a:gridCol w="624840"/>
                <a:gridCol w="609600"/>
                <a:gridCol w="359664"/>
                <a:gridCol w="1234440"/>
              </a:tblGrid>
              <a:tr h="326136">
                <a:tc>
                  <a:txBody>
                    <a:bodyPr/>
                    <a:lstStyle/>
                    <a:p>
                      <a:pPr marL="345000" marR="0" indent="-50800" defTabSz="1248732">
                        <a:lnSpc>
                          <a:spcPct val="81000"/>
                        </a:lnSpc>
                        <a:tabLst>
                          <a:tab pos="1248732" algn="l"/>
                        </a:tabLst>
                      </a:pPr>
                      <a:r>
                        <a:rPr lang="tr" sz="850" b="1">
                          <a:solidFill>
                            <a:srgbClr val="B46151"/>
                          </a:solidFill>
                          <a:latin typeface="Arial"/>
                        </a:rPr>
                        <a:t>ESKİ MODEL (2023 YILI)	</a:t>
                      </a:r>
                      <a:r>
                        <a:rPr lang="tr" sz="450">
                          <a:solidFill>
                            <a:srgbClr val="3D3D3D"/>
                          </a:solidFill>
                          <a:latin typeface="Arial"/>
                        </a:rPr>
                        <a:t>VERİMLİLİK</a:t>
                      </a:r>
                    </a:p>
                    <a:p>
                      <a:pPr marL="0" marR="0" indent="381000" defTabSz="854964">
                        <a:lnSpc>
                          <a:spcPct val="75000"/>
                        </a:lnSpc>
                        <a:tabLst>
                          <a:tab pos="854964" algn="l"/>
                        </a:tabLst>
                      </a:pPr>
                      <a:r>
                        <a:rPr lang="tr" sz="850" b="1" baseline="30000">
                          <a:solidFill>
                            <a:srgbClr val="B46151"/>
                          </a:solidFill>
                          <a:latin typeface="Arial"/>
                        </a:rPr>
                        <a:t>(2</a:t>
                      </a:r>
                      <a:r>
                        <a:rPr lang="tr" sz="850" b="1">
                          <a:solidFill>
                            <a:srgbClr val="B46151"/>
                          </a:solidFill>
                          <a:latin typeface="Arial"/>
                        </a:rPr>
                        <a:t>0</a:t>
                      </a:r>
                      <a:r>
                        <a:rPr lang="tr" sz="850" b="1" baseline="30000">
                          <a:solidFill>
                            <a:srgbClr val="B46151"/>
                          </a:solidFill>
                          <a:latin typeface="Arial"/>
                        </a:rPr>
                        <a:t>23</a:t>
                      </a:r>
                      <a:r>
                        <a:rPr lang="tr" sz="850" b="1">
                          <a:solidFill>
                            <a:srgbClr val="B46151"/>
                          </a:solidFill>
                          <a:latin typeface="Arial"/>
                        </a:rPr>
                        <a:t> </a:t>
                      </a:r>
                      <a:r>
                        <a:rPr lang="tr" sz="850" b="1" i="1">
                          <a:solidFill>
                            <a:srgbClr val="B46151"/>
                          </a:solidFill>
                          <a:latin typeface="Arial"/>
                        </a:rPr>
                        <a:t>YILI)</a:t>
                      </a:r>
                      <a:r>
                        <a:rPr lang="tr" sz="450">
                          <a:solidFill>
                            <a:srgbClr val="B46151"/>
                          </a:solidFill>
                          <a:latin typeface="Arial"/>
                        </a:rPr>
                        <a:t>	</a:t>
                      </a:r>
                      <a:r>
                        <a:rPr lang="tr" sz="450">
                          <a:solidFill>
                            <a:srgbClr val="3D3D3D"/>
                          </a:solidFill>
                          <a:latin typeface="Arial"/>
                        </a:rPr>
                        <a:t>KRİTERLER</a:t>
                      </a:r>
                    </a:p>
                  </a:txBody>
                  <a:tcPr marL="0" marR="0" marT="0" marB="0"/>
                </a:tc>
                <a:tc gridSpan="2">
                  <a:txBody>
                    <a:bodyPr/>
                    <a:lstStyle/>
                    <a:p>
                      <a:pPr marL="0" marR="0" indent="0" algn="ctr" defTabSz="339852">
                        <a:tabLst>
                          <a:tab pos="339852" algn="l"/>
                        </a:tabLst>
                      </a:pPr>
                      <a:r>
                        <a:rPr lang="tr" sz="850" b="1">
                          <a:solidFill>
                            <a:srgbClr val="6690EC"/>
                          </a:solidFill>
                          <a:latin typeface="Arial"/>
                        </a:rPr>
                        <a:t>MEVCUT MODEL </a:t>
                      </a:r>
                      <a:r>
                        <a:rPr lang="tr" sz="450">
                          <a:solidFill>
                            <a:srgbClr val="3D3D3D"/>
                          </a:solidFill>
                          <a:latin typeface="Arial"/>
                        </a:rPr>
                        <a:t>İ	</a:t>
                      </a:r>
                      <a:r>
                        <a:rPr lang="tr" sz="850" b="1">
                          <a:solidFill>
                            <a:srgbClr val="6690EC"/>
                          </a:solidFill>
                          <a:latin typeface="Arial"/>
                        </a:rPr>
                        <a:t>(2024 YILI)</a:t>
                      </a:r>
                    </a:p>
                  </a:txBody>
                  <a:tcPr marL="0" marR="0" marT="0" marB="0"/>
                </a:tc>
                <a:tc hMerge="1">
                  <a:txBody>
                    <a:bodyPr/>
                    <a:lstStyle/>
                    <a:p>
                      <a:endParaRPr sz="1600"/>
                    </a:p>
                  </a:txBody>
                  <a:tcPr marL="0" marR="0" marT="0" marB="0"/>
                </a:tc>
                <a:tc>
                  <a:txBody>
                    <a:bodyPr/>
                    <a:lstStyle/>
                    <a:p>
                      <a:pPr marL="0" marR="0" indent="0" algn="r"/>
                      <a:r>
                        <a:rPr lang="tr" sz="450">
                          <a:solidFill>
                            <a:srgbClr val="3D3D3D"/>
                          </a:solidFill>
                          <a:latin typeface="Arial"/>
                        </a:rPr>
                        <a:t>VERİMLİLİK</a:t>
                      </a:r>
                    </a:p>
                    <a:p>
                      <a:pPr marL="0" marR="0" indent="0" algn="r"/>
                      <a:r>
                        <a:rPr lang="tr" sz="450">
                          <a:solidFill>
                            <a:srgbClr val="3D3D3D"/>
                          </a:solidFill>
                          <a:latin typeface="Arial"/>
                        </a:rPr>
                        <a:t>KRİTERLERİ</a:t>
                      </a:r>
                    </a:p>
                  </a:txBody>
                  <a:tcPr marL="0" marR="0" marT="0" marB="0" anchor="ctr"/>
                </a:tc>
                <a:tc>
                  <a:txBody>
                    <a:bodyPr/>
                    <a:lstStyle/>
                    <a:p>
                      <a:pPr marL="0" marR="0" indent="0" algn="ctr"/>
                      <a:r>
                        <a:rPr lang="tr" sz="850" b="1">
                          <a:solidFill>
                            <a:srgbClr val="868765"/>
                          </a:solidFill>
                          <a:latin typeface="Arial"/>
                        </a:rPr>
                        <a:t>MEVCUT MODEL (2025 YILI)</a:t>
                      </a:r>
                    </a:p>
                  </a:txBody>
                  <a:tcPr marL="0" marR="0" marT="0" marB="0"/>
                </a:tc>
              </a:tr>
              <a:tr h="323088">
                <a:tc>
                  <a:txBody>
                    <a:bodyPr/>
                    <a:lstStyle/>
                    <a:p>
                      <a:pPr marL="0" marR="0" indent="88900" defTabSz="632460">
                        <a:tabLst>
                          <a:tab pos="632460" algn="l"/>
                        </a:tabLst>
                      </a:pPr>
                      <a:r>
                        <a:rPr lang="tr" sz="650" b="1">
                          <a:solidFill>
                            <a:srgbClr val="3D3D3D"/>
                          </a:solidFill>
                          <a:latin typeface="Tahoma"/>
                        </a:rPr>
                        <a:t>10.000 TL	</a:t>
                      </a:r>
                      <a:r>
                        <a:rPr lang="tr" sz="600">
                          <a:solidFill>
                            <a:srgbClr val="3D3D3D"/>
                          </a:solidFill>
                          <a:latin typeface="Verdana"/>
                        </a:rPr>
                        <a:t>Anaç Koyun</a:t>
                      </a:r>
                    </a:p>
                  </a:txBody>
                  <a:tcPr marL="0" marR="0" marT="0" marB="0" anchor="ctr">
                    <a:solidFill>
                      <a:srgbClr val="EF9F92"/>
                    </a:solidFill>
                  </a:tcPr>
                </a:tc>
                <a:tc>
                  <a:txBody>
                    <a:bodyPr/>
                    <a:lstStyle/>
                    <a:p>
                      <a:pPr marL="0" marR="0" indent="0">
                        <a:lnSpc>
                          <a:spcPct val="110000"/>
                        </a:lnSpc>
                      </a:pPr>
                      <a:r>
                        <a:rPr lang="tr" sz="600">
                          <a:solidFill>
                            <a:srgbClr val="3D3D3D"/>
                          </a:solidFill>
                          <a:latin typeface="Verdana"/>
                        </a:rPr>
                        <a:t>Kuzu Temel Destek</a:t>
                      </a:r>
                    </a:p>
                  </a:txBody>
                  <a:tcPr marL="0" marR="0" marT="0" marB="0" anchor="ctr">
                    <a:solidFill>
                      <a:srgbClr val="9BAED8"/>
                    </a:solidFill>
                  </a:tcPr>
                </a:tc>
                <a:tc>
                  <a:txBody>
                    <a:bodyPr/>
                    <a:lstStyle/>
                    <a:p>
                      <a:pPr marL="0" marR="0" indent="0"/>
                      <a:r>
                        <a:rPr lang="tr" sz="650" b="1">
                          <a:solidFill>
                            <a:srgbClr val="3D3D3D"/>
                          </a:solidFill>
                          <a:latin typeface="Tahoma"/>
                        </a:rPr>
                        <a:t>30.000 TL</a:t>
                      </a:r>
                    </a:p>
                  </a:txBody>
                  <a:tcPr marL="0" marR="0" marT="0" marB="0" anchor="ctr">
                    <a:solidFill>
                      <a:srgbClr val="9BAED8"/>
                    </a:solidFill>
                  </a:tcPr>
                </a:tc>
                <a:tc>
                  <a:txBody>
                    <a:bodyPr/>
                    <a:lstStyle/>
                    <a:p>
                      <a:pPr marL="0" marR="0" indent="0" algn="just"/>
                      <a:r>
                        <a:rPr lang="tr" sz="1400">
                          <a:latin typeface="Arial"/>
                        </a:rPr>
                        <a:t>İN?</a:t>
                      </a:r>
                    </a:p>
                  </a:txBody>
                  <a:tcPr marL="0" marR="0" marT="0" marB="0" anchor="ctr"/>
                </a:tc>
                <a:tc>
                  <a:txBody>
                    <a:bodyPr/>
                    <a:lstStyle/>
                    <a:p>
                      <a:pPr marL="0" marR="0" indent="0"/>
                      <a:r>
                        <a:rPr lang="tr" sz="600">
                          <a:solidFill>
                            <a:srgbClr val="3D3D3D"/>
                          </a:solidFill>
                          <a:latin typeface="Verdana"/>
                        </a:rPr>
                        <a:t>Kuzu Temel</a:t>
                      </a:r>
                    </a:p>
                    <a:p>
                      <a:pPr marL="0" marR="0" indent="0" defTabSz="615696">
                        <a:tabLst>
                          <a:tab pos="615696" algn="l"/>
                        </a:tabLst>
                      </a:pPr>
                      <a:r>
                        <a:rPr lang="tr" sz="600">
                          <a:solidFill>
                            <a:srgbClr val="3D3D3D"/>
                          </a:solidFill>
                          <a:latin typeface="Verdana"/>
                        </a:rPr>
                        <a:t>Destek	</a:t>
                      </a:r>
                      <a:r>
                        <a:rPr lang="tr" sz="650" b="1" baseline="30000">
                          <a:solidFill>
                            <a:srgbClr val="3D3D3D"/>
                          </a:solidFill>
                          <a:latin typeface="Tahoma"/>
                        </a:rPr>
                        <a:t>45</a:t>
                      </a:r>
                      <a:r>
                        <a:rPr lang="tr" sz="650" b="1">
                          <a:solidFill>
                            <a:srgbClr val="3D3D3D"/>
                          </a:solidFill>
                          <a:latin typeface="Tahoma"/>
                        </a:rPr>
                        <a:t>'</a:t>
                      </a:r>
                      <a:r>
                        <a:rPr lang="tr" sz="650" b="1" baseline="30000">
                          <a:solidFill>
                            <a:srgbClr val="3D3D3D"/>
                          </a:solidFill>
                          <a:latin typeface="Tahoma"/>
                        </a:rPr>
                        <a:t>000</a:t>
                      </a:r>
                      <a:r>
                        <a:rPr lang="tr" sz="650" b="1">
                          <a:solidFill>
                            <a:srgbClr val="3D3D3D"/>
                          </a:solidFill>
                          <a:latin typeface="Tahoma"/>
                        </a:rPr>
                        <a:t> TL</a:t>
                      </a:r>
                    </a:p>
                  </a:txBody>
                  <a:tcPr marL="0" marR="0" marT="0" marB="0" anchor="ctr">
                    <a:solidFill>
                      <a:srgbClr val="BFC296"/>
                    </a:solidFill>
                  </a:tcPr>
                </a:tc>
              </a:tr>
              <a:tr h="338328">
                <a:tc>
                  <a:txBody>
                    <a:bodyPr/>
                    <a:lstStyle/>
                    <a:p>
                      <a:pPr marL="0" marR="0" indent="190500" defTabSz="449580">
                        <a:tabLst>
                          <a:tab pos="449580" algn="l"/>
                        </a:tabLst>
                      </a:pPr>
                      <a:r>
                        <a:rPr lang="tr" sz="600">
                          <a:solidFill>
                            <a:srgbClr val="3D3D3D"/>
                          </a:solidFill>
                          <a:latin typeface="Verdana"/>
                        </a:rPr>
                        <a:t>___	Sürü Büyütme</a:t>
                      </a:r>
                    </a:p>
                    <a:p>
                      <a:pPr marL="0" marR="0" indent="88900">
                        <a:lnSpc>
                          <a:spcPct val="91000"/>
                        </a:lnSpc>
                      </a:pPr>
                      <a:r>
                        <a:rPr lang="tr" sz="650" b="1" baseline="30000">
                          <a:solidFill>
                            <a:srgbClr val="3D3D3D"/>
                          </a:solidFill>
                          <a:latin typeface="Tahoma"/>
                        </a:rPr>
                        <a:t>5.000 TL</a:t>
                      </a:r>
                      <a:r>
                        <a:rPr lang="tr" sz="650" b="1">
                          <a:solidFill>
                            <a:srgbClr val="3D3D3D"/>
                          </a:solidFill>
                          <a:latin typeface="Tahoma"/>
                        </a:rPr>
                        <a:t> </a:t>
                      </a:r>
                      <a:r>
                        <a:rPr lang="tr" sz="600">
                          <a:solidFill>
                            <a:srgbClr val="3D3D3D"/>
                          </a:solidFill>
                          <a:latin typeface="Verdana"/>
                        </a:rPr>
                        <a:t>Yenileme Desteği</a:t>
                      </a:r>
                    </a:p>
                  </a:txBody>
                  <a:tcPr marL="0" marR="0" marT="0" marB="0" anchor="ctr">
                    <a:solidFill>
                      <a:srgbClr val="EF9F92"/>
                    </a:solidFill>
                  </a:tcPr>
                </a:tc>
                <a:tc>
                  <a:txBody>
                    <a:bodyPr/>
                    <a:lstStyle/>
                    <a:p>
                      <a:pPr marL="0" marR="0" indent="0"/>
                      <a:r>
                        <a:rPr lang="tr" sz="600">
                          <a:solidFill>
                            <a:srgbClr val="3D3D3D"/>
                          </a:solidFill>
                          <a:latin typeface="Verdana"/>
                        </a:rPr>
                        <a:t>Aile İşletmesi</a:t>
                      </a:r>
                    </a:p>
                  </a:txBody>
                  <a:tcPr marL="0" marR="0" marT="0" marB="0" anchor="ctr">
                    <a:solidFill>
                      <a:srgbClr val="9BAED8"/>
                    </a:solidFill>
                  </a:tcPr>
                </a:tc>
                <a:tc>
                  <a:txBody>
                    <a:bodyPr/>
                    <a:lstStyle/>
                    <a:p>
                      <a:pPr marL="0" marR="0" indent="0"/>
                      <a:r>
                        <a:rPr lang="tr" sz="650" b="1">
                          <a:solidFill>
                            <a:srgbClr val="3D3D3D"/>
                          </a:solidFill>
                          <a:latin typeface="Tahoma"/>
                        </a:rPr>
                        <a:t>15.000 TL</a:t>
                      </a:r>
                    </a:p>
                  </a:txBody>
                  <a:tcPr marL="0" marR="0" marT="0" marB="0" anchor="ctr">
                    <a:solidFill>
                      <a:srgbClr val="9BAED8"/>
                    </a:solidFill>
                  </a:tcPr>
                </a:tc>
                <a:tc>
                  <a:txBody>
                    <a:bodyPr/>
                    <a:lstStyle/>
                    <a:p>
                      <a:pPr marL="0" marR="0" indent="0"/>
                      <a:r>
                        <a:rPr lang="tr" sz="1400">
                          <a:solidFill>
                            <a:srgbClr val="3D3D3D"/>
                          </a:solidFill>
                          <a:latin typeface="Arial"/>
                        </a:rPr>
                        <a:t>âjs</a:t>
                      </a:r>
                    </a:p>
                  </a:txBody>
                  <a:tcPr marL="0" marR="0" marT="0" marB="0" anchor="ctr"/>
                </a:tc>
                <a:tc>
                  <a:txBody>
                    <a:bodyPr/>
                    <a:lstStyle/>
                    <a:p>
                      <a:pPr marL="0" marR="0" indent="0"/>
                      <a:r>
                        <a:rPr lang="tr" sz="600">
                          <a:solidFill>
                            <a:srgbClr val="3D3D3D"/>
                          </a:solidFill>
                          <a:latin typeface="Verdana"/>
                        </a:rPr>
                        <a:t>Aile İşletmesi </a:t>
                      </a:r>
                      <a:r>
                        <a:rPr lang="tr" sz="650" b="1">
                          <a:solidFill>
                            <a:srgbClr val="3D3D3D"/>
                          </a:solidFill>
                          <a:latin typeface="Tahoma"/>
                        </a:rPr>
                        <a:t>22.500 TL</a:t>
                      </a:r>
                    </a:p>
                  </a:txBody>
                  <a:tcPr marL="0" marR="0" marT="0" marB="0" anchor="ctr">
                    <a:solidFill>
                      <a:srgbClr val="BFC296"/>
                    </a:solidFill>
                  </a:tcPr>
                </a:tc>
              </a:tr>
              <a:tr h="341376">
                <a:tc>
                  <a:txBody>
                    <a:bodyPr/>
                    <a:lstStyle/>
                    <a:p>
                      <a:pPr marL="0" marR="0" indent="88900"/>
                      <a:r>
                        <a:rPr lang="tr" sz="650" b="1">
                          <a:solidFill>
                            <a:srgbClr val="3D3D3D"/>
                          </a:solidFill>
                          <a:latin typeface="Tahoma"/>
                        </a:rPr>
                        <a:t>30.000 TL </a:t>
                      </a:r>
                      <a:r>
                        <a:rPr lang="tr" sz="600">
                          <a:solidFill>
                            <a:srgbClr val="3D3D3D"/>
                          </a:solidFill>
                          <a:latin typeface="Verdana"/>
                        </a:rPr>
                        <a:t>Çoban Desteği</a:t>
                      </a:r>
                    </a:p>
                  </a:txBody>
                  <a:tcPr marL="0" marR="0" marT="0" marB="0" anchor="ctr">
                    <a:solidFill>
                      <a:srgbClr val="EF9F92"/>
                    </a:solidFill>
                  </a:tcPr>
                </a:tc>
                <a:tc>
                  <a:txBody>
                    <a:bodyPr/>
                    <a:lstStyle/>
                    <a:p>
                      <a:pPr marL="0" marR="0" indent="0"/>
                      <a:r>
                        <a:rPr lang="tr" sz="600">
                          <a:solidFill>
                            <a:srgbClr val="3D3D3D"/>
                          </a:solidFill>
                          <a:latin typeface="Verdana"/>
                        </a:rPr>
                        <a:t>Çoban Desteği</a:t>
                      </a:r>
                    </a:p>
                  </a:txBody>
                  <a:tcPr marL="0" marR="0" marT="0" marB="0" anchor="ctr">
                    <a:solidFill>
                      <a:srgbClr val="9BAED8"/>
                    </a:solidFill>
                  </a:tcPr>
                </a:tc>
                <a:tc>
                  <a:txBody>
                    <a:bodyPr/>
                    <a:lstStyle/>
                    <a:p>
                      <a:pPr marL="0" marR="0" indent="0"/>
                      <a:r>
                        <a:rPr lang="tr" sz="650" b="1">
                          <a:solidFill>
                            <a:srgbClr val="3D3D3D"/>
                          </a:solidFill>
                          <a:latin typeface="Tahoma"/>
                        </a:rPr>
                        <a:t>36.000 TL</a:t>
                      </a:r>
                    </a:p>
                  </a:txBody>
                  <a:tcPr marL="0" marR="0" marT="0" marB="0" anchor="ctr">
                    <a:solidFill>
                      <a:srgbClr val="9BAED8"/>
                    </a:solidFill>
                  </a:tcPr>
                </a:tc>
                <a:tc>
                  <a:txBody>
                    <a:bodyPr/>
                    <a:lstStyle/>
                    <a:p>
                      <a:pPr marL="0" marR="0" indent="0" algn="r">
                        <a:spcBef>
                          <a:spcPts val="560"/>
                        </a:spcBef>
                      </a:pPr>
                      <a:r>
                        <a:rPr lang="tr" sz="1400">
                          <a:solidFill>
                            <a:srgbClr val="3D3D3D"/>
                          </a:solidFill>
                          <a:latin typeface="Arial"/>
                        </a:rPr>
                        <a:t>♦e</a:t>
                      </a:r>
                    </a:p>
                  </a:txBody>
                  <a:tcPr marL="0" marR="0" marT="0" marB="0" vert="vert"/>
                </a:tc>
                <a:tc>
                  <a:txBody>
                    <a:bodyPr/>
                    <a:lstStyle/>
                    <a:p>
                      <a:pPr marL="0" marR="0" indent="0"/>
                      <a:r>
                        <a:rPr lang="tr" sz="600">
                          <a:solidFill>
                            <a:srgbClr val="3D3D3D"/>
                          </a:solidFill>
                          <a:latin typeface="Verdana"/>
                        </a:rPr>
                        <a:t>Çoban Desteği </a:t>
                      </a:r>
                      <a:r>
                        <a:rPr lang="tr" sz="650" b="1">
                          <a:solidFill>
                            <a:srgbClr val="3D3D3D"/>
                          </a:solidFill>
                          <a:latin typeface="Tahoma"/>
                        </a:rPr>
                        <a:t>81.000 TL</a:t>
                      </a:r>
                    </a:p>
                  </a:txBody>
                  <a:tcPr marL="0" marR="0" marT="0" marB="0" anchor="ctr">
                    <a:solidFill>
                      <a:srgbClr val="BFC296"/>
                    </a:solidFill>
                  </a:tcPr>
                </a:tc>
              </a:tr>
              <a:tr h="338328">
                <a:tc>
                  <a:txBody>
                    <a:bodyPr/>
                    <a:lstStyle/>
                    <a:p>
                      <a:pPr marL="0" marR="0" indent="152400"/>
                      <a:r>
                        <a:rPr lang="tr" sz="650" b="1">
                          <a:solidFill>
                            <a:srgbClr val="3D3D3D"/>
                          </a:solidFill>
                          <a:latin typeface="Verdana"/>
                        </a:rPr>
                        <a:t>400 TL </a:t>
                      </a:r>
                      <a:r>
                        <a:rPr lang="tr" sz="600">
                          <a:solidFill>
                            <a:srgbClr val="3D3D3D"/>
                          </a:solidFill>
                          <a:latin typeface="Verdana"/>
                        </a:rPr>
                        <a:t>Göçer Desteği</a:t>
                      </a:r>
                    </a:p>
                  </a:txBody>
                  <a:tcPr marL="0" marR="0" marT="0" marB="0" anchor="ctr">
                    <a:solidFill>
                      <a:srgbClr val="EF9F92"/>
                    </a:solidFill>
                  </a:tcPr>
                </a:tc>
                <a:tc>
                  <a:txBody>
                    <a:bodyPr/>
                    <a:lstStyle/>
                    <a:p>
                      <a:pPr marL="0" marR="0" indent="0">
                        <a:lnSpc>
                          <a:spcPct val="109000"/>
                        </a:lnSpc>
                      </a:pPr>
                      <a:r>
                        <a:rPr lang="tr" sz="600">
                          <a:solidFill>
                            <a:srgbClr val="3D3D3D"/>
                          </a:solidFill>
                          <a:latin typeface="Verdana"/>
                        </a:rPr>
                        <a:t>Genç / Kadın Üretici</a:t>
                      </a:r>
                    </a:p>
                  </a:txBody>
                  <a:tcPr marL="0" marR="0" marT="0" marB="0" anchor="ctr">
                    <a:solidFill>
                      <a:srgbClr val="9BAED8"/>
                    </a:solidFill>
                  </a:tcPr>
                </a:tc>
                <a:tc>
                  <a:txBody>
                    <a:bodyPr/>
                    <a:lstStyle/>
                    <a:p>
                      <a:pPr marL="0" marR="0" indent="0"/>
                      <a:r>
                        <a:rPr lang="tr" sz="650" b="1">
                          <a:solidFill>
                            <a:srgbClr val="3D3D3D"/>
                          </a:solidFill>
                          <a:latin typeface="Tahoma"/>
                        </a:rPr>
                        <a:t>10.500 TL</a:t>
                      </a:r>
                    </a:p>
                  </a:txBody>
                  <a:tcPr marL="0" marR="0" marT="0" marB="0" anchor="ctr">
                    <a:solidFill>
                      <a:srgbClr val="9BAED8"/>
                    </a:solidFill>
                  </a:tcPr>
                </a:tc>
                <a:tc>
                  <a:txBody>
                    <a:bodyPr/>
                    <a:lstStyle/>
                    <a:p>
                      <a:pPr marL="0" marR="0" indent="0" algn="r"/>
                      <a:r>
                        <a:rPr lang="tr" sz="2100" cap="small">
                          <a:solidFill>
                            <a:srgbClr val="3D3D3D"/>
                          </a:solidFill>
                          <a:latin typeface="Arial"/>
                        </a:rPr>
                        <a:t>İt</a:t>
                      </a:r>
                    </a:p>
                  </a:txBody>
                  <a:tcPr marL="0" marR="0" marT="0" marB="0" anchor="ctr"/>
                </a:tc>
                <a:tc>
                  <a:txBody>
                    <a:bodyPr/>
                    <a:lstStyle/>
                    <a:p>
                      <a:pPr marL="0" marR="0" indent="0"/>
                      <a:r>
                        <a:rPr lang="tr" sz="600">
                          <a:solidFill>
                            <a:srgbClr val="3D3D3D"/>
                          </a:solidFill>
                          <a:latin typeface="Verdana"/>
                        </a:rPr>
                        <a:t>Genç / </a:t>
                      </a:r>
                      <a:r>
                        <a:rPr lang="tr" sz="600" baseline="30000">
                          <a:solidFill>
                            <a:srgbClr val="3D3D3D"/>
                          </a:solidFill>
                          <a:latin typeface="Verdana"/>
                        </a:rPr>
                        <a:t>Kadın</a:t>
                      </a:r>
                    </a:p>
                    <a:p>
                      <a:pPr marL="0" marR="0" indent="0" defTabSz="678180">
                        <a:lnSpc>
                          <a:spcPct val="75000"/>
                        </a:lnSpc>
                        <a:tabLst>
                          <a:tab pos="678180" algn="l"/>
                        </a:tabLst>
                      </a:pPr>
                      <a:r>
                        <a:rPr lang="tr" sz="600">
                          <a:solidFill>
                            <a:srgbClr val="3D3D3D"/>
                          </a:solidFill>
                          <a:latin typeface="Verdana"/>
                        </a:rPr>
                        <a:t>Üretici	</a:t>
                      </a:r>
                      <a:r>
                        <a:rPr lang="tr" sz="650" b="1">
                          <a:solidFill>
                            <a:srgbClr val="3D3D3D"/>
                          </a:solidFill>
                          <a:latin typeface="Tahoma"/>
                        </a:rPr>
                        <a:t>15.750 TL</a:t>
                      </a:r>
                    </a:p>
                  </a:txBody>
                  <a:tcPr marL="0" marR="0" marT="0" marB="0" anchor="ctr">
                    <a:solidFill>
                      <a:srgbClr val="BFC296"/>
                    </a:solidFill>
                  </a:tcPr>
                </a:tc>
              </a:tr>
              <a:tr h="335280">
                <a:tc>
                  <a:txBody>
                    <a:bodyPr/>
                    <a:lstStyle/>
                    <a:p>
                      <a:pPr marL="0" marR="0" indent="88900" defTabSz="768096">
                        <a:tabLst>
                          <a:tab pos="768096" algn="l"/>
                        </a:tabLst>
                      </a:pPr>
                      <a:r>
                        <a:rPr lang="tr" sz="650" b="1">
                          <a:solidFill>
                            <a:srgbClr val="3D3D3D"/>
                          </a:solidFill>
                          <a:latin typeface="Tahoma"/>
                        </a:rPr>
                        <a:t>45.400 TL	</a:t>
                      </a:r>
                      <a:r>
                        <a:rPr lang="tr" sz="750" b="1">
                          <a:solidFill>
                            <a:srgbClr val="3D3D3D"/>
                          </a:solidFill>
                          <a:latin typeface="Tahoma"/>
                        </a:rPr>
                        <a:t>Toplam</a:t>
                      </a:r>
                    </a:p>
                  </a:txBody>
                  <a:tcPr marL="0" marR="0" marT="0" marB="0" anchor="ctr">
                    <a:solidFill>
                      <a:srgbClr val="EF9F92"/>
                    </a:solidFill>
                  </a:tcPr>
                </a:tc>
                <a:tc>
                  <a:txBody>
                    <a:bodyPr/>
                    <a:lstStyle/>
                    <a:p>
                      <a:pPr marL="0" marR="0" indent="0">
                        <a:lnSpc>
                          <a:spcPct val="109000"/>
                        </a:lnSpc>
                      </a:pPr>
                      <a:r>
                        <a:rPr lang="tr" sz="600">
                          <a:solidFill>
                            <a:srgbClr val="3D3D3D"/>
                          </a:solidFill>
                          <a:latin typeface="Verdana"/>
                        </a:rPr>
                        <a:t>Birinci Derece Örgüt Üyesi</a:t>
                      </a:r>
                    </a:p>
                  </a:txBody>
                  <a:tcPr marL="0" marR="0" marT="0" marB="0" anchor="ctr">
                    <a:solidFill>
                      <a:srgbClr val="9BAED8"/>
                    </a:solidFill>
                  </a:tcPr>
                </a:tc>
                <a:tc>
                  <a:txBody>
                    <a:bodyPr/>
                    <a:lstStyle/>
                    <a:p>
                      <a:pPr marL="0" marR="0" indent="152400"/>
                      <a:r>
                        <a:rPr lang="tr" sz="650" b="1">
                          <a:solidFill>
                            <a:srgbClr val="3D3D3D"/>
                          </a:solidFill>
                          <a:latin typeface="Tahoma"/>
                        </a:rPr>
                        <a:t>6.000 TL</a:t>
                      </a:r>
                    </a:p>
                  </a:txBody>
                  <a:tcPr marL="0" marR="0" marT="0" marB="0" anchor="ctr">
                    <a:solidFill>
                      <a:srgbClr val="9BAED8"/>
                    </a:solidFill>
                  </a:tcPr>
                </a:tc>
                <a:tc>
                  <a:txBody>
                    <a:bodyPr/>
                    <a:lstStyle/>
                    <a:p>
                      <a:endParaRPr sz="1600"/>
                    </a:p>
                  </a:txBody>
                  <a:tcPr marL="0" marR="0" marT="0" marB="0"/>
                </a:tc>
                <a:tc>
                  <a:txBody>
                    <a:bodyPr/>
                    <a:lstStyle/>
                    <a:p>
                      <a:pPr marL="0" marR="0" indent="0">
                        <a:lnSpc>
                          <a:spcPct val="92000"/>
                        </a:lnSpc>
                      </a:pPr>
                      <a:r>
                        <a:rPr lang="tr" sz="600">
                          <a:solidFill>
                            <a:srgbClr val="3D3D3D"/>
                          </a:solidFill>
                          <a:latin typeface="Verdana"/>
                        </a:rPr>
                        <a:t>Birinci Derece </a:t>
                      </a:r>
                      <a:r>
                        <a:rPr lang="tr" sz="650" b="1">
                          <a:solidFill>
                            <a:srgbClr val="3D3D3D"/>
                          </a:solidFill>
                          <a:latin typeface="Tahoma"/>
                        </a:rPr>
                        <a:t>9.000 TL </a:t>
                      </a:r>
                      <a:r>
                        <a:rPr lang="tr" sz="600">
                          <a:solidFill>
                            <a:srgbClr val="3D3D3D"/>
                          </a:solidFill>
                          <a:latin typeface="Verdana"/>
                        </a:rPr>
                        <a:t>Örgüt Üyesi</a:t>
                      </a:r>
                    </a:p>
                  </a:txBody>
                  <a:tcPr marL="0" marR="0" marT="0" marB="0" anchor="ctr">
                    <a:solidFill>
                      <a:srgbClr val="BFC296"/>
                    </a:solidFill>
                  </a:tcPr>
                </a:tc>
              </a:tr>
              <a:tr h="323088">
                <a:tc>
                  <a:txBody>
                    <a:bodyPr/>
                    <a:lstStyle/>
                    <a:p>
                      <a:endParaRPr sz="1600"/>
                    </a:p>
                  </a:txBody>
                  <a:tcPr marL="0" marR="0" marT="0" marB="0"/>
                </a:tc>
                <a:tc>
                  <a:txBody>
                    <a:bodyPr/>
                    <a:lstStyle/>
                    <a:p>
                      <a:pPr marL="0" marR="0" indent="0"/>
                      <a:r>
                        <a:rPr lang="tr" sz="750" b="1">
                          <a:solidFill>
                            <a:srgbClr val="3D3D3D"/>
                          </a:solidFill>
                          <a:latin typeface="Tahoma"/>
                        </a:rPr>
                        <a:t>Toplam</a:t>
                      </a:r>
                    </a:p>
                  </a:txBody>
                  <a:tcPr marL="0" marR="0" marT="0" marB="0" anchor="ctr">
                    <a:solidFill>
                      <a:srgbClr val="7290C6"/>
                    </a:solidFill>
                  </a:tcPr>
                </a:tc>
                <a:tc>
                  <a:txBody>
                    <a:bodyPr/>
                    <a:lstStyle/>
                    <a:p>
                      <a:pPr marL="0" marR="0" indent="0"/>
                      <a:r>
                        <a:rPr lang="tr" sz="850" b="1">
                          <a:solidFill>
                            <a:srgbClr val="3D3D3D"/>
                          </a:solidFill>
                          <a:latin typeface="Arial"/>
                        </a:rPr>
                        <a:t>97.500 TL</a:t>
                      </a:r>
                    </a:p>
                  </a:txBody>
                  <a:tcPr marL="0" marR="0" marT="0" marB="0" anchor="ctr">
                    <a:solidFill>
                      <a:srgbClr val="7290C6"/>
                    </a:solidFill>
                  </a:tcPr>
                </a:tc>
                <a:tc>
                  <a:txBody>
                    <a:bodyPr/>
                    <a:lstStyle/>
                    <a:p>
                      <a:endParaRPr sz="1600"/>
                    </a:p>
                  </a:txBody>
                  <a:tcPr marL="0" marR="0" marT="0" marB="0"/>
                </a:tc>
                <a:tc>
                  <a:txBody>
                    <a:bodyPr/>
                    <a:lstStyle/>
                    <a:p>
                      <a:pPr marL="0" marR="0" indent="0"/>
                      <a:r>
                        <a:rPr lang="tr" sz="750" b="1">
                          <a:solidFill>
                            <a:srgbClr val="3D3D3D"/>
                          </a:solidFill>
                          <a:latin typeface="Tahoma"/>
                        </a:rPr>
                        <a:t>Toplam </a:t>
                      </a:r>
                      <a:r>
                        <a:rPr lang="tr" sz="1000" b="1">
                          <a:solidFill>
                            <a:srgbClr val="3D3D3D"/>
                          </a:solidFill>
                          <a:latin typeface="Tahoma"/>
                        </a:rPr>
                        <a:t>173.250 TL</a:t>
                      </a:r>
                    </a:p>
                  </a:txBody>
                  <a:tcPr marL="0" marR="0" marT="0" marB="0" anchor="ctr">
                    <a:solidFill>
                      <a:srgbClr val="BFC296"/>
                    </a:solidFill>
                  </a:tcPr>
                </a:tc>
              </a:tr>
            </a:tbl>
          </a:graphicData>
        </a:graphic>
      </p:graphicFrame>
      <p:sp>
        <p:nvSpPr>
          <p:cNvPr id="11" name="Dikdörtgen 10"/>
          <p:cNvSpPr/>
          <p:nvPr/>
        </p:nvSpPr>
        <p:spPr>
          <a:xfrm>
            <a:off x="481584" y="7141464"/>
            <a:ext cx="1417320" cy="10363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CFA"/>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90216" y="64008"/>
            <a:ext cx="313944" cy="515112"/>
          </a:xfrm>
          <a:prstGeom prst="rect">
            <a:avLst/>
          </a:prstGeom>
        </p:spPr>
      </p:pic>
      <p:pic>
        <p:nvPicPr>
          <p:cNvPr id="3" name="Resim 2"/>
          <p:cNvPicPr>
            <a:picLocks noChangeAspect="1"/>
          </p:cNvPicPr>
          <p:nvPr/>
        </p:nvPicPr>
        <p:blipFill>
          <a:blip r:embed="rId3"/>
          <a:stretch>
            <a:fillRect/>
          </a:stretch>
        </p:blipFill>
        <p:spPr>
          <a:xfrm>
            <a:off x="441960" y="2401824"/>
            <a:ext cx="362712" cy="310896"/>
          </a:xfrm>
          <a:prstGeom prst="rect">
            <a:avLst/>
          </a:prstGeom>
        </p:spPr>
      </p:pic>
      <p:pic>
        <p:nvPicPr>
          <p:cNvPr id="4" name="Resim 3"/>
          <p:cNvPicPr>
            <a:picLocks noChangeAspect="1"/>
          </p:cNvPicPr>
          <p:nvPr/>
        </p:nvPicPr>
        <p:blipFill>
          <a:blip r:embed="rId4"/>
          <a:stretch>
            <a:fillRect/>
          </a:stretch>
        </p:blipFill>
        <p:spPr>
          <a:xfrm>
            <a:off x="530352" y="7068312"/>
            <a:ext cx="2292096" cy="271272"/>
          </a:xfrm>
          <a:prstGeom prst="rect">
            <a:avLst/>
          </a:prstGeom>
        </p:spPr>
      </p:pic>
      <p:sp>
        <p:nvSpPr>
          <p:cNvPr id="5" name="Dikdörtgen 4"/>
          <p:cNvSpPr/>
          <p:nvPr/>
        </p:nvSpPr>
        <p:spPr>
          <a:xfrm>
            <a:off x="518160" y="271272"/>
            <a:ext cx="1588008"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518160" y="557784"/>
            <a:ext cx="1588008" cy="301752"/>
          </a:xfrm>
          <a:prstGeom prst="rect">
            <a:avLst/>
          </a:prstGeom>
          <a:solidFill>
            <a:srgbClr val="FFFFFF"/>
          </a:solidFill>
        </p:spPr>
        <p:txBody>
          <a:bodyPr lIns="0" tIns="0" rIns="0" bIns="0">
            <a:noAutofit/>
          </a:bodyPr>
          <a:lstStyle/>
          <a:p>
            <a:pPr marL="0" marR="0" indent="0">
              <a:lnSpc>
                <a:spcPct val="86000"/>
              </a:lnSpc>
            </a:pPr>
            <a:r>
              <a:rPr lang="tr" sz="1200" b="1">
                <a:latin typeface="Segoe UI"/>
              </a:rPr>
              <a:t>TEMEL HAYVANCILIK</a:t>
            </a:r>
          </a:p>
          <a:p>
            <a:pPr marL="0" marR="0" indent="0">
              <a:lnSpc>
                <a:spcPct val="86000"/>
              </a:lnSpc>
            </a:pPr>
            <a:r>
              <a:rPr lang="tr" sz="1200" b="1">
                <a:latin typeface="Segoe UI"/>
              </a:rPr>
              <a:t>DESTEKLERİ</a:t>
            </a:r>
          </a:p>
        </p:txBody>
      </p:sp>
      <p:sp>
        <p:nvSpPr>
          <p:cNvPr id="7" name="Dikdörtgen 6"/>
          <p:cNvSpPr/>
          <p:nvPr/>
        </p:nvSpPr>
        <p:spPr>
          <a:xfrm>
            <a:off x="4693920" y="277368"/>
            <a:ext cx="149352" cy="109728"/>
          </a:xfrm>
          <a:prstGeom prst="rect">
            <a:avLst/>
          </a:prstGeom>
          <a:solidFill>
            <a:srgbClr val="FFFFFF"/>
          </a:solidFill>
        </p:spPr>
        <p:txBody>
          <a:bodyPr wrap="none" lIns="0" tIns="0" rIns="0" bIns="0">
            <a:noAutofit/>
          </a:bodyPr>
          <a:lstStyle/>
          <a:p>
            <a:pPr marL="0" marR="0" indent="0" algn="r"/>
            <a:r>
              <a:rPr lang="tr" sz="750" b="1">
                <a:latin typeface="Cambria"/>
              </a:rPr>
              <a:t>22</a:t>
            </a:r>
          </a:p>
        </p:txBody>
      </p:sp>
      <p:sp>
        <p:nvSpPr>
          <p:cNvPr id="8" name="Dikdörtgen 7"/>
          <p:cNvSpPr/>
          <p:nvPr/>
        </p:nvSpPr>
        <p:spPr>
          <a:xfrm>
            <a:off x="518160" y="1286256"/>
            <a:ext cx="2670048" cy="182880"/>
          </a:xfrm>
          <a:prstGeom prst="rect">
            <a:avLst/>
          </a:prstGeom>
          <a:solidFill>
            <a:srgbClr val="FFFFFF"/>
          </a:solidFill>
        </p:spPr>
        <p:txBody>
          <a:bodyPr wrap="none" lIns="0" tIns="0" rIns="0" bIns="0">
            <a:noAutofit/>
          </a:bodyPr>
          <a:lstStyle/>
          <a:p>
            <a:pPr marL="0" marR="0" indent="0" algn="just"/>
            <a:r>
              <a:rPr lang="tr" sz="850" b="1">
                <a:latin typeface="Book Antiqua"/>
              </a:rPr>
              <a:t>KÜÇÜKBAŞ HAYVANCILIK DESTEĞİ (KUZU)</a:t>
            </a:r>
          </a:p>
        </p:txBody>
      </p:sp>
      <p:sp>
        <p:nvSpPr>
          <p:cNvPr id="9" name="Dikdörtgen 8"/>
          <p:cNvSpPr/>
          <p:nvPr/>
        </p:nvSpPr>
        <p:spPr>
          <a:xfrm>
            <a:off x="518160" y="1813560"/>
            <a:ext cx="4285488"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Küçükbaş (Kuzu) Hayvancılık Desteklemesinde 100 baş anaç - 150 baş kuzu (75 erkek, 75 dişi) işletmesi için;</a:t>
            </a:r>
          </a:p>
        </p:txBody>
      </p:sp>
      <p:sp>
        <p:nvSpPr>
          <p:cNvPr id="10" name="Dikdörtgen 9"/>
          <p:cNvSpPr/>
          <p:nvPr/>
        </p:nvSpPr>
        <p:spPr>
          <a:xfrm>
            <a:off x="493776" y="3666744"/>
            <a:ext cx="313944" cy="323088"/>
          </a:xfrm>
          <a:prstGeom prst="rect">
            <a:avLst/>
          </a:prstGeom>
          <a:solidFill>
            <a:srgbClr val="FFFFFF"/>
          </a:solidFill>
        </p:spPr>
        <p:txBody>
          <a:bodyPr wrap="none" lIns="0" tIns="0" rIns="0" bIns="0">
            <a:noAutofit/>
          </a:bodyPr>
          <a:lstStyle/>
          <a:p>
            <a:pPr marL="0" marR="0" indent="0"/>
            <a:r>
              <a:rPr lang="tr" sz="1900" b="1">
                <a:latin typeface="Times New Roman"/>
              </a:rPr>
              <a:t>neti</a:t>
            </a:r>
          </a:p>
        </p:txBody>
      </p:sp>
      <p:sp>
        <p:nvSpPr>
          <p:cNvPr id="11" name="Dikdörtgen 10"/>
          <p:cNvSpPr/>
          <p:nvPr/>
        </p:nvSpPr>
        <p:spPr>
          <a:xfrm>
            <a:off x="996696" y="2423160"/>
            <a:ext cx="3806952"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Kuzu temel desteği 2024 yılında </a:t>
            </a:r>
            <a:r>
              <a:rPr lang="tr" sz="850">
                <a:latin typeface="Garamond"/>
              </a:rPr>
              <a:t>30 bin TL verilirken, </a:t>
            </a:r>
            <a:r>
              <a:rPr lang="tr" sz="850" b="1">
                <a:latin typeface="Garamond"/>
              </a:rPr>
              <a:t>2025 yılında %50 artışla 45 bin TL</a:t>
            </a:r>
            <a:r>
              <a:rPr lang="tr" sz="850">
                <a:latin typeface="Garamond"/>
              </a:rPr>
              <a:t>’ye çıkarılmıştır.</a:t>
            </a:r>
          </a:p>
        </p:txBody>
      </p:sp>
      <p:sp>
        <p:nvSpPr>
          <p:cNvPr id="12" name="Dikdörtgen 11"/>
          <p:cNvSpPr/>
          <p:nvPr/>
        </p:nvSpPr>
        <p:spPr>
          <a:xfrm>
            <a:off x="993648" y="3032760"/>
            <a:ext cx="3816096"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Aile işletme desteği 2024 yılında ilave </a:t>
            </a:r>
            <a:r>
              <a:rPr lang="tr" sz="850">
                <a:latin typeface="Garamond"/>
              </a:rPr>
              <a:t>15 bin TL destek verilirken, </a:t>
            </a:r>
            <a:r>
              <a:rPr lang="tr" sz="850" b="1">
                <a:latin typeface="Garamond"/>
              </a:rPr>
              <a:t>2025 yılında %50 artışla 22 bin 500 TL</a:t>
            </a:r>
            <a:r>
              <a:rPr lang="tr" sz="850">
                <a:latin typeface="Garamond"/>
              </a:rPr>
              <a:t>’ye çıkarılmıştır.</a:t>
            </a:r>
          </a:p>
        </p:txBody>
      </p:sp>
      <p:sp>
        <p:nvSpPr>
          <p:cNvPr id="13" name="Dikdörtgen 12"/>
          <p:cNvSpPr/>
          <p:nvPr/>
        </p:nvSpPr>
        <p:spPr>
          <a:xfrm>
            <a:off x="996696" y="3624072"/>
            <a:ext cx="3810000" cy="4572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Çoban desteği (Sürü yöneticisi) </a:t>
            </a:r>
            <a:r>
              <a:rPr lang="tr" sz="850">
                <a:latin typeface="Garamond"/>
              </a:rPr>
              <a:t>2023 yılına göre </a:t>
            </a:r>
            <a:r>
              <a:rPr lang="tr" sz="850" b="1">
                <a:latin typeface="Garamond"/>
              </a:rPr>
              <a:t>2024 yılında </a:t>
            </a:r>
            <a:r>
              <a:rPr lang="tr" sz="850">
                <a:latin typeface="Garamond"/>
              </a:rPr>
              <a:t>%20 artışla 30 bin TL’den 36 bin TL’ye, 2024 yılına göre </a:t>
            </a:r>
            <a:r>
              <a:rPr lang="tr" sz="850" b="1">
                <a:latin typeface="Garamond"/>
              </a:rPr>
              <a:t>2025 yılında %125 artışla </a:t>
            </a:r>
            <a:r>
              <a:rPr lang="tr" sz="850">
                <a:latin typeface="Garamond"/>
              </a:rPr>
              <a:t>36 bin TL’den </a:t>
            </a:r>
            <a:r>
              <a:rPr lang="tr" sz="850" b="1">
                <a:latin typeface="Garamond"/>
              </a:rPr>
              <a:t>81 bin TL</a:t>
            </a:r>
            <a:r>
              <a:rPr lang="tr" sz="850">
                <a:latin typeface="Garamond"/>
              </a:rPr>
              <a:t>’ye çıkarılmıştır.</a:t>
            </a:r>
          </a:p>
        </p:txBody>
      </p:sp>
      <p:sp>
        <p:nvSpPr>
          <p:cNvPr id="14" name="Dikdörtgen 13"/>
          <p:cNvSpPr/>
          <p:nvPr/>
        </p:nvSpPr>
        <p:spPr>
          <a:xfrm>
            <a:off x="515112" y="4340352"/>
            <a:ext cx="335280" cy="332232"/>
          </a:xfrm>
          <a:prstGeom prst="rect">
            <a:avLst/>
          </a:prstGeom>
          <a:solidFill>
            <a:srgbClr val="FFFFFF"/>
          </a:solidFill>
        </p:spPr>
        <p:txBody>
          <a:bodyPr wrap="none" lIns="0" tIns="0" rIns="0" bIns="0">
            <a:noAutofit/>
          </a:bodyPr>
          <a:lstStyle/>
          <a:p>
            <a:pPr marL="0" marR="0" indent="0" algn="just"/>
            <a:r>
              <a:rPr lang="tr" sz="3100">
                <a:latin typeface="Arial"/>
              </a:rPr>
              <a:t>&amp;</a:t>
            </a:r>
          </a:p>
        </p:txBody>
      </p:sp>
      <p:sp>
        <p:nvSpPr>
          <p:cNvPr id="15" name="Dikdörtgen 14"/>
          <p:cNvSpPr/>
          <p:nvPr/>
        </p:nvSpPr>
        <p:spPr>
          <a:xfrm>
            <a:off x="993648" y="4370832"/>
            <a:ext cx="3810000"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Genç/kadın üretici desteği 2024 yılında ilave </a:t>
            </a:r>
            <a:r>
              <a:rPr lang="tr" sz="850">
                <a:latin typeface="Garamond"/>
              </a:rPr>
              <a:t>10 bin 500 TL destek verilirken, </a:t>
            </a:r>
            <a:r>
              <a:rPr lang="tr" sz="850" b="1">
                <a:latin typeface="Garamond"/>
              </a:rPr>
              <a:t>2025 yılında %50 artışla 15 bin 750 TL</a:t>
            </a:r>
            <a:r>
              <a:rPr lang="tr" sz="850">
                <a:latin typeface="Garamond"/>
              </a:rPr>
              <a:t>’ye çıkarılmıştır.</a:t>
            </a:r>
          </a:p>
        </p:txBody>
      </p:sp>
      <p:sp>
        <p:nvSpPr>
          <p:cNvPr id="16" name="Dikdörtgen 15"/>
          <p:cNvSpPr/>
          <p:nvPr/>
        </p:nvSpPr>
        <p:spPr>
          <a:xfrm>
            <a:off x="996696" y="4998720"/>
            <a:ext cx="3813048"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Birinci derece tarımsal amaçlı örgüt üyesi yetiştiricilere 2024 yılında </a:t>
            </a:r>
            <a:r>
              <a:rPr lang="tr" sz="850">
                <a:latin typeface="Garamond"/>
              </a:rPr>
              <a:t>6 bin TL ilave destek verilirken, </a:t>
            </a:r>
            <a:r>
              <a:rPr lang="tr" sz="850" b="1">
                <a:latin typeface="Garamond"/>
              </a:rPr>
              <a:t>2025 yılında %50 artışla 9 bin TL</a:t>
            </a:r>
            <a:r>
              <a:rPr lang="tr" sz="850">
                <a:latin typeface="Garamond"/>
              </a:rPr>
              <a:t>’ye çıkarılmıştır.</a:t>
            </a:r>
          </a:p>
        </p:txBody>
      </p:sp>
      <p:sp>
        <p:nvSpPr>
          <p:cNvPr id="17" name="Dikdörtgen 16"/>
          <p:cNvSpPr/>
          <p:nvPr/>
        </p:nvSpPr>
        <p:spPr>
          <a:xfrm>
            <a:off x="518160" y="5900928"/>
            <a:ext cx="4288536" cy="304800"/>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Hayvancılık destekleme modeli ile küçükbaş hayvan varlığı ve üretim verimliliğinde artış sağlanması hedeflenmektedir.</a:t>
            </a:r>
          </a:p>
        </p:txBody>
      </p:sp>
      <p:sp>
        <p:nvSpPr>
          <p:cNvPr id="18" name="Dikdörtgen 17"/>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56688" y="182880"/>
            <a:ext cx="310896" cy="310896"/>
          </a:xfrm>
          <a:prstGeom prst="rect">
            <a:avLst/>
          </a:prstGeom>
        </p:spPr>
      </p:pic>
      <p:pic>
        <p:nvPicPr>
          <p:cNvPr id="3" name="Resim 2"/>
          <p:cNvPicPr>
            <a:picLocks noChangeAspect="1"/>
          </p:cNvPicPr>
          <p:nvPr/>
        </p:nvPicPr>
        <p:blipFill>
          <a:blip r:embed="rId3"/>
          <a:stretch>
            <a:fillRect/>
          </a:stretch>
        </p:blipFill>
        <p:spPr>
          <a:xfrm>
            <a:off x="3992880" y="21336"/>
            <a:ext cx="1100328" cy="886968"/>
          </a:xfrm>
          <a:prstGeom prst="rect">
            <a:avLst/>
          </a:prstGeom>
        </p:spPr>
      </p:pic>
      <p:pic>
        <p:nvPicPr>
          <p:cNvPr id="4" name="Resim 3"/>
          <p:cNvPicPr>
            <a:picLocks noChangeAspect="1"/>
          </p:cNvPicPr>
          <p:nvPr/>
        </p:nvPicPr>
        <p:blipFill>
          <a:blip r:embed="rId4"/>
          <a:stretch>
            <a:fillRect/>
          </a:stretch>
        </p:blipFill>
        <p:spPr>
          <a:xfrm>
            <a:off x="487680" y="3477768"/>
            <a:ext cx="4477512" cy="2084832"/>
          </a:xfrm>
          <a:prstGeom prst="rect">
            <a:avLst/>
          </a:prstGeom>
        </p:spPr>
      </p:pic>
      <p:pic>
        <p:nvPicPr>
          <p:cNvPr id="5" name="Resim 4"/>
          <p:cNvPicPr>
            <a:picLocks noChangeAspect="1"/>
          </p:cNvPicPr>
          <p:nvPr/>
        </p:nvPicPr>
        <p:blipFill>
          <a:blip r:embed="rId5"/>
          <a:stretch>
            <a:fillRect/>
          </a:stretch>
        </p:blipFill>
        <p:spPr>
          <a:xfrm>
            <a:off x="2508504" y="7050024"/>
            <a:ext cx="310896" cy="310896"/>
          </a:xfrm>
          <a:prstGeom prst="rect">
            <a:avLst/>
          </a:prstGeom>
        </p:spPr>
      </p:pic>
      <p:sp>
        <p:nvSpPr>
          <p:cNvPr id="6" name="Dikdörtgen 5"/>
          <p:cNvSpPr/>
          <p:nvPr/>
        </p:nvSpPr>
        <p:spPr>
          <a:xfrm>
            <a:off x="3416808" y="271272"/>
            <a:ext cx="576072" cy="106680"/>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7" name="Dikdörtgen 6"/>
          <p:cNvSpPr/>
          <p:nvPr/>
        </p:nvSpPr>
        <p:spPr>
          <a:xfrm>
            <a:off x="475488" y="277368"/>
            <a:ext cx="149352" cy="109728"/>
          </a:xfrm>
          <a:prstGeom prst="rect">
            <a:avLst/>
          </a:prstGeom>
          <a:solidFill>
            <a:srgbClr val="FFFFFF"/>
          </a:solidFill>
        </p:spPr>
        <p:txBody>
          <a:bodyPr wrap="none" lIns="0" tIns="0" rIns="0" bIns="0">
            <a:noAutofit/>
          </a:bodyPr>
          <a:lstStyle/>
          <a:p>
            <a:pPr marL="0" marR="0" indent="0"/>
            <a:r>
              <a:rPr lang="tr" sz="750" b="1">
                <a:latin typeface="Cambria"/>
              </a:rPr>
              <a:t>23</a:t>
            </a:r>
          </a:p>
        </p:txBody>
      </p:sp>
      <p:sp>
        <p:nvSpPr>
          <p:cNvPr id="8" name="Dikdörtgen 7"/>
          <p:cNvSpPr/>
          <p:nvPr/>
        </p:nvSpPr>
        <p:spPr>
          <a:xfrm>
            <a:off x="691896" y="539496"/>
            <a:ext cx="1588008" cy="320040"/>
          </a:xfrm>
          <a:prstGeom prst="rect">
            <a:avLst/>
          </a:prstGeom>
          <a:solidFill>
            <a:srgbClr val="FFFFFF"/>
          </a:solidFill>
        </p:spPr>
        <p:txBody>
          <a:bodyPr lIns="0" tIns="0" rIns="0" bIns="0">
            <a:noAutofit/>
          </a:bodyPr>
          <a:lstStyle/>
          <a:p>
            <a:pPr marL="0" marR="0" indent="0">
              <a:lnSpc>
                <a:spcPct val="84000"/>
              </a:lnSpc>
            </a:pPr>
            <a:r>
              <a:rPr lang="tr" sz="1200" b="1">
                <a:latin typeface="Segoe UI"/>
              </a:rPr>
              <a:t>TEMEL HAYVANCILIK</a:t>
            </a:r>
          </a:p>
          <a:p>
            <a:pPr marL="0" marR="0" indent="0">
              <a:lnSpc>
                <a:spcPct val="84000"/>
              </a:lnSpc>
            </a:pPr>
            <a:r>
              <a:rPr lang="tr" sz="1200" b="1">
                <a:latin typeface="Segoe UI"/>
              </a:rPr>
              <a:t>DESTEKLERİ</a:t>
            </a:r>
          </a:p>
        </p:txBody>
      </p:sp>
      <p:sp>
        <p:nvSpPr>
          <p:cNvPr id="9" name="Dikdörtgen 8"/>
          <p:cNvSpPr/>
          <p:nvPr/>
        </p:nvSpPr>
        <p:spPr>
          <a:xfrm>
            <a:off x="694944" y="1289304"/>
            <a:ext cx="2761488" cy="176784"/>
          </a:xfrm>
          <a:prstGeom prst="rect">
            <a:avLst/>
          </a:prstGeom>
          <a:solidFill>
            <a:srgbClr val="FFFFFF"/>
          </a:solidFill>
        </p:spPr>
        <p:txBody>
          <a:bodyPr wrap="none" lIns="0" tIns="0" rIns="0" bIns="0">
            <a:noAutofit/>
          </a:bodyPr>
          <a:lstStyle/>
          <a:p>
            <a:pPr marL="0" marR="0" indent="0"/>
            <a:r>
              <a:rPr lang="tr" sz="850" b="1">
                <a:latin typeface="Book Antiqua"/>
              </a:rPr>
              <a:t>KÜÇÜKBAŞ HAYVANCILIK DESTEĞİ (OĞLAK)</a:t>
            </a:r>
          </a:p>
        </p:txBody>
      </p:sp>
      <p:sp>
        <p:nvSpPr>
          <p:cNvPr id="10" name="Dikdörtgen 9"/>
          <p:cNvSpPr/>
          <p:nvPr/>
        </p:nvSpPr>
        <p:spPr>
          <a:xfrm>
            <a:off x="1405128" y="1758696"/>
            <a:ext cx="2517648" cy="176784"/>
          </a:xfrm>
          <a:prstGeom prst="rect">
            <a:avLst/>
          </a:prstGeom>
          <a:solidFill>
            <a:srgbClr val="FFFFFF"/>
          </a:solidFill>
        </p:spPr>
        <p:txBody>
          <a:bodyPr wrap="none" lIns="0" tIns="0" rIns="0" bIns="0">
            <a:noAutofit/>
          </a:bodyPr>
          <a:lstStyle/>
          <a:p>
            <a:pPr marL="0" marR="0" indent="0" algn="ctr"/>
            <a:r>
              <a:rPr lang="tr" sz="1500" b="1">
                <a:solidFill>
                  <a:srgbClr val="815176"/>
                </a:solidFill>
                <a:latin typeface="Arial"/>
              </a:rPr>
              <a:t>DESTEKLEME MODELİNDE</a:t>
            </a:r>
          </a:p>
        </p:txBody>
      </p:sp>
      <p:sp>
        <p:nvSpPr>
          <p:cNvPr id="11" name="Dikdörtgen 10"/>
          <p:cNvSpPr/>
          <p:nvPr/>
        </p:nvSpPr>
        <p:spPr>
          <a:xfrm>
            <a:off x="1115568" y="2194560"/>
            <a:ext cx="3102864" cy="198120"/>
          </a:xfrm>
          <a:prstGeom prst="rect">
            <a:avLst/>
          </a:prstGeom>
          <a:solidFill>
            <a:srgbClr val="FFFFFF"/>
          </a:solidFill>
        </p:spPr>
        <p:txBody>
          <a:bodyPr wrap="none" lIns="0" tIns="0" rIns="0" bIns="0">
            <a:noAutofit/>
          </a:bodyPr>
          <a:lstStyle/>
          <a:p>
            <a:pPr marL="0" marR="0" indent="0" algn="ctr"/>
            <a:r>
              <a:rPr lang="tr" sz="1200" b="1">
                <a:solidFill>
                  <a:srgbClr val="545454"/>
                </a:solidFill>
                <a:latin typeface="Tahoma"/>
              </a:rPr>
              <a:t>Küçükbaş Hayvancılık Desteği / Oğlak</a:t>
            </a:r>
          </a:p>
        </p:txBody>
      </p:sp>
      <p:sp>
        <p:nvSpPr>
          <p:cNvPr id="12" name="Dikdörtgen 11"/>
          <p:cNvSpPr/>
          <p:nvPr/>
        </p:nvSpPr>
        <p:spPr>
          <a:xfrm>
            <a:off x="1716024" y="2682240"/>
            <a:ext cx="1898904" cy="167640"/>
          </a:xfrm>
          <a:prstGeom prst="rect">
            <a:avLst/>
          </a:prstGeom>
          <a:solidFill>
            <a:srgbClr val="FFFFFF"/>
          </a:solidFill>
        </p:spPr>
        <p:txBody>
          <a:bodyPr wrap="none" lIns="0" tIns="0" rIns="0" bIns="0">
            <a:noAutofit/>
          </a:bodyPr>
          <a:lstStyle/>
          <a:p>
            <a:pPr marL="0" marR="0" indent="0" algn="ctr"/>
            <a:r>
              <a:rPr lang="tr" sz="900" b="1">
                <a:solidFill>
                  <a:srgbClr val="545454"/>
                </a:solidFill>
                <a:latin typeface="Arial"/>
              </a:rPr>
              <a:t>100 BAŞ ANAÇ - 150 BAŞ OĞLAK</a:t>
            </a:r>
          </a:p>
        </p:txBody>
      </p:sp>
      <p:sp>
        <p:nvSpPr>
          <p:cNvPr id="13" name="Dikdörtgen 12"/>
          <p:cNvSpPr/>
          <p:nvPr/>
        </p:nvSpPr>
        <p:spPr>
          <a:xfrm>
            <a:off x="2276856" y="3185160"/>
            <a:ext cx="2508504" cy="108204"/>
          </a:xfrm>
          <a:prstGeom prst="rect">
            <a:avLst/>
          </a:prstGeom>
          <a:solidFill>
            <a:srgbClr val="FFFFFF"/>
          </a:solidFill>
        </p:spPr>
        <p:txBody>
          <a:bodyPr wrap="none" lIns="0" tIns="0" rIns="0" bIns="0">
            <a:noAutofit/>
          </a:bodyPr>
          <a:lstStyle/>
          <a:p>
            <a:pPr marL="0" marR="0" indent="0" algn="r" defTabSz="1577340">
              <a:tabLst>
                <a:tab pos="1577340" algn="l"/>
              </a:tabLst>
            </a:pPr>
            <a:r>
              <a:rPr lang="tr" sz="850" b="1">
                <a:solidFill>
                  <a:srgbClr val="6690EC"/>
                </a:solidFill>
                <a:latin typeface="Arial"/>
              </a:rPr>
              <a:t>MEVCUT MODEL	</a:t>
            </a:r>
            <a:r>
              <a:rPr lang="tr" sz="850" b="1">
                <a:solidFill>
                  <a:srgbClr val="815176"/>
                </a:solidFill>
                <a:latin typeface="Arial"/>
              </a:rPr>
              <a:t>MEVCUT MODEL</a:t>
            </a:r>
          </a:p>
        </p:txBody>
      </p:sp>
      <p:sp>
        <p:nvSpPr>
          <p:cNvPr id="14" name="Dikdörtgen 13"/>
          <p:cNvSpPr/>
          <p:nvPr/>
        </p:nvSpPr>
        <p:spPr>
          <a:xfrm>
            <a:off x="2276856" y="3314700"/>
            <a:ext cx="2508504" cy="150876"/>
          </a:xfrm>
          <a:prstGeom prst="rect">
            <a:avLst/>
          </a:prstGeom>
          <a:solidFill>
            <a:srgbClr val="FFFFFF"/>
          </a:solidFill>
        </p:spPr>
        <p:txBody>
          <a:bodyPr lIns="0" tIns="0" rIns="0" bIns="0">
            <a:noAutofit/>
          </a:bodyPr>
          <a:lstStyle/>
          <a:p>
            <a:pPr marL="0" marR="0" indent="0" algn="ctr" defTabSz="882396">
              <a:lnSpc>
                <a:spcPct val="97000"/>
              </a:lnSpc>
              <a:tabLst>
                <a:tab pos="882396" algn="l"/>
                <a:tab pos="1534668" algn="l"/>
              </a:tabLst>
            </a:pPr>
            <a:r>
              <a:rPr lang="tr" sz="850" b="1">
                <a:solidFill>
                  <a:srgbClr val="6690EC"/>
                </a:solidFill>
                <a:latin typeface="Arial"/>
              </a:rPr>
              <a:t>(2024 YILI)	</a:t>
            </a:r>
            <a:r>
              <a:rPr lang="tr" sz="900" baseline="30000">
                <a:solidFill>
                  <a:srgbClr val="3D3D3D"/>
                </a:solidFill>
                <a:latin typeface="Arial"/>
              </a:rPr>
              <a:t>VE</a:t>
            </a:r>
            <a:r>
              <a:rPr lang="tr" sz="900">
                <a:solidFill>
                  <a:srgbClr val="3D3D3D"/>
                </a:solidFill>
                <a:latin typeface="Arial"/>
              </a:rPr>
              <a:t>.</a:t>
            </a:r>
            <a:r>
              <a:rPr lang="tr" sz="900" baseline="30000">
                <a:solidFill>
                  <a:srgbClr val="3D3D3D"/>
                </a:solidFill>
                <a:latin typeface="Arial"/>
              </a:rPr>
              <a:t>RİMLİLİK</a:t>
            </a:r>
            <a:r>
              <a:rPr lang="tr" sz="900">
                <a:solidFill>
                  <a:srgbClr val="3D3D3D"/>
                </a:solidFill>
                <a:latin typeface="Arial"/>
              </a:rPr>
              <a:t>	</a:t>
            </a:r>
            <a:r>
              <a:rPr lang="tr" sz="850" b="1" baseline="-25000">
                <a:solidFill>
                  <a:srgbClr val="815176"/>
                </a:solidFill>
                <a:latin typeface="Arial"/>
              </a:rPr>
              <a:t>(2025</a:t>
            </a:r>
            <a:r>
              <a:rPr lang="tr" sz="850" b="1">
                <a:solidFill>
                  <a:srgbClr val="815176"/>
                </a:solidFill>
                <a:latin typeface="Arial"/>
              </a:rPr>
              <a:t> YILI)</a:t>
            </a:r>
          </a:p>
          <a:p>
            <a:pPr marL="0" marR="116400" indent="0" algn="r" defTabSz="665988">
              <a:lnSpc>
                <a:spcPct val="75000"/>
              </a:lnSpc>
              <a:tabLst>
                <a:tab pos="665988" algn="l"/>
                <a:tab pos="1207008" algn="l"/>
              </a:tabLst>
            </a:pPr>
            <a:r>
              <a:rPr lang="tr" sz="450">
                <a:solidFill>
                  <a:srgbClr val="3D3D3D"/>
                </a:solidFill>
                <a:latin typeface="Arial"/>
              </a:rPr>
              <a:t>KRİTERLERİ	</a:t>
            </a:r>
            <a:r>
              <a:rPr lang="tr" sz="750" b="1" baseline="30000">
                <a:solidFill>
                  <a:srgbClr val="815176"/>
                </a:solidFill>
                <a:latin typeface="Arial"/>
              </a:rPr>
              <a:t>(</a:t>
            </a:r>
            <a:r>
              <a:rPr lang="tr" sz="750" b="1">
                <a:solidFill>
                  <a:srgbClr val="815176"/>
                </a:solidFill>
                <a:latin typeface="Arial"/>
              </a:rPr>
              <a:t>	</a:t>
            </a:r>
            <a:r>
              <a:rPr lang="tr" sz="850" b="1" i="1">
                <a:solidFill>
                  <a:srgbClr val="815176"/>
                </a:solidFill>
                <a:latin typeface="Arial"/>
              </a:rPr>
              <a:t>)</a:t>
            </a:r>
          </a:p>
        </p:txBody>
      </p:sp>
      <p:sp>
        <p:nvSpPr>
          <p:cNvPr id="15" name="Dikdörtgen 14"/>
          <p:cNvSpPr/>
          <p:nvPr/>
        </p:nvSpPr>
        <p:spPr>
          <a:xfrm>
            <a:off x="804672" y="3166872"/>
            <a:ext cx="1304544" cy="298704"/>
          </a:xfrm>
          <a:prstGeom prst="rect">
            <a:avLst/>
          </a:prstGeom>
          <a:solidFill>
            <a:srgbClr val="FFFFFF"/>
          </a:solidFill>
        </p:spPr>
        <p:txBody>
          <a:bodyPr lIns="0" tIns="0" rIns="0" bIns="0">
            <a:noAutofit/>
          </a:bodyPr>
          <a:lstStyle/>
          <a:p>
            <a:pPr marL="0" marR="0" indent="0"/>
            <a:r>
              <a:rPr lang="tr" sz="850" b="1">
                <a:solidFill>
                  <a:srgbClr val="B46151"/>
                </a:solidFill>
                <a:latin typeface="Arial"/>
              </a:rPr>
              <a:t>ESKİ MODEL</a:t>
            </a:r>
          </a:p>
          <a:p>
            <a:pPr marL="0" marR="0" indent="0" defTabSz="853440">
              <a:tabLst>
                <a:tab pos="853440" algn="l"/>
              </a:tabLst>
            </a:pPr>
            <a:r>
              <a:rPr lang="tr" sz="450">
                <a:solidFill>
                  <a:srgbClr val="B46151"/>
                </a:solidFill>
                <a:latin typeface="Arial"/>
              </a:rPr>
              <a:t>Z'ÎH'î'ÎVIin	</a:t>
            </a:r>
            <a:r>
              <a:rPr lang="tr" sz="450">
                <a:solidFill>
                  <a:srgbClr val="3D3D3D"/>
                </a:solidFill>
                <a:latin typeface="Arial"/>
              </a:rPr>
              <a:t>VERİMLİLİK</a:t>
            </a:r>
          </a:p>
          <a:p>
            <a:pPr marL="0" marR="0" indent="0" defTabSz="853440">
              <a:lnSpc>
                <a:spcPct val="75000"/>
              </a:lnSpc>
              <a:tabLst>
                <a:tab pos="853440" algn="l"/>
              </a:tabLst>
            </a:pPr>
            <a:r>
              <a:rPr lang="tr" sz="900" b="1" i="1" baseline="30000">
                <a:solidFill>
                  <a:srgbClr val="B46151"/>
                </a:solidFill>
                <a:latin typeface="Arial"/>
              </a:rPr>
              <a:t>(202</a:t>
            </a:r>
            <a:r>
              <a:rPr lang="tr" sz="850" b="1" i="1">
                <a:solidFill>
                  <a:srgbClr val="B46151"/>
                </a:solidFill>
                <a:latin typeface="Arial"/>
              </a:rPr>
              <a:t>3</a:t>
            </a:r>
            <a:r>
              <a:rPr lang="tr" sz="850" b="1">
                <a:solidFill>
                  <a:srgbClr val="B46151"/>
                </a:solidFill>
                <a:latin typeface="Arial"/>
              </a:rPr>
              <a:t> YILI)	</a:t>
            </a:r>
            <a:r>
              <a:rPr lang="tr" sz="450">
                <a:solidFill>
                  <a:srgbClr val="3D3D3D"/>
                </a:solidFill>
                <a:latin typeface="Arial"/>
              </a:rPr>
              <a:t>KRİTERLERİ</a:t>
            </a:r>
          </a:p>
        </p:txBody>
      </p:sp>
      <p:sp>
        <p:nvSpPr>
          <p:cNvPr id="16" name="Dikdörtgen 15"/>
          <p:cNvSpPr/>
          <p:nvPr/>
        </p:nvSpPr>
        <p:spPr>
          <a:xfrm>
            <a:off x="777240" y="5855208"/>
            <a:ext cx="3998976" cy="161544"/>
          </a:xfrm>
          <a:prstGeom prst="rect">
            <a:avLst/>
          </a:prstGeom>
          <a:solidFill>
            <a:srgbClr val="FFFFFF"/>
          </a:solidFill>
        </p:spPr>
        <p:txBody>
          <a:bodyPr wrap="none" lIns="0" tIns="0" rIns="0" bIns="0">
            <a:noAutofit/>
          </a:bodyPr>
          <a:lstStyle/>
          <a:p>
            <a:pPr marL="0" marR="0" indent="6604">
              <a:spcBef>
                <a:spcPts val="350"/>
              </a:spcBef>
            </a:pPr>
            <a:r>
              <a:rPr lang="tr" sz="850">
                <a:latin typeface="Garamond"/>
              </a:rPr>
              <a:t>İlave destek ödemelerinde cinsiyete bakılmaksızın tüm oğlaklara (Dişi/Erkek) ödeme yapılır.</a:t>
            </a:r>
          </a:p>
        </p:txBody>
      </p:sp>
      <p:sp>
        <p:nvSpPr>
          <p:cNvPr id="17" name="Dikdörtgen 16"/>
          <p:cNvSpPr/>
          <p:nvPr/>
        </p:nvSpPr>
        <p:spPr>
          <a:xfrm>
            <a:off x="481584" y="7141464"/>
            <a:ext cx="1417320" cy="10363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08504" y="3048"/>
            <a:ext cx="277368" cy="1048512"/>
          </a:xfrm>
          <a:prstGeom prst="rect">
            <a:avLst/>
          </a:prstGeom>
        </p:spPr>
      </p:pic>
      <p:pic>
        <p:nvPicPr>
          <p:cNvPr id="3" name="Resim 2"/>
          <p:cNvPicPr>
            <a:picLocks noChangeAspect="1"/>
          </p:cNvPicPr>
          <p:nvPr/>
        </p:nvPicPr>
        <p:blipFill>
          <a:blip r:embed="rId3"/>
          <a:stretch>
            <a:fillRect/>
          </a:stretch>
        </p:blipFill>
        <p:spPr>
          <a:xfrm>
            <a:off x="533400" y="5090160"/>
            <a:ext cx="237744" cy="237744"/>
          </a:xfrm>
          <a:prstGeom prst="rect">
            <a:avLst/>
          </a:prstGeom>
        </p:spPr>
      </p:pic>
      <p:pic>
        <p:nvPicPr>
          <p:cNvPr id="4" name="Resim 3"/>
          <p:cNvPicPr>
            <a:picLocks noChangeAspect="1"/>
          </p:cNvPicPr>
          <p:nvPr/>
        </p:nvPicPr>
        <p:blipFill>
          <a:blip r:embed="rId4"/>
          <a:stretch>
            <a:fillRect/>
          </a:stretch>
        </p:blipFill>
        <p:spPr>
          <a:xfrm>
            <a:off x="530352" y="7068312"/>
            <a:ext cx="2292096" cy="271272"/>
          </a:xfrm>
          <a:prstGeom prst="rect">
            <a:avLst/>
          </a:prstGeom>
        </p:spPr>
      </p:pic>
      <p:sp>
        <p:nvSpPr>
          <p:cNvPr id="5" name="Dikdörtgen 4"/>
          <p:cNvSpPr/>
          <p:nvPr/>
        </p:nvSpPr>
        <p:spPr>
          <a:xfrm>
            <a:off x="518160" y="271272"/>
            <a:ext cx="1588008"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518160" y="557784"/>
            <a:ext cx="1588008" cy="301752"/>
          </a:xfrm>
          <a:prstGeom prst="rect">
            <a:avLst/>
          </a:prstGeom>
          <a:solidFill>
            <a:srgbClr val="FFFFFF"/>
          </a:solidFill>
        </p:spPr>
        <p:txBody>
          <a:bodyPr lIns="0" tIns="0" rIns="0" bIns="0">
            <a:noAutofit/>
          </a:bodyPr>
          <a:lstStyle/>
          <a:p>
            <a:pPr marL="0" marR="0" indent="0">
              <a:lnSpc>
                <a:spcPct val="86000"/>
              </a:lnSpc>
            </a:pPr>
            <a:r>
              <a:rPr lang="tr" sz="1200" b="1">
                <a:latin typeface="Segoe UI"/>
              </a:rPr>
              <a:t>TEMEL HAYVANCILIK</a:t>
            </a:r>
          </a:p>
          <a:p>
            <a:pPr marL="0" marR="0" indent="0">
              <a:lnSpc>
                <a:spcPct val="86000"/>
              </a:lnSpc>
            </a:pPr>
            <a:r>
              <a:rPr lang="tr" sz="1200" b="1">
                <a:latin typeface="Segoe UI"/>
              </a:rPr>
              <a:t>DESTEKLERİ</a:t>
            </a:r>
          </a:p>
        </p:txBody>
      </p:sp>
      <p:sp>
        <p:nvSpPr>
          <p:cNvPr id="7" name="Dikdörtgen 6"/>
          <p:cNvSpPr/>
          <p:nvPr/>
        </p:nvSpPr>
        <p:spPr>
          <a:xfrm>
            <a:off x="4681728" y="277368"/>
            <a:ext cx="164592" cy="109728"/>
          </a:xfrm>
          <a:prstGeom prst="rect">
            <a:avLst/>
          </a:prstGeom>
          <a:solidFill>
            <a:srgbClr val="FFFFFF"/>
          </a:solidFill>
        </p:spPr>
        <p:txBody>
          <a:bodyPr wrap="none" lIns="0" tIns="0" rIns="0" bIns="0">
            <a:noAutofit/>
          </a:bodyPr>
          <a:lstStyle/>
          <a:p>
            <a:pPr marL="0" marR="0" indent="0" algn="r"/>
            <a:r>
              <a:rPr lang="tr" sz="750" b="1">
                <a:latin typeface="Cambria"/>
              </a:rPr>
              <a:t>24</a:t>
            </a:r>
          </a:p>
        </p:txBody>
      </p:sp>
      <p:sp>
        <p:nvSpPr>
          <p:cNvPr id="8" name="Dikdörtgen 7"/>
          <p:cNvSpPr/>
          <p:nvPr/>
        </p:nvSpPr>
        <p:spPr>
          <a:xfrm>
            <a:off x="819912" y="1286256"/>
            <a:ext cx="2456688" cy="182880"/>
          </a:xfrm>
          <a:prstGeom prst="rect">
            <a:avLst/>
          </a:prstGeom>
          <a:solidFill>
            <a:srgbClr val="FFFFFF"/>
          </a:solidFill>
        </p:spPr>
        <p:txBody>
          <a:bodyPr wrap="none" lIns="0" tIns="0" rIns="0" bIns="0">
            <a:noAutofit/>
          </a:bodyPr>
          <a:lstStyle/>
          <a:p>
            <a:pPr marL="0" marR="0" indent="0" algn="just"/>
            <a:r>
              <a:rPr lang="tr" sz="850" b="1">
                <a:latin typeface="Book Antiqua"/>
              </a:rPr>
              <a:t>KÜÇÜKBAŞ HAYVANCILIK DESTEĞİ (OĞLAK)</a:t>
            </a:r>
          </a:p>
        </p:txBody>
      </p:sp>
      <p:sp>
        <p:nvSpPr>
          <p:cNvPr id="9" name="Dikdörtgen 8"/>
          <p:cNvSpPr/>
          <p:nvPr/>
        </p:nvSpPr>
        <p:spPr>
          <a:xfrm>
            <a:off x="819912" y="1898904"/>
            <a:ext cx="3947160" cy="152400"/>
          </a:xfrm>
          <a:prstGeom prst="rect">
            <a:avLst/>
          </a:prstGeom>
          <a:solidFill>
            <a:srgbClr val="FFFFFF"/>
          </a:solidFill>
        </p:spPr>
        <p:txBody>
          <a:bodyPr wrap="none" lIns="0" tIns="0" rIns="0" bIns="0">
            <a:noAutofit/>
          </a:bodyPr>
          <a:lstStyle/>
          <a:p>
            <a:pPr marL="0" marR="0" indent="0" algn="just"/>
            <a:r>
              <a:rPr lang="tr" sz="850" b="1">
                <a:latin typeface="Garamond"/>
              </a:rPr>
              <a:t>Küçükbaş (Oğlak) Hayvancılık Desteklemesinde 100 baş anaç - 150 baş oğlak işletmesi için;</a:t>
            </a:r>
          </a:p>
        </p:txBody>
      </p:sp>
      <p:sp>
        <p:nvSpPr>
          <p:cNvPr id="10" name="Dikdörtgen 9"/>
          <p:cNvSpPr/>
          <p:nvPr/>
        </p:nvSpPr>
        <p:spPr>
          <a:xfrm>
            <a:off x="463296" y="2359152"/>
            <a:ext cx="332232" cy="304800"/>
          </a:xfrm>
          <a:prstGeom prst="rect">
            <a:avLst/>
          </a:prstGeom>
          <a:solidFill>
            <a:srgbClr val="FFFFFF"/>
          </a:solidFill>
        </p:spPr>
        <p:txBody>
          <a:bodyPr wrap="none" lIns="0" tIns="0" rIns="0" bIns="0">
            <a:noAutofit/>
          </a:bodyPr>
          <a:lstStyle/>
          <a:p>
            <a:pPr marL="0" marR="0" indent="0" algn="ctr"/>
            <a:r>
              <a:rPr lang="tr" sz="1100" b="1" i="1">
                <a:latin typeface="Arial"/>
              </a:rPr>
              <a:t>tâ</a:t>
            </a:r>
          </a:p>
        </p:txBody>
      </p:sp>
      <p:sp>
        <p:nvSpPr>
          <p:cNvPr id="11" name="Dikdörtgen 10"/>
          <p:cNvSpPr/>
          <p:nvPr/>
        </p:nvSpPr>
        <p:spPr>
          <a:xfrm>
            <a:off x="493776" y="3691128"/>
            <a:ext cx="313944" cy="323088"/>
          </a:xfrm>
          <a:prstGeom prst="rect">
            <a:avLst/>
          </a:prstGeom>
          <a:solidFill>
            <a:srgbClr val="FFFFFF"/>
          </a:solidFill>
        </p:spPr>
        <p:txBody>
          <a:bodyPr wrap="none" lIns="0" tIns="0" rIns="0" bIns="0">
            <a:noAutofit/>
          </a:bodyPr>
          <a:lstStyle/>
          <a:p>
            <a:pPr marL="0" marR="0" indent="0"/>
            <a:r>
              <a:rPr lang="tr" sz="1900" b="1">
                <a:latin typeface="Times New Roman"/>
              </a:rPr>
              <a:t>«fil</a:t>
            </a:r>
          </a:p>
        </p:txBody>
      </p:sp>
      <p:sp>
        <p:nvSpPr>
          <p:cNvPr id="12" name="Dikdörtgen 11"/>
          <p:cNvSpPr/>
          <p:nvPr/>
        </p:nvSpPr>
        <p:spPr>
          <a:xfrm>
            <a:off x="996696" y="2371344"/>
            <a:ext cx="3806952"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Oğlak temel desteği 2024 yılında </a:t>
            </a:r>
            <a:r>
              <a:rPr lang="tr" sz="850">
                <a:latin typeface="Garamond"/>
              </a:rPr>
              <a:t>30 bin TL verilirken, </a:t>
            </a:r>
            <a:r>
              <a:rPr lang="tr" sz="850" b="1">
                <a:latin typeface="Garamond"/>
              </a:rPr>
              <a:t>2025 yılında %50 artışla 45 bin TL</a:t>
            </a:r>
            <a:r>
              <a:rPr lang="tr" sz="850">
                <a:latin typeface="Garamond"/>
              </a:rPr>
              <a:t>’ye çıkarılmıştır.</a:t>
            </a:r>
          </a:p>
        </p:txBody>
      </p:sp>
      <p:sp>
        <p:nvSpPr>
          <p:cNvPr id="13" name="Dikdörtgen 12"/>
          <p:cNvSpPr/>
          <p:nvPr/>
        </p:nvSpPr>
        <p:spPr>
          <a:xfrm>
            <a:off x="993648" y="3026664"/>
            <a:ext cx="3816096"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Aile işletme desteği 2024 yılında </a:t>
            </a:r>
            <a:r>
              <a:rPr lang="tr" sz="850">
                <a:latin typeface="Garamond"/>
              </a:rPr>
              <a:t>ilave 30 bin TL destek verilirken, </a:t>
            </a:r>
            <a:r>
              <a:rPr lang="tr" sz="850" b="1">
                <a:latin typeface="Garamond"/>
              </a:rPr>
              <a:t>2025 yılında %50 artışla 45 bin TL</a:t>
            </a:r>
            <a:r>
              <a:rPr lang="tr" sz="850">
                <a:latin typeface="Garamond"/>
              </a:rPr>
              <a:t>’ye çıkarılmıştır.</a:t>
            </a:r>
          </a:p>
        </p:txBody>
      </p:sp>
      <p:sp>
        <p:nvSpPr>
          <p:cNvPr id="14" name="Dikdörtgen 13"/>
          <p:cNvSpPr/>
          <p:nvPr/>
        </p:nvSpPr>
        <p:spPr>
          <a:xfrm>
            <a:off x="996696" y="3648456"/>
            <a:ext cx="3810000" cy="4572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Çoban desteği (Sürü yöneticisi) </a:t>
            </a:r>
            <a:r>
              <a:rPr lang="tr" sz="850">
                <a:latin typeface="Garamond"/>
              </a:rPr>
              <a:t>2023 yılına göre </a:t>
            </a:r>
            <a:r>
              <a:rPr lang="tr" sz="850" b="1">
                <a:latin typeface="Garamond"/>
              </a:rPr>
              <a:t>2024 yılında </a:t>
            </a:r>
            <a:r>
              <a:rPr lang="tr" sz="850">
                <a:latin typeface="Garamond"/>
              </a:rPr>
              <a:t>%20 artışla 30 bin TL’den 36 bin TL’ye, 2024 yılına göre </a:t>
            </a:r>
            <a:r>
              <a:rPr lang="tr" sz="850" b="1">
                <a:latin typeface="Garamond"/>
              </a:rPr>
              <a:t>2025 yılında %125 artışla </a:t>
            </a:r>
            <a:r>
              <a:rPr lang="tr" sz="850">
                <a:latin typeface="Garamond"/>
              </a:rPr>
              <a:t>36 bin TL’den </a:t>
            </a:r>
            <a:r>
              <a:rPr lang="tr" sz="850" b="1">
                <a:latin typeface="Garamond"/>
              </a:rPr>
              <a:t>81 bin TL</a:t>
            </a:r>
            <a:r>
              <a:rPr lang="tr" sz="850">
                <a:latin typeface="Garamond"/>
              </a:rPr>
              <a:t>’ye çıkarılmıştır.</a:t>
            </a:r>
          </a:p>
        </p:txBody>
      </p:sp>
      <p:sp>
        <p:nvSpPr>
          <p:cNvPr id="15" name="Dikdörtgen 14"/>
          <p:cNvSpPr/>
          <p:nvPr/>
        </p:nvSpPr>
        <p:spPr>
          <a:xfrm>
            <a:off x="521208" y="4401312"/>
            <a:ext cx="335280" cy="335280"/>
          </a:xfrm>
          <a:prstGeom prst="rect">
            <a:avLst/>
          </a:prstGeom>
          <a:solidFill>
            <a:srgbClr val="FFFFFF"/>
          </a:solidFill>
        </p:spPr>
        <p:txBody>
          <a:bodyPr wrap="none" lIns="0" tIns="0" rIns="0" bIns="0">
            <a:noAutofit/>
          </a:bodyPr>
          <a:lstStyle/>
          <a:p>
            <a:pPr marL="0" marR="0" indent="0" algn="just"/>
            <a:r>
              <a:rPr lang="tr" sz="3100">
                <a:latin typeface="Arial"/>
              </a:rPr>
              <a:t>&amp;</a:t>
            </a:r>
          </a:p>
        </p:txBody>
      </p:sp>
      <p:sp>
        <p:nvSpPr>
          <p:cNvPr id="16" name="Dikdörtgen 15"/>
          <p:cNvSpPr/>
          <p:nvPr/>
        </p:nvSpPr>
        <p:spPr>
          <a:xfrm>
            <a:off x="993648" y="4422648"/>
            <a:ext cx="3810000"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Genç/kadın üretici desteği 2024 yılında ilave </a:t>
            </a:r>
            <a:r>
              <a:rPr lang="tr" sz="850">
                <a:latin typeface="Garamond"/>
              </a:rPr>
              <a:t>21 bin TL destek verilirken, </a:t>
            </a:r>
            <a:r>
              <a:rPr lang="tr" sz="850" b="1">
                <a:latin typeface="Garamond"/>
              </a:rPr>
              <a:t>2025 yılında %50 artışla 31 bin 500 TL</a:t>
            </a:r>
            <a:r>
              <a:rPr lang="tr" sz="850">
                <a:latin typeface="Garamond"/>
              </a:rPr>
              <a:t>’ye çıkarılmıştır.</a:t>
            </a:r>
          </a:p>
        </p:txBody>
      </p:sp>
      <p:sp>
        <p:nvSpPr>
          <p:cNvPr id="17" name="Dikdörtgen 16"/>
          <p:cNvSpPr/>
          <p:nvPr/>
        </p:nvSpPr>
        <p:spPr>
          <a:xfrm>
            <a:off x="996696" y="5068824"/>
            <a:ext cx="3813048" cy="3048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Birinci derece tarımsal amaçlı örgüt üyesi yetiştiricilere 2024 yılında </a:t>
            </a:r>
            <a:r>
              <a:rPr lang="tr" sz="850">
                <a:latin typeface="Garamond"/>
              </a:rPr>
              <a:t>6 bin TL ilave destek verilirken, </a:t>
            </a:r>
            <a:r>
              <a:rPr lang="tr" sz="850" b="1">
                <a:latin typeface="Garamond"/>
              </a:rPr>
              <a:t>2025 yılında %50 artışla 9 bin TL</a:t>
            </a:r>
            <a:r>
              <a:rPr lang="tr" sz="850">
                <a:latin typeface="Garamond"/>
              </a:rPr>
              <a:t>’ye çıkarılmıştır.</a:t>
            </a:r>
          </a:p>
        </p:txBody>
      </p:sp>
      <p:sp>
        <p:nvSpPr>
          <p:cNvPr id="18" name="Dikdörtgen 17"/>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16280" y="70104"/>
            <a:ext cx="2203704" cy="414528"/>
          </a:xfrm>
          <a:prstGeom prst="rect">
            <a:avLst/>
          </a:prstGeom>
        </p:spPr>
      </p:pic>
      <p:pic>
        <p:nvPicPr>
          <p:cNvPr id="3" name="Resim 2"/>
          <p:cNvPicPr>
            <a:picLocks noChangeAspect="1"/>
          </p:cNvPicPr>
          <p:nvPr/>
        </p:nvPicPr>
        <p:blipFill>
          <a:blip r:embed="rId3"/>
          <a:stretch>
            <a:fillRect/>
          </a:stretch>
        </p:blipFill>
        <p:spPr>
          <a:xfrm>
            <a:off x="3236976" y="3422904"/>
            <a:ext cx="1676400" cy="2206752"/>
          </a:xfrm>
          <a:prstGeom prst="rect">
            <a:avLst/>
          </a:prstGeom>
        </p:spPr>
      </p:pic>
      <p:sp>
        <p:nvSpPr>
          <p:cNvPr id="4" name="Dikdörtgen 3"/>
          <p:cNvSpPr/>
          <p:nvPr/>
        </p:nvSpPr>
        <p:spPr>
          <a:xfrm>
            <a:off x="3416808" y="271272"/>
            <a:ext cx="1368552"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475488" y="277368"/>
            <a:ext cx="149352" cy="109728"/>
          </a:xfrm>
          <a:prstGeom prst="rect">
            <a:avLst/>
          </a:prstGeom>
          <a:solidFill>
            <a:srgbClr val="FFFFFF"/>
          </a:solidFill>
        </p:spPr>
        <p:txBody>
          <a:bodyPr wrap="none" lIns="0" tIns="0" rIns="0" bIns="0">
            <a:noAutofit/>
          </a:bodyPr>
          <a:lstStyle/>
          <a:p>
            <a:pPr marL="0" marR="0" indent="0"/>
            <a:r>
              <a:rPr lang="tr" sz="750" b="1">
                <a:latin typeface="Cambria"/>
              </a:rPr>
              <a:t>25</a:t>
            </a:r>
          </a:p>
        </p:txBody>
      </p:sp>
      <p:sp>
        <p:nvSpPr>
          <p:cNvPr id="6" name="Dikdörtgen 5"/>
          <p:cNvSpPr/>
          <p:nvPr/>
        </p:nvSpPr>
        <p:spPr>
          <a:xfrm>
            <a:off x="691896" y="539496"/>
            <a:ext cx="1588008" cy="320040"/>
          </a:xfrm>
          <a:prstGeom prst="rect">
            <a:avLst/>
          </a:prstGeom>
          <a:solidFill>
            <a:srgbClr val="FFFFFF"/>
          </a:solidFill>
        </p:spPr>
        <p:txBody>
          <a:bodyPr lIns="0" tIns="0" rIns="0" bIns="0">
            <a:noAutofit/>
          </a:bodyPr>
          <a:lstStyle/>
          <a:p>
            <a:pPr marL="0" marR="0" indent="0">
              <a:lnSpc>
                <a:spcPct val="84000"/>
              </a:lnSpc>
            </a:pPr>
            <a:r>
              <a:rPr lang="tr" sz="1200" b="1">
                <a:latin typeface="Segoe UI"/>
              </a:rPr>
              <a:t>TEMEL HAYVANCILIK</a:t>
            </a:r>
          </a:p>
          <a:p>
            <a:pPr marL="0" marR="0" indent="0">
              <a:lnSpc>
                <a:spcPct val="84000"/>
              </a:lnSpc>
            </a:pPr>
            <a:r>
              <a:rPr lang="tr" sz="1200" b="1">
                <a:latin typeface="Segoe UI"/>
              </a:rPr>
              <a:t>DESTEKLERİ</a:t>
            </a:r>
          </a:p>
        </p:txBody>
      </p:sp>
      <p:sp>
        <p:nvSpPr>
          <p:cNvPr id="7" name="Dikdörtgen 6"/>
          <p:cNvSpPr/>
          <p:nvPr/>
        </p:nvSpPr>
        <p:spPr>
          <a:xfrm>
            <a:off x="691896" y="1289304"/>
            <a:ext cx="1167384" cy="143256"/>
          </a:xfrm>
          <a:prstGeom prst="rect">
            <a:avLst/>
          </a:prstGeom>
          <a:solidFill>
            <a:srgbClr val="FFFFFF"/>
          </a:solidFill>
        </p:spPr>
        <p:txBody>
          <a:bodyPr wrap="none" lIns="0" tIns="0" rIns="0" bIns="0">
            <a:noAutofit/>
          </a:bodyPr>
          <a:lstStyle/>
          <a:p>
            <a:pPr marL="0" marR="0" indent="0" algn="just"/>
            <a:r>
              <a:rPr lang="tr" sz="850" b="1">
                <a:latin typeface="Book Antiqua"/>
              </a:rPr>
              <a:t>ARICILIK DESTEĞİ</a:t>
            </a:r>
          </a:p>
        </p:txBody>
      </p:sp>
      <p:sp>
        <p:nvSpPr>
          <p:cNvPr id="8" name="Dikdörtgen 7"/>
          <p:cNvSpPr/>
          <p:nvPr/>
        </p:nvSpPr>
        <p:spPr>
          <a:xfrm>
            <a:off x="694944" y="1712976"/>
            <a:ext cx="4276344" cy="981456"/>
          </a:xfrm>
          <a:prstGeom prst="rect">
            <a:avLst/>
          </a:prstGeom>
          <a:solidFill>
            <a:srgbClr val="FFFFFF"/>
          </a:solidFill>
        </p:spPr>
        <p:txBody>
          <a:bodyPr lIns="0" tIns="0" rIns="0" bIns="0">
            <a:noAutofit/>
          </a:bodyPr>
          <a:lstStyle/>
          <a:p>
            <a:pPr marL="0" marR="0" indent="0" algn="just">
              <a:lnSpc>
                <a:spcPct val="111000"/>
              </a:lnSpc>
            </a:pPr>
            <a:r>
              <a:rPr lang="tr" sz="1500" b="1">
                <a:latin typeface="Arial"/>
              </a:rPr>
              <a:t>ÜJl</a:t>
            </a:r>
            <a:r>
              <a:rPr lang="tr" sz="850">
                <a:latin typeface="Garamond"/>
              </a:rPr>
              <a:t>kemizde bal arısı gen çeşitliliğiyle dünyada önemli ve büyük bir gen merkezi konumundadır. Bakanlığımız tarafından arıcılıkla ilgili faaliyetlerin güçlendirilmesi, üreticilerin arıcılıkla ilgili bilinçlendirilmesi, bal kalitesinin korunması, bal üretiminin sürdürülebilir olması ve üretimi modernize etmek amacıyla teşvik ve hibelerle arıcılık sektörü 2003 yılından itibaren desteklenmektedir. Verilen destekler ile arılı kovan, bal üretimi ve arıcılık işletme sayısında büyük artışlar kaydedilmiştir.</a:t>
            </a:r>
          </a:p>
        </p:txBody>
      </p:sp>
      <p:sp>
        <p:nvSpPr>
          <p:cNvPr id="10" name="Dikdörtgen 9"/>
          <p:cNvSpPr/>
          <p:nvPr/>
        </p:nvSpPr>
        <p:spPr>
          <a:xfrm>
            <a:off x="710184" y="2778252"/>
            <a:ext cx="4241292" cy="417576"/>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Anadolu coğrafyasında bitkilerin farklı bölgelerde ve yılın değişik dönemlerinde çiçeklenmesi, ülkemizi arıcılık açısından son derece uygun bir hale getirmektedir. Bölgesel avantajlardan en iyi şekilde yararlanma biçimi olan gezgin arıcılık faaliyetleri neticesinde daha uzun süre bal üretimi</a:t>
            </a:r>
          </a:p>
        </p:txBody>
      </p:sp>
      <p:sp>
        <p:nvSpPr>
          <p:cNvPr id="11" name="Dikdörtgen 10"/>
          <p:cNvSpPr/>
          <p:nvPr/>
        </p:nvSpPr>
        <p:spPr>
          <a:xfrm>
            <a:off x="710184" y="3235452"/>
            <a:ext cx="2414016" cy="2805684"/>
          </a:xfrm>
          <a:prstGeom prst="rect">
            <a:avLst/>
          </a:prstGeom>
          <a:solidFill>
            <a:srgbClr val="FFFFFF"/>
          </a:solidFill>
        </p:spPr>
        <p:txBody>
          <a:bodyPr lIns="0" tIns="0" rIns="0" bIns="0">
            <a:noAutofit/>
          </a:bodyPr>
          <a:lstStyle/>
          <a:p>
            <a:pPr marL="0" marR="0" indent="0" algn="just">
              <a:lnSpc>
                <a:spcPct val="126000"/>
              </a:lnSpc>
              <a:spcAft>
                <a:spcPts val="280"/>
              </a:spcAft>
            </a:pPr>
            <a:r>
              <a:rPr lang="tr" sz="850">
                <a:latin typeface="Garamond"/>
              </a:rPr>
              <a:t>yapılmaktadır.</a:t>
            </a:r>
          </a:p>
          <a:p>
            <a:pPr marL="0" marR="0" indent="0" algn="just">
              <a:lnSpc>
                <a:spcPct val="125000"/>
              </a:lnSpc>
              <a:spcAft>
                <a:spcPts val="280"/>
              </a:spcAft>
            </a:pPr>
            <a:r>
              <a:rPr lang="tr" sz="850">
                <a:latin typeface="Garamond"/>
              </a:rPr>
              <a:t>2009 yılı itibariyle kesintisiz sürdürülen Arılı Kovan Destekleri arıcılık sektörünü geliştirmiş ve üretim kapasitesini artırmıştır. Arı yetiştiricilerinin </a:t>
            </a:r>
            <a:r>
              <a:rPr lang="tr" sz="850" b="1">
                <a:latin typeface="Garamond"/>
              </a:rPr>
              <a:t>Arıcılık Kayıt Sistemi’ne (AKS) </a:t>
            </a:r>
            <a:r>
              <a:rPr lang="tr" sz="850">
                <a:latin typeface="Garamond"/>
              </a:rPr>
              <a:t>kaydolmaları teşvik edilerek ülke arıcılığına ilişkin kapsamlı bir veri tabanı oluşturulmuştur. Bu sistem sayesinde arıcılar ve kovanlar kayıt altına alınmış, böylece yürütülen çalışmalarda sürekli, güncel ve güvenilir bilgi akışı sağlanmıştır.</a:t>
            </a:r>
          </a:p>
          <a:p>
            <a:pPr marL="0" marR="0" indent="0" algn="just">
              <a:lnSpc>
                <a:spcPct val="126000"/>
              </a:lnSpc>
              <a:spcAft>
                <a:spcPts val="280"/>
              </a:spcAft>
            </a:pPr>
            <a:r>
              <a:rPr lang="tr" sz="850" b="1">
                <a:latin typeface="Garamond"/>
              </a:rPr>
              <a:t>Arıcılık (Arılı kovan) desteği</a:t>
            </a:r>
            <a:r>
              <a:rPr lang="tr" sz="850">
                <a:latin typeface="Garamond"/>
              </a:rPr>
              <a:t>, arıcılık faaliyetlerinde ana arı, besleme, nakliye vb. giderlerde kısa ve uzun vadede finansal iyileştirmeleri desteklerken, sürdürülebilir üretimi teşvik etmekte ve üretim kapasitesini artırmaktadır.</a:t>
            </a:r>
          </a:p>
          <a:p>
            <a:pPr marL="0" marR="0" indent="0" algn="just">
              <a:lnSpc>
                <a:spcPct val="157000"/>
              </a:lnSpc>
            </a:pPr>
            <a:r>
              <a:rPr lang="tr" sz="850">
                <a:latin typeface="Garamond"/>
              </a:rPr>
              <a:t>Arıcılık Desteklemesi için;</a:t>
            </a:r>
          </a:p>
          <a:p>
            <a:pPr marL="0" marR="0" indent="0" algn="just" defTabSz="140208">
              <a:lnSpc>
                <a:spcPct val="157000"/>
              </a:lnSpc>
              <a:tabLst>
                <a:tab pos="140208" algn="l"/>
              </a:tabLst>
            </a:pPr>
            <a:r>
              <a:rPr lang="tr" sz="850">
                <a:latin typeface="Garamond"/>
              </a:rPr>
              <a:t>•	Arılı kovan başına </a:t>
            </a:r>
            <a:r>
              <a:rPr lang="tr" sz="850" b="1">
                <a:latin typeface="Garamond"/>
              </a:rPr>
              <a:t>temel destek </a:t>
            </a:r>
            <a:r>
              <a:rPr lang="tr" sz="850">
                <a:latin typeface="Garamond"/>
              </a:rPr>
              <a:t>ödenmektedir.</a:t>
            </a:r>
          </a:p>
        </p:txBody>
      </p:sp>
      <p:sp>
        <p:nvSpPr>
          <p:cNvPr id="12" name="Dikdörtgen 11"/>
          <p:cNvSpPr/>
          <p:nvPr/>
        </p:nvSpPr>
        <p:spPr>
          <a:xfrm>
            <a:off x="766572" y="6118860"/>
            <a:ext cx="4184904" cy="717804"/>
          </a:xfrm>
          <a:prstGeom prst="rect">
            <a:avLst/>
          </a:prstGeom>
          <a:solidFill>
            <a:srgbClr val="FFFFFF"/>
          </a:solidFill>
        </p:spPr>
        <p:txBody>
          <a:bodyPr lIns="0" tIns="0" rIns="0" bIns="0">
            <a:noAutofit/>
          </a:bodyPr>
          <a:lstStyle/>
          <a:p>
            <a:pPr marL="0" marR="0" indent="0" algn="just" defTabSz="140208">
              <a:lnSpc>
                <a:spcPct val="157000"/>
              </a:lnSpc>
              <a:tabLst>
                <a:tab pos="140208" algn="l"/>
              </a:tabLst>
            </a:pPr>
            <a:r>
              <a:rPr lang="tr" sz="850" b="1">
                <a:latin typeface="Garamond"/>
              </a:rPr>
              <a:t>•	Kadın veya 41 yaşından gün almamış genç üreticiler</a:t>
            </a:r>
            <a:r>
              <a:rPr lang="tr" sz="850">
                <a:latin typeface="Garamond"/>
              </a:rPr>
              <a:t>e temel desteğe ilave %40,</a:t>
            </a:r>
          </a:p>
          <a:p>
            <a:pPr marL="0" marR="0" indent="0" algn="just" defTabSz="140208">
              <a:lnSpc>
                <a:spcPct val="157000"/>
              </a:lnSpc>
              <a:tabLst>
                <a:tab pos="140208" algn="l"/>
              </a:tabLst>
            </a:pPr>
            <a:r>
              <a:rPr lang="tr" sz="850" b="1">
                <a:latin typeface="Garamond"/>
              </a:rPr>
              <a:t>•	Gezgin arıcılara </a:t>
            </a:r>
            <a:r>
              <a:rPr lang="tr" sz="850">
                <a:latin typeface="Garamond"/>
              </a:rPr>
              <a:t>planlama desteği olarak temel desteğe ilave %30,</a:t>
            </a:r>
          </a:p>
          <a:p>
            <a:pPr marL="92524" marR="0" indent="-203200" algn="just" defTabSz="232732">
              <a:lnSpc>
                <a:spcPct val="157000"/>
              </a:lnSpc>
              <a:tabLst>
                <a:tab pos="232732" algn="l"/>
              </a:tabLst>
            </a:pPr>
            <a:r>
              <a:rPr lang="tr" sz="850" b="1">
                <a:latin typeface="Garamond"/>
              </a:rPr>
              <a:t>•	Birinci derece tarımsal amaçlı örgüt üyesi üreticilerimize </a:t>
            </a:r>
            <a:r>
              <a:rPr lang="tr" sz="850">
                <a:latin typeface="Garamond"/>
              </a:rPr>
              <a:t>temel desteğe ilave %20 oranında destek ödenmektedir.</a:t>
            </a:r>
          </a:p>
        </p:txBody>
      </p:sp>
      <p:sp>
        <p:nvSpPr>
          <p:cNvPr id="13" name="Dikdörtgen 12"/>
          <p:cNvSpPr/>
          <p:nvPr/>
        </p:nvSpPr>
        <p:spPr>
          <a:xfrm>
            <a:off x="481584" y="7141464"/>
            <a:ext cx="1417320" cy="103632"/>
          </a:xfrm>
          <a:prstGeom prst="rect">
            <a:avLst/>
          </a:prstGeom>
          <a:solidFill>
            <a:srgbClr val="FFFFFF"/>
          </a:solidFill>
        </p:spPr>
        <p:txBody>
          <a:bodyPr wrap="none" lIns="0" tIns="0" rIns="0" bIns="0">
            <a:noAutofit/>
          </a:bodyPr>
          <a:lstStyle/>
          <a:p>
            <a:pPr marL="0" marR="0" indent="0" algn="ct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rot="10800000">
            <a:off x="4572" y="0"/>
            <a:ext cx="5321808" cy="75620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93264" y="182880"/>
            <a:ext cx="310896" cy="384048"/>
          </a:xfrm>
          <a:prstGeom prst="rect">
            <a:avLst/>
          </a:prstGeom>
        </p:spPr>
      </p:pic>
      <p:pic>
        <p:nvPicPr>
          <p:cNvPr id="3" name="Resim 2"/>
          <p:cNvPicPr>
            <a:picLocks noChangeAspect="1"/>
          </p:cNvPicPr>
          <p:nvPr/>
        </p:nvPicPr>
        <p:blipFill>
          <a:blip r:embed="rId3"/>
          <a:stretch>
            <a:fillRect/>
          </a:stretch>
        </p:blipFill>
        <p:spPr>
          <a:xfrm>
            <a:off x="2218944" y="2727960"/>
            <a:ext cx="445008" cy="417576"/>
          </a:xfrm>
          <a:prstGeom prst="rect">
            <a:avLst/>
          </a:prstGeom>
        </p:spPr>
      </p:pic>
      <p:sp>
        <p:nvSpPr>
          <p:cNvPr id="4" name="Dikdörtgen 3"/>
          <p:cNvSpPr/>
          <p:nvPr/>
        </p:nvSpPr>
        <p:spPr>
          <a:xfrm>
            <a:off x="515112" y="271272"/>
            <a:ext cx="1588008" cy="105156"/>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515112" y="559308"/>
            <a:ext cx="1588008" cy="300228"/>
          </a:xfrm>
          <a:prstGeom prst="rect">
            <a:avLst/>
          </a:prstGeom>
          <a:solidFill>
            <a:srgbClr val="FFFFFF"/>
          </a:solidFill>
        </p:spPr>
        <p:txBody>
          <a:bodyPr lIns="0" tIns="0" rIns="0" bIns="0">
            <a:noAutofit/>
          </a:bodyPr>
          <a:lstStyle/>
          <a:p>
            <a:pPr marL="0" marR="0" indent="0">
              <a:lnSpc>
                <a:spcPct val="84000"/>
              </a:lnSpc>
            </a:pPr>
            <a:r>
              <a:rPr lang="tr" sz="1200" b="1">
                <a:latin typeface="Segoe UI"/>
              </a:rPr>
              <a:t>TEMEL HAYVANCILIK</a:t>
            </a:r>
          </a:p>
          <a:p>
            <a:pPr marL="0" marR="0" indent="0">
              <a:lnSpc>
                <a:spcPct val="84000"/>
              </a:lnSpc>
            </a:pPr>
            <a:r>
              <a:rPr lang="tr" sz="1200" b="1">
                <a:latin typeface="Segoe UI"/>
              </a:rPr>
              <a:t>DESTEKLERİ</a:t>
            </a:r>
          </a:p>
        </p:txBody>
      </p:sp>
      <p:sp>
        <p:nvSpPr>
          <p:cNvPr id="6" name="Dikdörtgen 5"/>
          <p:cNvSpPr/>
          <p:nvPr/>
        </p:nvSpPr>
        <p:spPr>
          <a:xfrm>
            <a:off x="4690872" y="277368"/>
            <a:ext cx="152400" cy="109728"/>
          </a:xfrm>
          <a:prstGeom prst="rect">
            <a:avLst/>
          </a:prstGeom>
          <a:solidFill>
            <a:srgbClr val="FFFFFF"/>
          </a:solidFill>
        </p:spPr>
        <p:txBody>
          <a:bodyPr wrap="none" lIns="0" tIns="0" rIns="0" bIns="0">
            <a:noAutofit/>
          </a:bodyPr>
          <a:lstStyle/>
          <a:p>
            <a:pPr marL="0" marR="0" indent="0"/>
            <a:r>
              <a:rPr lang="tr" sz="750" b="1">
                <a:latin typeface="Cambria"/>
              </a:rPr>
              <a:t>26</a:t>
            </a:r>
          </a:p>
        </p:txBody>
      </p:sp>
      <p:sp>
        <p:nvSpPr>
          <p:cNvPr id="7" name="Dikdörtgen 6"/>
          <p:cNvSpPr/>
          <p:nvPr/>
        </p:nvSpPr>
        <p:spPr>
          <a:xfrm>
            <a:off x="512064" y="1289304"/>
            <a:ext cx="1167384" cy="143256"/>
          </a:xfrm>
          <a:prstGeom prst="rect">
            <a:avLst/>
          </a:prstGeom>
          <a:solidFill>
            <a:srgbClr val="FFFFFF"/>
          </a:solidFill>
        </p:spPr>
        <p:txBody>
          <a:bodyPr wrap="none" lIns="0" tIns="0" rIns="0" bIns="0">
            <a:noAutofit/>
          </a:bodyPr>
          <a:lstStyle/>
          <a:p>
            <a:pPr marL="0" marR="0" indent="10668"/>
            <a:r>
              <a:rPr lang="tr" sz="850" b="1">
                <a:latin typeface="Book Antiqua"/>
              </a:rPr>
              <a:t>ARICILIK DESTEĞİ</a:t>
            </a:r>
          </a:p>
        </p:txBody>
      </p:sp>
      <p:sp>
        <p:nvSpPr>
          <p:cNvPr id="8" name="Dikdörtgen 7"/>
          <p:cNvSpPr/>
          <p:nvPr/>
        </p:nvSpPr>
        <p:spPr>
          <a:xfrm>
            <a:off x="1225296" y="1938528"/>
            <a:ext cx="2514600" cy="569976"/>
          </a:xfrm>
          <a:prstGeom prst="rect">
            <a:avLst/>
          </a:prstGeom>
          <a:solidFill>
            <a:srgbClr val="FFFFFF"/>
          </a:solidFill>
        </p:spPr>
        <p:txBody>
          <a:bodyPr lIns="0" tIns="0" rIns="0" bIns="0">
            <a:noAutofit/>
          </a:bodyPr>
          <a:lstStyle/>
          <a:p>
            <a:pPr marL="0" marR="0" indent="0" algn="ctr">
              <a:spcAft>
                <a:spcPts val="630"/>
              </a:spcAft>
            </a:pPr>
            <a:r>
              <a:rPr lang="tr" sz="1500" b="1">
                <a:solidFill>
                  <a:srgbClr val="C3963F"/>
                </a:solidFill>
                <a:latin typeface="Arial"/>
              </a:rPr>
              <a:t>DESTEKLEME MODELİNDE</a:t>
            </a:r>
          </a:p>
          <a:p>
            <a:pPr marL="0" marR="0" indent="0" algn="ctr"/>
            <a:r>
              <a:rPr lang="tr" sz="1400" b="1" i="1">
                <a:solidFill>
                  <a:srgbClr val="545454"/>
                </a:solidFill>
                <a:latin typeface="Arial"/>
              </a:rPr>
              <a:t>A</a:t>
            </a:r>
            <a:r>
              <a:rPr lang="tr" sz="1400" b="1">
                <a:solidFill>
                  <a:srgbClr val="545454"/>
                </a:solidFill>
                <a:latin typeface="Arial"/>
              </a:rPr>
              <a:t> Arıcılık Desteği )</a:t>
            </a:r>
          </a:p>
        </p:txBody>
      </p:sp>
      <p:sp>
        <p:nvSpPr>
          <p:cNvPr id="9" name="Dikdörtgen 8"/>
          <p:cNvSpPr/>
          <p:nvPr/>
        </p:nvSpPr>
        <p:spPr>
          <a:xfrm>
            <a:off x="2075688" y="3313176"/>
            <a:ext cx="710184" cy="128016"/>
          </a:xfrm>
          <a:prstGeom prst="rect">
            <a:avLst/>
          </a:prstGeom>
          <a:solidFill>
            <a:srgbClr val="FFEABD"/>
          </a:solidFill>
        </p:spPr>
        <p:txBody>
          <a:bodyPr wrap="none" lIns="0" tIns="0" rIns="0" bIns="0">
            <a:noAutofit/>
          </a:bodyPr>
          <a:lstStyle/>
          <a:p>
            <a:pPr marL="0" marR="0" indent="0" algn="ctr"/>
            <a:r>
              <a:rPr lang="tr" sz="900" b="1">
                <a:solidFill>
                  <a:srgbClr val="545454"/>
                </a:solidFill>
                <a:latin typeface="Arial"/>
              </a:rPr>
              <a:t>100KOVAN</a:t>
            </a:r>
          </a:p>
        </p:txBody>
      </p:sp>
      <p:sp>
        <p:nvSpPr>
          <p:cNvPr id="10" name="Dikdörtgen 9"/>
          <p:cNvSpPr/>
          <p:nvPr/>
        </p:nvSpPr>
        <p:spPr>
          <a:xfrm>
            <a:off x="746760" y="3712464"/>
            <a:ext cx="3931920" cy="123444"/>
          </a:xfrm>
          <a:prstGeom prst="rect">
            <a:avLst/>
          </a:prstGeom>
          <a:solidFill>
            <a:srgbClr val="FFFFFF"/>
          </a:solidFill>
        </p:spPr>
        <p:txBody>
          <a:bodyPr wrap="none" lIns="0" tIns="0" rIns="0" bIns="0">
            <a:noAutofit/>
          </a:bodyPr>
          <a:lstStyle/>
          <a:p>
            <a:pPr marL="0" marR="0" indent="0" algn="ctr" defTabSz="1403604">
              <a:tabLst>
                <a:tab pos="1403604" algn="l"/>
                <a:tab pos="3012948" algn="l"/>
              </a:tabLst>
            </a:pPr>
            <a:r>
              <a:rPr lang="tr" sz="850" b="1">
                <a:solidFill>
                  <a:srgbClr val="B46151"/>
                </a:solidFill>
                <a:latin typeface="Arial"/>
              </a:rPr>
              <a:t>ESKİ MODEL	</a:t>
            </a:r>
            <a:r>
              <a:rPr lang="tr" sz="850" b="1">
                <a:solidFill>
                  <a:srgbClr val="6690EC"/>
                </a:solidFill>
                <a:latin typeface="Arial"/>
              </a:rPr>
              <a:t>MEVCUT MODEL	</a:t>
            </a:r>
            <a:r>
              <a:rPr lang="tr" sz="850" b="1">
                <a:solidFill>
                  <a:srgbClr val="FFC759"/>
                </a:solidFill>
                <a:latin typeface="Arial"/>
              </a:rPr>
              <a:t>MEVCUT MODEL</a:t>
            </a:r>
          </a:p>
        </p:txBody>
      </p:sp>
      <p:sp>
        <p:nvSpPr>
          <p:cNvPr id="11" name="Dikdörtgen 10"/>
          <p:cNvSpPr/>
          <p:nvPr/>
        </p:nvSpPr>
        <p:spPr>
          <a:xfrm>
            <a:off x="746760" y="3855720"/>
            <a:ext cx="3931920" cy="149352"/>
          </a:xfrm>
          <a:prstGeom prst="rect">
            <a:avLst/>
          </a:prstGeom>
          <a:solidFill>
            <a:srgbClr val="FFFFFF"/>
          </a:solidFill>
        </p:spPr>
        <p:txBody>
          <a:bodyPr lIns="0" tIns="0" rIns="0" bIns="0">
            <a:noAutofit/>
          </a:bodyPr>
          <a:lstStyle/>
          <a:p>
            <a:pPr marL="0" marR="0" indent="0" defTabSz="795528">
              <a:lnSpc>
                <a:spcPct val="83000"/>
              </a:lnSpc>
              <a:tabLst>
                <a:tab pos="795528" algn="l"/>
                <a:tab pos="1502664" algn="l"/>
                <a:tab pos="2346960" algn="l"/>
                <a:tab pos="3108960" algn="l"/>
              </a:tabLst>
            </a:pPr>
            <a:r>
              <a:rPr lang="tr" sz="850" b="1">
                <a:solidFill>
                  <a:srgbClr val="B46151"/>
                </a:solidFill>
                <a:latin typeface="Arial"/>
              </a:rPr>
              <a:t>(2023 YILI)	</a:t>
            </a:r>
            <a:r>
              <a:rPr lang="tr" sz="450">
                <a:solidFill>
                  <a:srgbClr val="3D3D3D"/>
                </a:solidFill>
                <a:latin typeface="Arial"/>
              </a:rPr>
              <a:t>YÖNLENDİRİCİ	</a:t>
            </a:r>
            <a:r>
              <a:rPr lang="tr" sz="850" b="1">
                <a:solidFill>
                  <a:srgbClr val="6690EC"/>
                </a:solidFill>
                <a:latin typeface="Arial"/>
              </a:rPr>
              <a:t>(2024 YILI)	</a:t>
            </a:r>
            <a:r>
              <a:rPr lang="tr" sz="450">
                <a:solidFill>
                  <a:srgbClr val="3D3D3D"/>
                </a:solidFill>
                <a:latin typeface="Arial"/>
              </a:rPr>
              <a:t>YÖNLENDİRİCİ	</a:t>
            </a:r>
            <a:r>
              <a:rPr lang="tr" sz="850" b="1">
                <a:solidFill>
                  <a:srgbClr val="FFC759"/>
                </a:solidFill>
                <a:latin typeface="Arial"/>
              </a:rPr>
              <a:t>(2025 YILI)</a:t>
            </a:r>
          </a:p>
          <a:p>
            <a:pPr marL="0" marR="0" indent="0" defTabSz="795528">
              <a:lnSpc>
                <a:spcPct val="75000"/>
              </a:lnSpc>
              <a:tabLst>
                <a:tab pos="795528" algn="l"/>
                <a:tab pos="1502664" algn="l"/>
                <a:tab pos="2057400" algn="l"/>
                <a:tab pos="2346960" algn="l"/>
                <a:tab pos="3108960" algn="l"/>
              </a:tabLst>
            </a:pPr>
            <a:r>
              <a:rPr lang="tr" sz="850" b="1" baseline="30000">
                <a:solidFill>
                  <a:srgbClr val="B46151"/>
                </a:solidFill>
                <a:latin typeface="Arial"/>
              </a:rPr>
              <a:t>(2</a:t>
            </a:r>
            <a:r>
              <a:rPr lang="tr" sz="850" b="1">
                <a:solidFill>
                  <a:srgbClr val="B46151"/>
                </a:solidFill>
                <a:latin typeface="Arial"/>
              </a:rPr>
              <a:t>0</a:t>
            </a:r>
            <a:r>
              <a:rPr lang="tr" sz="850" b="1" baseline="30000">
                <a:solidFill>
                  <a:srgbClr val="B46151"/>
                </a:solidFill>
                <a:latin typeface="Arial"/>
              </a:rPr>
              <a:t>23</a:t>
            </a:r>
            <a:r>
              <a:rPr lang="tr" sz="850" b="1">
                <a:solidFill>
                  <a:srgbClr val="B46151"/>
                </a:solidFill>
                <a:latin typeface="Arial"/>
              </a:rPr>
              <a:t> T</a:t>
            </a:r>
            <a:r>
              <a:rPr lang="tr" sz="850" b="1" baseline="30000">
                <a:solidFill>
                  <a:srgbClr val="B46151"/>
                </a:solidFill>
                <a:latin typeface="Arial"/>
              </a:rPr>
              <a:t>|L|)</a:t>
            </a:r>
            <a:r>
              <a:rPr lang="tr" sz="850" b="1">
                <a:solidFill>
                  <a:srgbClr val="B46151"/>
                </a:solidFill>
                <a:latin typeface="Arial"/>
              </a:rPr>
              <a:t>	</a:t>
            </a:r>
            <a:r>
              <a:rPr lang="tr" sz="450">
                <a:solidFill>
                  <a:srgbClr val="3D3D3D"/>
                </a:solidFill>
                <a:latin typeface="Arial"/>
              </a:rPr>
              <a:t>KRİTERLER	</a:t>
            </a:r>
            <a:r>
              <a:rPr lang="tr" sz="850" b="1" baseline="30000">
                <a:solidFill>
                  <a:srgbClr val="6690EC"/>
                </a:solidFill>
                <a:latin typeface="Arial"/>
              </a:rPr>
              <a:t>(</a:t>
            </a:r>
            <a:r>
              <a:rPr lang="tr" sz="850" b="1">
                <a:solidFill>
                  <a:srgbClr val="6690EC"/>
                </a:solidFill>
                <a:latin typeface="Arial"/>
              </a:rPr>
              <a:t>	)	</a:t>
            </a:r>
            <a:r>
              <a:rPr lang="tr" sz="450">
                <a:solidFill>
                  <a:srgbClr val="3D3D3D"/>
                </a:solidFill>
                <a:latin typeface="Arial"/>
              </a:rPr>
              <a:t>KRİTERLER	</a:t>
            </a:r>
            <a:r>
              <a:rPr lang="tr" sz="850" b="1" baseline="30000">
                <a:solidFill>
                  <a:srgbClr val="FFC759"/>
                </a:solidFill>
                <a:latin typeface="Arial"/>
              </a:rPr>
              <a:t>(2</a:t>
            </a:r>
            <a:r>
              <a:rPr lang="tr" sz="850" b="1">
                <a:solidFill>
                  <a:srgbClr val="FFC759"/>
                </a:solidFill>
                <a:latin typeface="Arial"/>
              </a:rPr>
              <a:t>0</a:t>
            </a:r>
            <a:r>
              <a:rPr lang="tr" sz="850" b="1" baseline="30000">
                <a:solidFill>
                  <a:srgbClr val="FFC759"/>
                </a:solidFill>
                <a:latin typeface="Arial"/>
              </a:rPr>
              <a:t>2</a:t>
            </a:r>
            <a:r>
              <a:rPr lang="tr" sz="850" b="1">
                <a:solidFill>
                  <a:srgbClr val="FFC759"/>
                </a:solidFill>
                <a:latin typeface="Arial"/>
              </a:rPr>
              <a:t>5 Y</a:t>
            </a:r>
            <a:r>
              <a:rPr lang="tr" sz="850" b="1" baseline="30000">
                <a:solidFill>
                  <a:srgbClr val="FFC759"/>
                </a:solidFill>
                <a:latin typeface="Arial"/>
              </a:rPr>
              <a:t>ILI)</a:t>
            </a:r>
          </a:p>
        </p:txBody>
      </p:sp>
      <p:graphicFrame>
        <p:nvGraphicFramePr>
          <p:cNvPr id="12" name="Tablo 11"/>
          <p:cNvGraphicFramePr>
            <a:graphicFrameLocks noGrp="1"/>
          </p:cNvGraphicFramePr>
          <p:nvPr/>
        </p:nvGraphicFramePr>
        <p:xfrm>
          <a:off x="408432" y="4029456"/>
          <a:ext cx="4416552" cy="1667256"/>
        </p:xfrm>
        <a:graphic>
          <a:graphicData uri="http://schemas.openxmlformats.org/drawingml/2006/table">
            <a:tbl>
              <a:tblPr/>
              <a:tblGrid>
                <a:gridCol w="615696"/>
                <a:gridCol w="646176"/>
                <a:gridCol w="341376"/>
                <a:gridCol w="597408"/>
                <a:gridCol w="618744"/>
                <a:gridCol w="399288"/>
                <a:gridCol w="618744"/>
                <a:gridCol w="579120"/>
              </a:tblGrid>
              <a:tr h="329184">
                <a:tc>
                  <a:txBody>
                    <a:bodyPr/>
                    <a:lstStyle/>
                    <a:p>
                      <a:pPr marL="0" marR="0" indent="0"/>
                      <a:r>
                        <a:rPr lang="tr" sz="650" b="1">
                          <a:solidFill>
                            <a:srgbClr val="3D3D3D"/>
                          </a:solidFill>
                          <a:latin typeface="Tahoma"/>
                        </a:rPr>
                        <a:t>6.000 TL</a:t>
                      </a:r>
                    </a:p>
                  </a:txBody>
                  <a:tcPr marL="0" marR="0" marT="0" marB="0" anchor="ctr">
                    <a:solidFill>
                      <a:srgbClr val="EF9F92"/>
                    </a:solidFill>
                  </a:tcPr>
                </a:tc>
                <a:tc>
                  <a:txBody>
                    <a:bodyPr/>
                    <a:lstStyle/>
                    <a:p>
                      <a:pPr marL="0" marR="0" indent="0" algn="r"/>
                      <a:r>
                        <a:rPr lang="tr" sz="650">
                          <a:solidFill>
                            <a:srgbClr val="3D3D3D"/>
                          </a:solidFill>
                          <a:latin typeface="Tahoma"/>
                        </a:rPr>
                        <a:t>100 Kovan</a:t>
                      </a:r>
                    </a:p>
                  </a:txBody>
                  <a:tcPr marL="0" marR="0" marT="0" marB="0" anchor="ctr">
                    <a:solidFill>
                      <a:srgbClr val="EF9F92"/>
                    </a:solidFill>
                  </a:tcPr>
                </a:tc>
                <a:tc>
                  <a:txBody>
                    <a:bodyPr/>
                    <a:lstStyle/>
                    <a:p>
                      <a:endParaRPr sz="1600"/>
                    </a:p>
                  </a:txBody>
                  <a:tcPr marL="0" marR="0" marT="0" marB="0"/>
                </a:tc>
                <a:tc>
                  <a:txBody>
                    <a:bodyPr/>
                    <a:lstStyle/>
                    <a:p>
                      <a:pPr marL="0" marR="0" indent="0"/>
                      <a:r>
                        <a:rPr lang="tr" sz="600">
                          <a:solidFill>
                            <a:srgbClr val="3D3D3D"/>
                          </a:solidFill>
                          <a:latin typeface="Verdana"/>
                        </a:rPr>
                        <a:t>Temel Destek</a:t>
                      </a:r>
                    </a:p>
                  </a:txBody>
                  <a:tcPr marL="0" marR="0" marT="0" marB="0" anchor="ctr">
                    <a:solidFill>
                      <a:srgbClr val="9BAED8"/>
                    </a:solidFill>
                  </a:tcPr>
                </a:tc>
                <a:tc>
                  <a:txBody>
                    <a:bodyPr/>
                    <a:lstStyle/>
                    <a:p>
                      <a:pPr marL="0" marR="0" indent="0" algn="r"/>
                      <a:r>
                        <a:rPr lang="tr" sz="650" b="1">
                          <a:solidFill>
                            <a:srgbClr val="3D3D3D"/>
                          </a:solidFill>
                          <a:latin typeface="Tahoma"/>
                        </a:rPr>
                        <a:t>10.000 TL</a:t>
                      </a:r>
                    </a:p>
                  </a:txBody>
                  <a:tcPr marL="0" marR="0" marT="0" marB="0" anchor="ctr">
                    <a:solidFill>
                      <a:srgbClr val="9BAED8"/>
                    </a:solidFill>
                  </a:tcPr>
                </a:tc>
                <a:tc gridSpan="2">
                  <a:txBody>
                    <a:bodyPr/>
                    <a:lstStyle/>
                    <a:p>
                      <a:pPr marL="0" marR="0" indent="0" algn="r"/>
                      <a:r>
                        <a:rPr lang="tr" sz="600">
                          <a:solidFill>
                            <a:srgbClr val="3D3D3D"/>
                          </a:solidFill>
                          <a:latin typeface="Verdana"/>
                        </a:rPr>
                        <a:t>Temel Destek</a:t>
                      </a:r>
                    </a:p>
                  </a:txBody>
                  <a:tcPr marL="0" marR="0" marT="0" marB="0" anchor="ctr">
                    <a:solidFill>
                      <a:srgbClr val="FED699"/>
                    </a:solidFill>
                  </a:tcPr>
                </a:tc>
                <a:tc hMerge="1">
                  <a:txBody>
                    <a:bodyPr/>
                    <a:lstStyle/>
                    <a:p>
                      <a:endParaRPr sz="1600"/>
                    </a:p>
                  </a:txBody>
                  <a:tcPr marL="0" marR="0" marT="0" marB="0"/>
                </a:tc>
                <a:tc>
                  <a:txBody>
                    <a:bodyPr/>
                    <a:lstStyle/>
                    <a:p>
                      <a:pPr marL="0" marR="0" indent="0"/>
                      <a:r>
                        <a:rPr lang="tr" sz="650" b="1">
                          <a:solidFill>
                            <a:srgbClr val="3D3D3D"/>
                          </a:solidFill>
                          <a:latin typeface="Tahoma"/>
                        </a:rPr>
                        <a:t>14.000 TL</a:t>
                      </a:r>
                    </a:p>
                  </a:txBody>
                  <a:tcPr marL="0" marR="0" marT="0" marB="0" anchor="ctr">
                    <a:solidFill>
                      <a:srgbClr val="FED699"/>
                    </a:solidFill>
                  </a:tcPr>
                </a:tc>
              </a:tr>
              <a:tr h="332232">
                <a:tc>
                  <a:txBody>
                    <a:bodyPr/>
                    <a:lstStyle/>
                    <a:p>
                      <a:pPr marL="0" marR="0" indent="0"/>
                      <a:r>
                        <a:rPr lang="tr" sz="650" b="1">
                          <a:solidFill>
                            <a:srgbClr val="3D3D3D"/>
                          </a:solidFill>
                          <a:latin typeface="Tahoma"/>
                        </a:rPr>
                        <a:t>6.000 TL</a:t>
                      </a:r>
                    </a:p>
                  </a:txBody>
                  <a:tcPr marL="0" marR="0" marT="0" marB="0" anchor="ctr">
                    <a:solidFill>
                      <a:srgbClr val="EF9F92"/>
                    </a:solidFill>
                  </a:tcPr>
                </a:tc>
                <a:tc>
                  <a:txBody>
                    <a:bodyPr/>
                    <a:lstStyle/>
                    <a:p>
                      <a:pPr marL="0" marR="0" indent="266700"/>
                      <a:r>
                        <a:rPr lang="tr" sz="700" b="1">
                          <a:solidFill>
                            <a:srgbClr val="3D3D3D"/>
                          </a:solidFill>
                          <a:latin typeface="Arial"/>
                        </a:rPr>
                        <a:t>Toplam</a:t>
                      </a:r>
                    </a:p>
                  </a:txBody>
                  <a:tcPr marL="0" marR="0" marT="0" marB="0" anchor="ctr">
                    <a:solidFill>
                      <a:srgbClr val="EF9F92"/>
                    </a:solidFill>
                  </a:tcPr>
                </a:tc>
                <a:tc>
                  <a:txBody>
                    <a:bodyPr/>
                    <a:lstStyle/>
                    <a:p>
                      <a:endParaRPr sz="1600"/>
                    </a:p>
                  </a:txBody>
                  <a:tcPr marL="0" marR="0" marT="0" marB="0"/>
                </a:tc>
                <a:tc>
                  <a:txBody>
                    <a:bodyPr/>
                    <a:lstStyle/>
                    <a:p>
                      <a:pPr marL="0" marR="0" indent="0">
                        <a:lnSpc>
                          <a:spcPct val="110000"/>
                        </a:lnSpc>
                      </a:pPr>
                      <a:r>
                        <a:rPr lang="tr" sz="600">
                          <a:solidFill>
                            <a:srgbClr val="3D3D3D"/>
                          </a:solidFill>
                          <a:latin typeface="Verdana"/>
                        </a:rPr>
                        <a:t>Genç / Kadın Üretici</a:t>
                      </a:r>
                    </a:p>
                  </a:txBody>
                  <a:tcPr marL="0" marR="0" marT="0" marB="0" anchor="ctr">
                    <a:solidFill>
                      <a:srgbClr val="9BAED8"/>
                    </a:solidFill>
                  </a:tcPr>
                </a:tc>
                <a:tc>
                  <a:txBody>
                    <a:bodyPr/>
                    <a:lstStyle/>
                    <a:p>
                      <a:pPr marL="0" marR="0" indent="152400"/>
                      <a:r>
                        <a:rPr lang="tr" sz="650" b="1">
                          <a:solidFill>
                            <a:srgbClr val="3D3D3D"/>
                          </a:solidFill>
                          <a:latin typeface="Tahoma"/>
                        </a:rPr>
                        <a:t>4.000 TL</a:t>
                      </a:r>
                    </a:p>
                  </a:txBody>
                  <a:tcPr marL="0" marR="0" marT="0" marB="0" anchor="ctr">
                    <a:solidFill>
                      <a:srgbClr val="9BAED8"/>
                    </a:solidFill>
                  </a:tcPr>
                </a:tc>
                <a:tc>
                  <a:txBody>
                    <a:bodyPr/>
                    <a:lstStyle/>
                    <a:p>
                      <a:endParaRPr sz="1600"/>
                    </a:p>
                  </a:txBody>
                  <a:tcPr marL="0" marR="0" marT="0" marB="0"/>
                </a:tc>
                <a:tc>
                  <a:txBody>
                    <a:bodyPr/>
                    <a:lstStyle/>
                    <a:p>
                      <a:pPr marL="0" marR="0" indent="0">
                        <a:lnSpc>
                          <a:spcPct val="109000"/>
                        </a:lnSpc>
                      </a:pPr>
                      <a:r>
                        <a:rPr lang="tr" sz="600">
                          <a:solidFill>
                            <a:srgbClr val="3D3D3D"/>
                          </a:solidFill>
                          <a:latin typeface="Verdana"/>
                        </a:rPr>
                        <a:t>Genç / Kadın Üretici</a:t>
                      </a:r>
                    </a:p>
                  </a:txBody>
                  <a:tcPr marL="0" marR="0" marT="0" marB="0" anchor="ctr">
                    <a:solidFill>
                      <a:srgbClr val="FED699"/>
                    </a:solidFill>
                  </a:tcPr>
                </a:tc>
                <a:tc>
                  <a:txBody>
                    <a:bodyPr/>
                    <a:lstStyle/>
                    <a:p>
                      <a:pPr marL="0" marR="0" indent="88900"/>
                      <a:r>
                        <a:rPr lang="tr" sz="650" b="1">
                          <a:solidFill>
                            <a:srgbClr val="3D3D3D"/>
                          </a:solidFill>
                          <a:latin typeface="Tahoma"/>
                        </a:rPr>
                        <a:t>5.600 TL</a:t>
                      </a:r>
                    </a:p>
                  </a:txBody>
                  <a:tcPr marL="0" marR="0" marT="0" marB="0" anchor="ctr">
                    <a:solidFill>
                      <a:srgbClr val="FED699"/>
                    </a:solidFill>
                  </a:tcPr>
                </a:tc>
              </a:tr>
              <a:tr h="347472">
                <a:tc>
                  <a:txBody>
                    <a:bodyPr/>
                    <a:lstStyle/>
                    <a:p>
                      <a:endParaRPr sz="1700"/>
                    </a:p>
                  </a:txBody>
                  <a:tcPr marL="0" marR="0" marT="0" marB="0"/>
                </a:tc>
                <a:tc>
                  <a:txBody>
                    <a:bodyPr/>
                    <a:lstStyle/>
                    <a:p>
                      <a:endParaRPr sz="1700"/>
                    </a:p>
                  </a:txBody>
                  <a:tcPr marL="0" marR="0" marT="0" marB="0"/>
                </a:tc>
                <a:tc>
                  <a:txBody>
                    <a:bodyPr/>
                    <a:lstStyle/>
                    <a:p>
                      <a:endParaRPr sz="1700"/>
                    </a:p>
                  </a:txBody>
                  <a:tcPr marL="0" marR="0" marT="0" marB="0"/>
                </a:tc>
                <a:tc>
                  <a:txBody>
                    <a:bodyPr/>
                    <a:lstStyle/>
                    <a:p>
                      <a:pPr marL="0" marR="0" indent="0"/>
                      <a:r>
                        <a:rPr lang="tr" sz="600">
                          <a:solidFill>
                            <a:srgbClr val="3D3D3D"/>
                          </a:solidFill>
                          <a:latin typeface="Verdana"/>
                        </a:rPr>
                        <a:t>Gezgin Arıcı</a:t>
                      </a:r>
                    </a:p>
                  </a:txBody>
                  <a:tcPr marL="0" marR="0" marT="0" marB="0" anchor="ctr">
                    <a:solidFill>
                      <a:srgbClr val="9BAED8"/>
                    </a:solidFill>
                  </a:tcPr>
                </a:tc>
                <a:tc>
                  <a:txBody>
                    <a:bodyPr/>
                    <a:lstStyle/>
                    <a:p>
                      <a:pPr marL="0" marR="0" indent="152400"/>
                      <a:r>
                        <a:rPr lang="tr" sz="650" b="1">
                          <a:solidFill>
                            <a:srgbClr val="3D3D3D"/>
                          </a:solidFill>
                          <a:latin typeface="Tahoma"/>
                        </a:rPr>
                        <a:t>3.000 TL</a:t>
                      </a:r>
                    </a:p>
                  </a:txBody>
                  <a:tcPr marL="0" marR="0" marT="0" marB="0" anchor="ctr">
                    <a:solidFill>
                      <a:srgbClr val="9BAED8"/>
                    </a:solidFill>
                  </a:tcPr>
                </a:tc>
                <a:tc>
                  <a:txBody>
                    <a:bodyPr/>
                    <a:lstStyle/>
                    <a:p>
                      <a:endParaRPr sz="1700"/>
                    </a:p>
                  </a:txBody>
                  <a:tcPr marL="0" marR="0" marT="0" marB="0"/>
                </a:tc>
                <a:tc>
                  <a:txBody>
                    <a:bodyPr/>
                    <a:lstStyle/>
                    <a:p>
                      <a:pPr marL="0" marR="0" indent="0"/>
                      <a:r>
                        <a:rPr lang="tr" sz="600">
                          <a:solidFill>
                            <a:srgbClr val="3D3D3D"/>
                          </a:solidFill>
                          <a:latin typeface="Verdana"/>
                        </a:rPr>
                        <a:t>Gezgin Arıcı</a:t>
                      </a:r>
                    </a:p>
                  </a:txBody>
                  <a:tcPr marL="0" marR="0" marT="0" marB="0" anchor="ctr">
                    <a:solidFill>
                      <a:srgbClr val="FED699"/>
                    </a:solidFill>
                  </a:tcPr>
                </a:tc>
                <a:tc>
                  <a:txBody>
                    <a:bodyPr/>
                    <a:lstStyle/>
                    <a:p>
                      <a:pPr marL="0" marR="0" indent="88900"/>
                      <a:r>
                        <a:rPr lang="tr" sz="650" b="1">
                          <a:solidFill>
                            <a:srgbClr val="3D3D3D"/>
                          </a:solidFill>
                          <a:latin typeface="Tahoma"/>
                        </a:rPr>
                        <a:t>4.200 TL</a:t>
                      </a:r>
                    </a:p>
                  </a:txBody>
                  <a:tcPr marL="0" marR="0" marT="0" marB="0" anchor="ctr">
                    <a:solidFill>
                      <a:srgbClr val="FED699"/>
                    </a:solidFill>
                  </a:tcPr>
                </a:tc>
              </a:tr>
              <a:tr h="335280">
                <a:tc>
                  <a:txBody>
                    <a:bodyPr/>
                    <a:lstStyle/>
                    <a:p>
                      <a:endParaRPr sz="1600"/>
                    </a:p>
                  </a:txBody>
                  <a:tcPr marL="0" marR="0" marT="0" marB="0"/>
                </a:tc>
                <a:tc>
                  <a:txBody>
                    <a:bodyPr/>
                    <a:lstStyle/>
                    <a:p>
                      <a:endParaRPr sz="1600"/>
                    </a:p>
                  </a:txBody>
                  <a:tcPr marL="0" marR="0" marT="0" marB="0"/>
                </a:tc>
                <a:tc>
                  <a:txBody>
                    <a:bodyPr/>
                    <a:lstStyle/>
                    <a:p>
                      <a:endParaRPr sz="1600"/>
                    </a:p>
                  </a:txBody>
                  <a:tcPr marL="0" marR="0" marT="0" marB="0"/>
                </a:tc>
                <a:tc>
                  <a:txBody>
                    <a:bodyPr/>
                    <a:lstStyle/>
                    <a:p>
                      <a:pPr marL="0" marR="0" indent="0">
                        <a:lnSpc>
                          <a:spcPct val="110000"/>
                        </a:lnSpc>
                      </a:pPr>
                      <a:r>
                        <a:rPr lang="tr" sz="600">
                          <a:solidFill>
                            <a:srgbClr val="3D3D3D"/>
                          </a:solidFill>
                          <a:latin typeface="Verdana"/>
                        </a:rPr>
                        <a:t>Birinci Derece Örgüt Üyesi</a:t>
                      </a:r>
                    </a:p>
                  </a:txBody>
                  <a:tcPr marL="0" marR="0" marT="0" marB="0" anchor="ctr">
                    <a:solidFill>
                      <a:srgbClr val="9BAED8"/>
                    </a:solidFill>
                  </a:tcPr>
                </a:tc>
                <a:tc>
                  <a:txBody>
                    <a:bodyPr/>
                    <a:lstStyle/>
                    <a:p>
                      <a:pPr marL="0" marR="0" indent="152400"/>
                      <a:r>
                        <a:rPr lang="tr" sz="650" b="1">
                          <a:solidFill>
                            <a:srgbClr val="3D3D3D"/>
                          </a:solidFill>
                          <a:latin typeface="Tahoma"/>
                        </a:rPr>
                        <a:t>2.000 TL</a:t>
                      </a:r>
                    </a:p>
                  </a:txBody>
                  <a:tcPr marL="0" marR="0" marT="0" marB="0" anchor="ctr">
                    <a:solidFill>
                      <a:srgbClr val="9BAED8"/>
                    </a:solidFill>
                  </a:tcPr>
                </a:tc>
                <a:tc>
                  <a:txBody>
                    <a:bodyPr/>
                    <a:lstStyle/>
                    <a:p>
                      <a:endParaRPr sz="1600"/>
                    </a:p>
                  </a:txBody>
                  <a:tcPr marL="0" marR="0" marT="0" marB="0"/>
                </a:tc>
                <a:tc>
                  <a:txBody>
                    <a:bodyPr/>
                    <a:lstStyle/>
                    <a:p>
                      <a:pPr marL="0" marR="0" indent="0">
                        <a:lnSpc>
                          <a:spcPct val="110000"/>
                        </a:lnSpc>
                      </a:pPr>
                      <a:r>
                        <a:rPr lang="tr" sz="600">
                          <a:solidFill>
                            <a:srgbClr val="3D3D3D"/>
                          </a:solidFill>
                          <a:latin typeface="Verdana"/>
                        </a:rPr>
                        <a:t>Birinci Derece Örgüt Üyesi</a:t>
                      </a:r>
                    </a:p>
                  </a:txBody>
                  <a:tcPr marL="0" marR="0" marT="0" marB="0" anchor="ctr">
                    <a:solidFill>
                      <a:srgbClr val="FED699"/>
                    </a:solidFill>
                  </a:tcPr>
                </a:tc>
                <a:tc>
                  <a:txBody>
                    <a:bodyPr/>
                    <a:lstStyle/>
                    <a:p>
                      <a:pPr marL="0" marR="0" indent="88900"/>
                      <a:r>
                        <a:rPr lang="tr" sz="650" b="1">
                          <a:solidFill>
                            <a:srgbClr val="3D3D3D"/>
                          </a:solidFill>
                          <a:latin typeface="Tahoma"/>
                        </a:rPr>
                        <a:t>2.800 TL</a:t>
                      </a:r>
                    </a:p>
                  </a:txBody>
                  <a:tcPr marL="0" marR="0" marT="0" marB="0" anchor="ctr">
                    <a:solidFill>
                      <a:srgbClr val="FED699"/>
                    </a:solidFill>
                  </a:tcPr>
                </a:tc>
              </a:tr>
              <a:tr h="323088">
                <a:tc>
                  <a:txBody>
                    <a:bodyPr/>
                    <a:lstStyle/>
                    <a:p>
                      <a:endParaRPr sz="1600"/>
                    </a:p>
                  </a:txBody>
                  <a:tcPr marL="0" marR="0" marT="0" marB="0"/>
                </a:tc>
                <a:tc>
                  <a:txBody>
                    <a:bodyPr/>
                    <a:lstStyle/>
                    <a:p>
                      <a:endParaRPr sz="1600"/>
                    </a:p>
                  </a:txBody>
                  <a:tcPr marL="0" marR="0" marT="0" marB="0"/>
                </a:tc>
                <a:tc>
                  <a:txBody>
                    <a:bodyPr/>
                    <a:lstStyle/>
                    <a:p>
                      <a:endParaRPr sz="1600"/>
                    </a:p>
                  </a:txBody>
                  <a:tcPr marL="0" marR="0" marT="0" marB="0"/>
                </a:tc>
                <a:tc>
                  <a:txBody>
                    <a:bodyPr/>
                    <a:lstStyle/>
                    <a:p>
                      <a:pPr marL="0" marR="0" indent="0"/>
                      <a:r>
                        <a:rPr lang="tr" sz="750" b="1">
                          <a:solidFill>
                            <a:srgbClr val="3D3D3D"/>
                          </a:solidFill>
                          <a:latin typeface="Tahoma"/>
                        </a:rPr>
                        <a:t>Toplam</a:t>
                      </a:r>
                    </a:p>
                  </a:txBody>
                  <a:tcPr marL="0" marR="0" marT="0" marB="0" anchor="ctr">
                    <a:solidFill>
                      <a:srgbClr val="7290C6"/>
                    </a:solidFill>
                  </a:tcPr>
                </a:tc>
                <a:tc>
                  <a:txBody>
                    <a:bodyPr/>
                    <a:lstStyle/>
                    <a:p>
                      <a:pPr marL="0" marR="0" indent="0" algn="r"/>
                      <a:r>
                        <a:rPr lang="tr" sz="850" b="1">
                          <a:solidFill>
                            <a:srgbClr val="3D3D3D"/>
                          </a:solidFill>
                          <a:latin typeface="Arial"/>
                        </a:rPr>
                        <a:t>19.000 TL</a:t>
                      </a:r>
                    </a:p>
                  </a:txBody>
                  <a:tcPr marL="0" marR="0" marT="0" marB="0" anchor="ctr">
                    <a:solidFill>
                      <a:srgbClr val="7290C6"/>
                    </a:solidFill>
                  </a:tcPr>
                </a:tc>
                <a:tc>
                  <a:txBody>
                    <a:bodyPr/>
                    <a:lstStyle/>
                    <a:p>
                      <a:endParaRPr sz="1600"/>
                    </a:p>
                  </a:txBody>
                  <a:tcPr marL="0" marR="0" marT="0" marB="0"/>
                </a:tc>
                <a:tc gridSpan="2">
                  <a:txBody>
                    <a:bodyPr/>
                    <a:lstStyle/>
                    <a:p>
                      <a:pPr marL="0" marR="0" indent="0"/>
                      <a:r>
                        <a:rPr lang="tr" sz="750" b="1">
                          <a:solidFill>
                            <a:srgbClr val="3D3D3D"/>
                          </a:solidFill>
                          <a:latin typeface="Tahoma"/>
                        </a:rPr>
                        <a:t>Toplam </a:t>
                      </a:r>
                      <a:r>
                        <a:rPr lang="tr" sz="1000" b="1">
                          <a:solidFill>
                            <a:srgbClr val="3D3D3D"/>
                          </a:solidFill>
                          <a:latin typeface="Tahoma"/>
                        </a:rPr>
                        <a:t>26.600 TL</a:t>
                      </a:r>
                    </a:p>
                  </a:txBody>
                  <a:tcPr marL="0" marR="0" marT="0" marB="0" anchor="ctr">
                    <a:solidFill>
                      <a:srgbClr val="FED699"/>
                    </a:solidFill>
                  </a:tcPr>
                </a:tc>
                <a:tc hMerge="1">
                  <a:txBody>
                    <a:bodyPr/>
                    <a:lstStyle/>
                    <a:p>
                      <a:endParaRPr sz="1600"/>
                    </a:p>
                  </a:txBody>
                  <a:tcPr marL="0" marR="0" marT="0" marB="0"/>
                </a:tc>
              </a:tr>
            </a:tbl>
          </a:graphicData>
        </a:graphic>
      </p:graphicFrame>
      <p:sp>
        <p:nvSpPr>
          <p:cNvPr id="13" name="Dikdörtgen 12"/>
          <p:cNvSpPr/>
          <p:nvPr/>
        </p:nvSpPr>
        <p:spPr>
          <a:xfrm>
            <a:off x="515112" y="6260592"/>
            <a:ext cx="4212336" cy="301752"/>
          </a:xfrm>
          <a:prstGeom prst="rect">
            <a:avLst/>
          </a:prstGeom>
          <a:solidFill>
            <a:srgbClr val="FFFFFF"/>
          </a:solidFill>
        </p:spPr>
        <p:txBody>
          <a:bodyPr lIns="0" tIns="0" rIns="0" bIns="0">
            <a:noAutofit/>
          </a:bodyPr>
          <a:lstStyle/>
          <a:p>
            <a:pPr marL="0" marR="0" indent="0">
              <a:lnSpc>
                <a:spcPct val="126000"/>
              </a:lnSpc>
            </a:pPr>
            <a:r>
              <a:rPr lang="tr" sz="850">
                <a:latin typeface="Garamond"/>
              </a:rPr>
              <a:t>Belirlenen kriterler kapsamında arıcılık desteğinde 2023 yılına göre 2024 yılında </a:t>
            </a:r>
            <a:r>
              <a:rPr lang="tr" sz="850" b="1">
                <a:latin typeface="Garamond"/>
              </a:rPr>
              <a:t>%217 artış </a:t>
            </a:r>
            <a:r>
              <a:rPr lang="tr" sz="850">
                <a:latin typeface="Garamond"/>
              </a:rPr>
              <a:t>sağlanmıştır. 2025 yılında ise 2024 yılına göre </a:t>
            </a:r>
            <a:r>
              <a:rPr lang="tr" sz="850" b="1">
                <a:latin typeface="Garamond"/>
              </a:rPr>
              <a:t>%40 artış </a:t>
            </a:r>
            <a:r>
              <a:rPr lang="tr" sz="850">
                <a:latin typeface="Garamond"/>
              </a:rPr>
              <a:t>sağlanmıştır.</a:t>
            </a:r>
          </a:p>
        </p:txBody>
      </p:sp>
      <p:sp>
        <p:nvSpPr>
          <p:cNvPr id="14" name="Dikdörtgen 13"/>
          <p:cNvSpPr/>
          <p:nvPr/>
        </p:nvSpPr>
        <p:spPr>
          <a:xfrm>
            <a:off x="3416808" y="7141464"/>
            <a:ext cx="1420368" cy="10363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16280" y="70104"/>
            <a:ext cx="2203704" cy="414528"/>
          </a:xfrm>
          <a:prstGeom prst="rect">
            <a:avLst/>
          </a:prstGeom>
        </p:spPr>
      </p:pic>
      <p:pic>
        <p:nvPicPr>
          <p:cNvPr id="3" name="Resim 2"/>
          <p:cNvPicPr>
            <a:picLocks noChangeAspect="1"/>
          </p:cNvPicPr>
          <p:nvPr/>
        </p:nvPicPr>
        <p:blipFill>
          <a:blip r:embed="rId3"/>
          <a:stretch>
            <a:fillRect/>
          </a:stretch>
        </p:blipFill>
        <p:spPr>
          <a:xfrm>
            <a:off x="591312" y="2136648"/>
            <a:ext cx="326136" cy="329184"/>
          </a:xfrm>
          <a:prstGeom prst="rect">
            <a:avLst/>
          </a:prstGeom>
        </p:spPr>
      </p:pic>
      <p:pic>
        <p:nvPicPr>
          <p:cNvPr id="4" name="Resim 3"/>
          <p:cNvPicPr>
            <a:picLocks noChangeAspect="1"/>
          </p:cNvPicPr>
          <p:nvPr/>
        </p:nvPicPr>
        <p:blipFill>
          <a:blip r:embed="rId4"/>
          <a:stretch>
            <a:fillRect/>
          </a:stretch>
        </p:blipFill>
        <p:spPr>
          <a:xfrm>
            <a:off x="630936" y="2639568"/>
            <a:ext cx="298704" cy="298704"/>
          </a:xfrm>
          <a:prstGeom prst="rect">
            <a:avLst/>
          </a:prstGeom>
        </p:spPr>
      </p:pic>
      <p:pic>
        <p:nvPicPr>
          <p:cNvPr id="5" name="Resim 4"/>
          <p:cNvPicPr>
            <a:picLocks noChangeAspect="1"/>
          </p:cNvPicPr>
          <p:nvPr/>
        </p:nvPicPr>
        <p:blipFill>
          <a:blip r:embed="rId5"/>
          <a:stretch>
            <a:fillRect/>
          </a:stretch>
        </p:blipFill>
        <p:spPr>
          <a:xfrm>
            <a:off x="576072" y="3145536"/>
            <a:ext cx="332232" cy="219456"/>
          </a:xfrm>
          <a:prstGeom prst="rect">
            <a:avLst/>
          </a:prstGeom>
        </p:spPr>
      </p:pic>
      <p:pic>
        <p:nvPicPr>
          <p:cNvPr id="6" name="Resim 5"/>
          <p:cNvPicPr>
            <a:picLocks noChangeAspect="1"/>
          </p:cNvPicPr>
          <p:nvPr/>
        </p:nvPicPr>
        <p:blipFill>
          <a:blip r:embed="rId6"/>
          <a:stretch>
            <a:fillRect/>
          </a:stretch>
        </p:blipFill>
        <p:spPr>
          <a:xfrm>
            <a:off x="667512" y="3624072"/>
            <a:ext cx="228600" cy="231648"/>
          </a:xfrm>
          <a:prstGeom prst="rect">
            <a:avLst/>
          </a:prstGeom>
        </p:spPr>
      </p:pic>
      <p:pic>
        <p:nvPicPr>
          <p:cNvPr id="7" name="Resim 6"/>
          <p:cNvPicPr>
            <a:picLocks noChangeAspect="1"/>
          </p:cNvPicPr>
          <p:nvPr/>
        </p:nvPicPr>
        <p:blipFill>
          <a:blip r:embed="rId7"/>
          <a:stretch>
            <a:fillRect/>
          </a:stretch>
        </p:blipFill>
        <p:spPr>
          <a:xfrm>
            <a:off x="545592" y="4038600"/>
            <a:ext cx="411480" cy="356616"/>
          </a:xfrm>
          <a:prstGeom prst="rect">
            <a:avLst/>
          </a:prstGeom>
        </p:spPr>
      </p:pic>
      <p:pic>
        <p:nvPicPr>
          <p:cNvPr id="8" name="Resim 7"/>
          <p:cNvPicPr>
            <a:picLocks noChangeAspect="1"/>
          </p:cNvPicPr>
          <p:nvPr/>
        </p:nvPicPr>
        <p:blipFill>
          <a:blip r:embed="rId8"/>
          <a:stretch>
            <a:fillRect/>
          </a:stretch>
        </p:blipFill>
        <p:spPr>
          <a:xfrm>
            <a:off x="734568" y="4553712"/>
            <a:ext cx="4267200" cy="2420112"/>
          </a:xfrm>
          <a:prstGeom prst="rect">
            <a:avLst/>
          </a:prstGeom>
        </p:spPr>
      </p:pic>
      <p:pic>
        <p:nvPicPr>
          <p:cNvPr id="9" name="Resim 8"/>
          <p:cNvPicPr>
            <a:picLocks noChangeAspect="1"/>
          </p:cNvPicPr>
          <p:nvPr/>
        </p:nvPicPr>
        <p:blipFill>
          <a:blip r:embed="rId9"/>
          <a:stretch>
            <a:fillRect/>
          </a:stretch>
        </p:blipFill>
        <p:spPr>
          <a:xfrm>
            <a:off x="2526792" y="7068312"/>
            <a:ext cx="2249424" cy="274320"/>
          </a:xfrm>
          <a:prstGeom prst="rect">
            <a:avLst/>
          </a:prstGeom>
        </p:spPr>
      </p:pic>
      <p:sp>
        <p:nvSpPr>
          <p:cNvPr id="10" name="Dikdörtgen 9"/>
          <p:cNvSpPr/>
          <p:nvPr/>
        </p:nvSpPr>
        <p:spPr>
          <a:xfrm>
            <a:off x="3416808" y="271272"/>
            <a:ext cx="1368552"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11" name="Dikdörtgen 10"/>
          <p:cNvSpPr/>
          <p:nvPr/>
        </p:nvSpPr>
        <p:spPr>
          <a:xfrm>
            <a:off x="475488" y="277368"/>
            <a:ext cx="152400" cy="109728"/>
          </a:xfrm>
          <a:prstGeom prst="rect">
            <a:avLst/>
          </a:prstGeom>
          <a:solidFill>
            <a:srgbClr val="FFFFFF"/>
          </a:solidFill>
        </p:spPr>
        <p:txBody>
          <a:bodyPr wrap="none" lIns="0" tIns="0" rIns="0" bIns="0">
            <a:noAutofit/>
          </a:bodyPr>
          <a:lstStyle/>
          <a:p>
            <a:pPr marL="0" marR="0" indent="0"/>
            <a:r>
              <a:rPr lang="tr" sz="750" b="1">
                <a:latin typeface="Cambria"/>
              </a:rPr>
              <a:t>27</a:t>
            </a:r>
          </a:p>
        </p:txBody>
      </p:sp>
      <p:sp>
        <p:nvSpPr>
          <p:cNvPr id="12" name="Dikdörtgen 11"/>
          <p:cNvSpPr/>
          <p:nvPr/>
        </p:nvSpPr>
        <p:spPr>
          <a:xfrm>
            <a:off x="691896" y="539496"/>
            <a:ext cx="1588008" cy="320040"/>
          </a:xfrm>
          <a:prstGeom prst="rect">
            <a:avLst/>
          </a:prstGeom>
          <a:solidFill>
            <a:srgbClr val="FFFFFF"/>
          </a:solidFill>
        </p:spPr>
        <p:txBody>
          <a:bodyPr lIns="0" tIns="0" rIns="0" bIns="0">
            <a:noAutofit/>
          </a:bodyPr>
          <a:lstStyle/>
          <a:p>
            <a:pPr marL="0" marR="0" indent="0">
              <a:lnSpc>
                <a:spcPct val="84000"/>
              </a:lnSpc>
            </a:pPr>
            <a:r>
              <a:rPr lang="tr" sz="1200" b="1">
                <a:latin typeface="Segoe UI"/>
              </a:rPr>
              <a:t>TEMEL HAYVANCILIK</a:t>
            </a:r>
          </a:p>
          <a:p>
            <a:pPr marL="0" marR="0" indent="0">
              <a:lnSpc>
                <a:spcPct val="84000"/>
              </a:lnSpc>
            </a:pPr>
            <a:r>
              <a:rPr lang="tr" sz="1200" b="1">
                <a:latin typeface="Segoe UI"/>
              </a:rPr>
              <a:t>DESTEKLERİ</a:t>
            </a:r>
          </a:p>
        </p:txBody>
      </p:sp>
      <p:sp>
        <p:nvSpPr>
          <p:cNvPr id="13" name="Dikdörtgen 12"/>
          <p:cNvSpPr/>
          <p:nvPr/>
        </p:nvSpPr>
        <p:spPr>
          <a:xfrm>
            <a:off x="691896" y="1289304"/>
            <a:ext cx="1167384" cy="143256"/>
          </a:xfrm>
          <a:prstGeom prst="rect">
            <a:avLst/>
          </a:prstGeom>
          <a:solidFill>
            <a:srgbClr val="FFFFFF"/>
          </a:solidFill>
        </p:spPr>
        <p:txBody>
          <a:bodyPr wrap="none" lIns="0" tIns="0" rIns="0" bIns="0">
            <a:noAutofit/>
          </a:bodyPr>
          <a:lstStyle/>
          <a:p>
            <a:pPr marL="0" marR="0" indent="0"/>
            <a:r>
              <a:rPr lang="tr" sz="850" b="1">
                <a:latin typeface="Book Antiqua"/>
              </a:rPr>
              <a:t>ARICILIK DESTEĞİ</a:t>
            </a:r>
          </a:p>
        </p:txBody>
      </p:sp>
      <p:sp>
        <p:nvSpPr>
          <p:cNvPr id="14" name="Dikdörtgen 13"/>
          <p:cNvSpPr/>
          <p:nvPr/>
        </p:nvSpPr>
        <p:spPr>
          <a:xfrm>
            <a:off x="682752" y="1764792"/>
            <a:ext cx="2657856" cy="149352"/>
          </a:xfrm>
          <a:prstGeom prst="rect">
            <a:avLst/>
          </a:prstGeom>
          <a:solidFill>
            <a:srgbClr val="FFFFFF"/>
          </a:solidFill>
        </p:spPr>
        <p:txBody>
          <a:bodyPr wrap="none" lIns="0" tIns="0" rIns="0" bIns="0">
            <a:noAutofit/>
          </a:bodyPr>
          <a:lstStyle/>
          <a:p>
            <a:pPr marL="0" marR="0" indent="0"/>
            <a:r>
              <a:rPr lang="tr" sz="850" b="1">
                <a:latin typeface="Garamond"/>
              </a:rPr>
              <a:t>Arıcılık Desteklemesinde 2025 yılı için (100 arılı kovan);</a:t>
            </a:r>
          </a:p>
        </p:txBody>
      </p:sp>
      <p:sp>
        <p:nvSpPr>
          <p:cNvPr id="15" name="Dikdörtgen 14"/>
          <p:cNvSpPr/>
          <p:nvPr/>
        </p:nvSpPr>
        <p:spPr>
          <a:xfrm>
            <a:off x="1115568" y="2243328"/>
            <a:ext cx="1432560" cy="134112"/>
          </a:xfrm>
          <a:prstGeom prst="rect">
            <a:avLst/>
          </a:prstGeom>
          <a:solidFill>
            <a:srgbClr val="FFFFFF"/>
          </a:solidFill>
        </p:spPr>
        <p:txBody>
          <a:bodyPr wrap="none" lIns="0" tIns="0" rIns="0" bIns="0">
            <a:noAutofit/>
          </a:bodyPr>
          <a:lstStyle/>
          <a:p>
            <a:pPr marL="0" marR="0" indent="0"/>
            <a:r>
              <a:rPr lang="tr" sz="850" b="1">
                <a:latin typeface="Garamond"/>
              </a:rPr>
              <a:t>Temel destek </a:t>
            </a:r>
            <a:r>
              <a:rPr lang="tr" sz="850">
                <a:latin typeface="Garamond"/>
              </a:rPr>
              <a:t>olarak 14 bin TL,</a:t>
            </a:r>
          </a:p>
        </p:txBody>
      </p:sp>
      <p:sp>
        <p:nvSpPr>
          <p:cNvPr id="16" name="Dikdörtgen 15"/>
          <p:cNvSpPr/>
          <p:nvPr/>
        </p:nvSpPr>
        <p:spPr>
          <a:xfrm>
            <a:off x="1118616" y="2721864"/>
            <a:ext cx="1712976" cy="149352"/>
          </a:xfrm>
          <a:prstGeom prst="rect">
            <a:avLst/>
          </a:prstGeom>
          <a:solidFill>
            <a:srgbClr val="FFFFFF"/>
          </a:solidFill>
        </p:spPr>
        <p:txBody>
          <a:bodyPr wrap="none" lIns="0" tIns="0" rIns="0" bIns="0">
            <a:noAutofit/>
          </a:bodyPr>
          <a:lstStyle/>
          <a:p>
            <a:pPr marL="0" marR="0" indent="1524"/>
            <a:r>
              <a:rPr lang="tr" sz="850" b="1">
                <a:latin typeface="Garamond"/>
              </a:rPr>
              <a:t>Genç/kadın üreticilere </a:t>
            </a:r>
            <a:r>
              <a:rPr lang="tr" sz="850">
                <a:latin typeface="Garamond"/>
              </a:rPr>
              <a:t>5 bin 600 TL,</a:t>
            </a:r>
          </a:p>
        </p:txBody>
      </p:sp>
      <p:sp>
        <p:nvSpPr>
          <p:cNvPr id="17" name="Dikdörtgen 16"/>
          <p:cNvSpPr/>
          <p:nvPr/>
        </p:nvSpPr>
        <p:spPr>
          <a:xfrm>
            <a:off x="1118616" y="3194304"/>
            <a:ext cx="1405128" cy="149352"/>
          </a:xfrm>
          <a:prstGeom prst="rect">
            <a:avLst/>
          </a:prstGeom>
          <a:solidFill>
            <a:srgbClr val="FFFFFF"/>
          </a:solidFill>
        </p:spPr>
        <p:txBody>
          <a:bodyPr wrap="none" lIns="0" tIns="0" rIns="0" bIns="0">
            <a:noAutofit/>
          </a:bodyPr>
          <a:lstStyle/>
          <a:p>
            <a:pPr marL="0" marR="0" indent="0"/>
            <a:r>
              <a:rPr lang="tr" sz="850" b="1">
                <a:latin typeface="Garamond"/>
              </a:rPr>
              <a:t>Gezgin arıcı </a:t>
            </a:r>
            <a:r>
              <a:rPr lang="tr" sz="850">
                <a:latin typeface="Garamond"/>
              </a:rPr>
              <a:t>için 4 bin 200 TL,</a:t>
            </a:r>
          </a:p>
        </p:txBody>
      </p:sp>
      <p:sp>
        <p:nvSpPr>
          <p:cNvPr id="18" name="Dikdörtgen 17"/>
          <p:cNvSpPr/>
          <p:nvPr/>
        </p:nvSpPr>
        <p:spPr>
          <a:xfrm>
            <a:off x="1115568" y="3602736"/>
            <a:ext cx="3901440" cy="271272"/>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Birinci derece örgüt üyesi </a:t>
            </a:r>
            <a:r>
              <a:rPr lang="tr" sz="850">
                <a:latin typeface="Garamond"/>
              </a:rPr>
              <a:t>olan üreticilere 2 bin 800 TL, toplamda </a:t>
            </a:r>
            <a:r>
              <a:rPr lang="tr" sz="850" b="1">
                <a:latin typeface="Garamond"/>
              </a:rPr>
              <a:t>26 bin 600 TL </a:t>
            </a:r>
            <a:r>
              <a:rPr lang="tr" sz="850">
                <a:latin typeface="Garamond"/>
              </a:rPr>
              <a:t>destek ödenecektir.</a:t>
            </a:r>
          </a:p>
        </p:txBody>
      </p:sp>
      <p:sp>
        <p:nvSpPr>
          <p:cNvPr id="19" name="Dikdörtgen 18"/>
          <p:cNvSpPr/>
          <p:nvPr/>
        </p:nvSpPr>
        <p:spPr>
          <a:xfrm>
            <a:off x="1115568" y="4081272"/>
            <a:ext cx="3898392" cy="301752"/>
          </a:xfrm>
          <a:prstGeom prst="rect">
            <a:avLst/>
          </a:prstGeom>
          <a:solidFill>
            <a:srgbClr val="FFFFFF"/>
          </a:solidFill>
        </p:spPr>
        <p:txBody>
          <a:bodyPr lIns="0" tIns="0" rIns="0" bIns="0">
            <a:noAutofit/>
          </a:bodyPr>
          <a:lstStyle/>
          <a:p>
            <a:pPr marL="0" marR="0" indent="0" algn="just">
              <a:lnSpc>
                <a:spcPct val="124000"/>
              </a:lnSpc>
            </a:pPr>
            <a:r>
              <a:rPr lang="tr" sz="850">
                <a:latin typeface="Garamond"/>
              </a:rPr>
              <a:t>2024 yılındaki arıcılık destek miktarı 2023 yılına göre %217 artışla 6 bin TL’den 19 bin TL’ye, 2025 yılında ise </a:t>
            </a:r>
            <a:r>
              <a:rPr lang="tr" sz="850" b="1">
                <a:latin typeface="Garamond"/>
              </a:rPr>
              <a:t>%40 artışla </a:t>
            </a:r>
            <a:r>
              <a:rPr lang="tr" sz="850">
                <a:latin typeface="Garamond"/>
              </a:rPr>
              <a:t>19 bin TL’den </a:t>
            </a:r>
            <a:r>
              <a:rPr lang="tr" sz="850" b="1">
                <a:latin typeface="Garamond"/>
              </a:rPr>
              <a:t>26 bin 600 TL</a:t>
            </a:r>
            <a:r>
              <a:rPr lang="tr" sz="850">
                <a:latin typeface="Garamond"/>
              </a:rPr>
              <a:t>‘ye çıkarılmıştır.</a:t>
            </a:r>
          </a:p>
        </p:txBody>
      </p:sp>
      <p:sp>
        <p:nvSpPr>
          <p:cNvPr id="20" name="Dikdörtgen 19"/>
          <p:cNvSpPr/>
          <p:nvPr/>
        </p:nvSpPr>
        <p:spPr>
          <a:xfrm>
            <a:off x="481584" y="7141464"/>
            <a:ext cx="1417320" cy="103632"/>
          </a:xfrm>
          <a:prstGeom prst="rect">
            <a:avLst/>
          </a:prstGeom>
          <a:solidFill>
            <a:srgbClr val="FFFFFF"/>
          </a:solidFill>
        </p:spPr>
        <p:txBody>
          <a:bodyPr wrap="none" lIns="0" tIns="0" rIns="0" bIns="0">
            <a:noAutofit/>
          </a:bodyPr>
          <a:lstStyle/>
          <a:p>
            <a:pPr marL="0" marR="0" indent="0" algn="ct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27304" y="2545080"/>
            <a:ext cx="4218432" cy="2865120"/>
          </a:xfrm>
          <a:prstGeom prst="rect">
            <a:avLst/>
          </a:prstGeom>
        </p:spPr>
      </p:pic>
      <p:pic>
        <p:nvPicPr>
          <p:cNvPr id="3" name="Resim 2"/>
          <p:cNvPicPr>
            <a:picLocks noChangeAspect="1"/>
          </p:cNvPicPr>
          <p:nvPr/>
        </p:nvPicPr>
        <p:blipFill>
          <a:blip r:embed="rId3"/>
          <a:stretch>
            <a:fillRect/>
          </a:stretch>
        </p:blipFill>
        <p:spPr>
          <a:xfrm>
            <a:off x="2529840" y="7050024"/>
            <a:ext cx="310896" cy="310896"/>
          </a:xfrm>
          <a:prstGeom prst="rect">
            <a:avLst/>
          </a:prstGeom>
        </p:spPr>
      </p:pic>
      <p:sp>
        <p:nvSpPr>
          <p:cNvPr id="4" name="Dikdörtgen 3"/>
          <p:cNvSpPr/>
          <p:nvPr/>
        </p:nvSpPr>
        <p:spPr>
          <a:xfrm>
            <a:off x="515112" y="271272"/>
            <a:ext cx="1588008" cy="105156"/>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515112" y="559308"/>
            <a:ext cx="1588008" cy="300228"/>
          </a:xfrm>
          <a:prstGeom prst="rect">
            <a:avLst/>
          </a:prstGeom>
          <a:solidFill>
            <a:srgbClr val="FFFFFF"/>
          </a:solidFill>
        </p:spPr>
        <p:txBody>
          <a:bodyPr lIns="0" tIns="0" rIns="0" bIns="0">
            <a:noAutofit/>
          </a:bodyPr>
          <a:lstStyle/>
          <a:p>
            <a:pPr marL="0" marR="0" indent="0">
              <a:lnSpc>
                <a:spcPct val="84000"/>
              </a:lnSpc>
            </a:pPr>
            <a:r>
              <a:rPr lang="tr" sz="1200" b="1">
                <a:latin typeface="Segoe UI"/>
              </a:rPr>
              <a:t>TEMEL HAYVANCILIK</a:t>
            </a:r>
          </a:p>
          <a:p>
            <a:pPr marL="0" marR="0" indent="0">
              <a:lnSpc>
                <a:spcPct val="84000"/>
              </a:lnSpc>
            </a:pPr>
            <a:r>
              <a:rPr lang="tr" sz="1200" b="1">
                <a:latin typeface="Segoe UI"/>
              </a:rPr>
              <a:t>DESTEKLERİ</a:t>
            </a:r>
          </a:p>
        </p:txBody>
      </p:sp>
      <p:sp>
        <p:nvSpPr>
          <p:cNvPr id="6" name="Dikdörtgen 5"/>
          <p:cNvSpPr/>
          <p:nvPr/>
        </p:nvSpPr>
        <p:spPr>
          <a:xfrm>
            <a:off x="4687824" y="277368"/>
            <a:ext cx="155448" cy="109728"/>
          </a:xfrm>
          <a:prstGeom prst="rect">
            <a:avLst/>
          </a:prstGeom>
          <a:solidFill>
            <a:srgbClr val="FFFFFF"/>
          </a:solidFill>
        </p:spPr>
        <p:txBody>
          <a:bodyPr wrap="none" lIns="0" tIns="0" rIns="0" bIns="0">
            <a:noAutofit/>
          </a:bodyPr>
          <a:lstStyle/>
          <a:p>
            <a:pPr marL="0" marR="0" indent="0"/>
            <a:r>
              <a:rPr lang="tr" sz="750" b="1">
                <a:latin typeface="Cambria"/>
              </a:rPr>
              <a:t>28</a:t>
            </a:r>
          </a:p>
        </p:txBody>
      </p:sp>
      <p:sp>
        <p:nvSpPr>
          <p:cNvPr id="7" name="Dikdörtgen 6"/>
          <p:cNvSpPr/>
          <p:nvPr/>
        </p:nvSpPr>
        <p:spPr>
          <a:xfrm>
            <a:off x="515112" y="1292352"/>
            <a:ext cx="1246632" cy="131064"/>
          </a:xfrm>
          <a:prstGeom prst="rect">
            <a:avLst/>
          </a:prstGeom>
          <a:solidFill>
            <a:srgbClr val="FFFFFF"/>
          </a:solidFill>
        </p:spPr>
        <p:txBody>
          <a:bodyPr wrap="none" lIns="0" tIns="0" rIns="0" bIns="0">
            <a:noAutofit/>
          </a:bodyPr>
          <a:lstStyle/>
          <a:p>
            <a:pPr marL="0" marR="0" indent="0" algn="just"/>
            <a:r>
              <a:rPr lang="tr" sz="850" b="1">
                <a:latin typeface="Garamond"/>
              </a:rPr>
              <a:t>İPEK BÖCEĞİ DESTEĞİ</a:t>
            </a:r>
          </a:p>
        </p:txBody>
      </p:sp>
      <p:sp>
        <p:nvSpPr>
          <p:cNvPr id="8" name="Dikdörtgen 7"/>
          <p:cNvSpPr/>
          <p:nvPr/>
        </p:nvSpPr>
        <p:spPr>
          <a:xfrm>
            <a:off x="515112" y="1642872"/>
            <a:ext cx="4245864" cy="728472"/>
          </a:xfrm>
          <a:prstGeom prst="rect">
            <a:avLst/>
          </a:prstGeom>
          <a:solidFill>
            <a:srgbClr val="FFFFFF"/>
          </a:solidFill>
        </p:spPr>
        <p:txBody>
          <a:bodyPr lIns="0" tIns="0" rIns="0" bIns="0">
            <a:noAutofit/>
          </a:bodyPr>
          <a:lstStyle/>
          <a:p>
            <a:pPr marL="0" marR="0" indent="0" algn="just" defTabSz="1668780">
              <a:tabLst>
                <a:tab pos="1668780" algn="l"/>
                <a:tab pos="3607308" algn="l"/>
              </a:tabLst>
            </a:pPr>
            <a:r>
              <a:rPr lang="tr" sz="1900" b="1">
                <a:latin typeface="Times New Roman"/>
              </a:rPr>
              <a:t>T , ,	, ...... .............	, ....</a:t>
            </a:r>
          </a:p>
          <a:p>
            <a:pPr marL="0" marR="0" indent="215900" algn="just">
              <a:lnSpc>
                <a:spcPct val="125000"/>
              </a:lnSpc>
            </a:pPr>
            <a:r>
              <a:rPr lang="tr" sz="850">
                <a:latin typeface="Garamond"/>
              </a:rPr>
              <a:t>arihi ipek yolu üzerinde yer alan ülkemizde, kültürel mirasın ve gen kaynaklarının korunmasının yanı sıra, yaş koza üretiminin arttırılarak ipek sanayinin ihtiyacı olan kozanın yurt içi üretimden karşılanması ve sürdürülebilirliğin sağlanması amacıyla ipek böceği yetiştiriciliği ürün bazında desteklenmektedir.</a:t>
            </a:r>
          </a:p>
        </p:txBody>
      </p:sp>
      <p:sp>
        <p:nvSpPr>
          <p:cNvPr id="9" name="Dikdörtgen 8"/>
          <p:cNvSpPr/>
          <p:nvPr/>
        </p:nvSpPr>
        <p:spPr>
          <a:xfrm>
            <a:off x="515112" y="5526024"/>
            <a:ext cx="4245864" cy="283464"/>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Ülkemiz yaş koza ve tohum üretimi yönünden; AB’de ilk sırada, dünyada 14. sırada yer almakta ve kendi tohumunu üreten 7 ülkeden biridir.</a:t>
            </a:r>
          </a:p>
        </p:txBody>
      </p:sp>
      <p:sp>
        <p:nvSpPr>
          <p:cNvPr id="10" name="Dikdörtgen 9"/>
          <p:cNvSpPr/>
          <p:nvPr/>
        </p:nvSpPr>
        <p:spPr>
          <a:xfrm>
            <a:off x="515112" y="5928360"/>
            <a:ext cx="4245864" cy="283464"/>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İpek böceği desteklemesi istihdam ve sürdürülebilirliğinin sağlanması yönünden büyük önem arz etmektedir.</a:t>
            </a:r>
          </a:p>
        </p:txBody>
      </p:sp>
      <p:sp>
        <p:nvSpPr>
          <p:cNvPr id="12" name="Dikdörtgen 11"/>
          <p:cNvSpPr/>
          <p:nvPr/>
        </p:nvSpPr>
        <p:spPr>
          <a:xfrm>
            <a:off x="531876" y="6355080"/>
            <a:ext cx="4210812" cy="579120"/>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İpek böcekçiliği sektöründe yaş koza üretiminden ipek halı ve ipek ürünleri pazarlamasına kadar üretim aşamalarında yaklaşık 200.000'den fazla kişi istihdam edilmekte ve aynı üretimle yaş kozanın ipek halı ve ipek ürünlerine dönüştürülmesi yüksek miktarda katma değer yaratılmaktadır. Üretilen ipek halı ve ipek ürünlerinin tamamına yakını ihraç edilmekte olup,</a:t>
            </a:r>
          </a:p>
        </p:txBody>
      </p:sp>
      <p:sp>
        <p:nvSpPr>
          <p:cNvPr id="13" name="Dikdörtgen 12"/>
          <p:cNvSpPr/>
          <p:nvPr/>
        </p:nvSpPr>
        <p:spPr>
          <a:xfrm>
            <a:off x="531876" y="6973824"/>
            <a:ext cx="1935480" cy="152400"/>
          </a:xfrm>
          <a:prstGeom prst="rect">
            <a:avLst/>
          </a:prstGeom>
          <a:solidFill>
            <a:srgbClr val="FFFFFF"/>
          </a:solidFill>
        </p:spPr>
        <p:txBody>
          <a:bodyPr wrap="none" lIns="0" tIns="0" rIns="0" bIns="0">
            <a:noAutofit/>
          </a:bodyPr>
          <a:lstStyle/>
          <a:p>
            <a:pPr marL="0" marR="0" indent="0" algn="just"/>
            <a:r>
              <a:rPr lang="tr" sz="850">
                <a:latin typeface="Garamond"/>
              </a:rPr>
              <a:t>yıllık ihracat değeri 30 milyon $ civarındadır.</a:t>
            </a:r>
          </a:p>
        </p:txBody>
      </p:sp>
      <p:sp>
        <p:nvSpPr>
          <p:cNvPr id="14" name="Dikdörtgen 13"/>
          <p:cNvSpPr/>
          <p:nvPr/>
        </p:nvSpPr>
        <p:spPr>
          <a:xfrm>
            <a:off x="3416808" y="7141464"/>
            <a:ext cx="1420368" cy="10363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3205" y="202868"/>
            <a:ext cx="274470" cy="274469"/>
          </a:xfrm>
          <a:prstGeom prst="rect">
            <a:avLst/>
          </a:prstGeom>
        </p:spPr>
      </p:pic>
      <p:pic>
        <p:nvPicPr>
          <p:cNvPr id="3" name="Resim 2"/>
          <p:cNvPicPr>
            <a:picLocks noChangeAspect="1"/>
          </p:cNvPicPr>
          <p:nvPr/>
        </p:nvPicPr>
        <p:blipFill>
          <a:blip r:embed="rId3"/>
          <a:stretch>
            <a:fillRect/>
          </a:stretch>
        </p:blipFill>
        <p:spPr>
          <a:xfrm>
            <a:off x="3433847" y="2983"/>
            <a:ext cx="1336546" cy="906941"/>
          </a:xfrm>
          <a:prstGeom prst="rect">
            <a:avLst/>
          </a:prstGeom>
        </p:spPr>
      </p:pic>
      <p:pic>
        <p:nvPicPr>
          <p:cNvPr id="4" name="Resim 3"/>
          <p:cNvPicPr>
            <a:picLocks noChangeAspect="1"/>
          </p:cNvPicPr>
          <p:nvPr/>
        </p:nvPicPr>
        <p:blipFill>
          <a:blip r:embed="rId4"/>
          <a:stretch>
            <a:fillRect/>
          </a:stretch>
        </p:blipFill>
        <p:spPr>
          <a:xfrm>
            <a:off x="489271" y="4173721"/>
            <a:ext cx="4454157" cy="1047159"/>
          </a:xfrm>
          <a:prstGeom prst="rect">
            <a:avLst/>
          </a:prstGeom>
        </p:spPr>
      </p:pic>
      <p:sp>
        <p:nvSpPr>
          <p:cNvPr id="5" name="Dikdörtgen 4"/>
          <p:cNvSpPr/>
          <p:nvPr/>
        </p:nvSpPr>
        <p:spPr>
          <a:xfrm>
            <a:off x="477337" y="277452"/>
            <a:ext cx="1837750" cy="90993"/>
          </a:xfrm>
          <a:prstGeom prst="rect">
            <a:avLst/>
          </a:prstGeom>
          <a:solidFill>
            <a:srgbClr val="FFFFFF"/>
          </a:solidFill>
        </p:spPr>
        <p:txBody>
          <a:bodyPr wrap="none" lIns="0" tIns="0" rIns="0" bIns="0">
            <a:noAutofit/>
          </a:bodyPr>
          <a:lstStyle/>
          <a:p>
            <a:pPr marL="0" marR="0" indent="0" defTabSz="1802003">
              <a:tabLst/>
            </a:pPr>
            <a:r>
              <a:rPr lang="tr" sz="750" b="1">
                <a:latin typeface="Cambria"/>
              </a:rPr>
              <a:t>29 ---------------------------</a:t>
            </a:r>
          </a:p>
        </p:txBody>
      </p:sp>
      <p:sp>
        <p:nvSpPr>
          <p:cNvPr id="6" name="Dikdörtgen 5"/>
          <p:cNvSpPr/>
          <p:nvPr/>
        </p:nvSpPr>
        <p:spPr>
          <a:xfrm>
            <a:off x="477337" y="556396"/>
            <a:ext cx="1837750" cy="302811"/>
          </a:xfrm>
          <a:prstGeom prst="rect">
            <a:avLst/>
          </a:prstGeom>
          <a:solidFill>
            <a:srgbClr val="FFFFFF"/>
          </a:solidFill>
        </p:spPr>
        <p:txBody>
          <a:bodyPr lIns="0" tIns="0" rIns="0" bIns="0">
            <a:noAutofit/>
          </a:bodyPr>
          <a:lstStyle/>
          <a:p>
            <a:pPr marL="0" marR="0" indent="228600">
              <a:lnSpc>
                <a:spcPct val="85000"/>
              </a:lnSpc>
            </a:pPr>
            <a:r>
              <a:rPr lang="tr" sz="1200" b="1">
                <a:latin typeface="Segoe UI"/>
              </a:rPr>
              <a:t>TEMEL HAYVANCILIK</a:t>
            </a:r>
          </a:p>
          <a:p>
            <a:pPr marL="0" marR="0" indent="228600">
              <a:lnSpc>
                <a:spcPct val="85000"/>
              </a:lnSpc>
            </a:pPr>
            <a:r>
              <a:rPr lang="tr" sz="1200" b="1">
                <a:latin typeface="Segoe UI"/>
              </a:rPr>
              <a:t>DESTEKLERİ</a:t>
            </a:r>
          </a:p>
        </p:txBody>
      </p:sp>
      <p:sp>
        <p:nvSpPr>
          <p:cNvPr id="7" name="Dikdörtgen 6"/>
          <p:cNvSpPr/>
          <p:nvPr/>
        </p:nvSpPr>
        <p:spPr>
          <a:xfrm>
            <a:off x="695123" y="1288811"/>
            <a:ext cx="1375329" cy="143202"/>
          </a:xfrm>
          <a:prstGeom prst="rect">
            <a:avLst/>
          </a:prstGeom>
          <a:solidFill>
            <a:srgbClr val="FFFFFF"/>
          </a:solidFill>
        </p:spPr>
        <p:txBody>
          <a:bodyPr wrap="none" lIns="0" tIns="0" rIns="0" bIns="0">
            <a:noAutofit/>
          </a:bodyPr>
          <a:lstStyle/>
          <a:p>
            <a:pPr marL="0" marR="0" indent="11499"/>
            <a:r>
              <a:rPr lang="tr" sz="850" b="1">
                <a:latin typeface="Book Antiqua"/>
              </a:rPr>
              <a:t>İPEK BÖCEĞİ DESTEĞİ</a:t>
            </a:r>
          </a:p>
        </p:txBody>
      </p:sp>
      <p:sp>
        <p:nvSpPr>
          <p:cNvPr id="8" name="Dikdörtgen 7"/>
          <p:cNvSpPr/>
          <p:nvPr/>
        </p:nvSpPr>
        <p:spPr>
          <a:xfrm>
            <a:off x="1533447" y="1790016"/>
            <a:ext cx="2511989" cy="211818"/>
          </a:xfrm>
          <a:prstGeom prst="rect">
            <a:avLst/>
          </a:prstGeom>
          <a:solidFill>
            <a:srgbClr val="FFFFFF"/>
          </a:solidFill>
        </p:spPr>
        <p:txBody>
          <a:bodyPr wrap="none" lIns="0" tIns="0" rIns="0" bIns="0">
            <a:noAutofit/>
          </a:bodyPr>
          <a:lstStyle/>
          <a:p>
            <a:pPr marL="0" marR="0" indent="0" algn="ctr"/>
            <a:r>
              <a:rPr lang="tr" sz="1500" b="1">
                <a:solidFill>
                  <a:srgbClr val="F0667A"/>
                </a:solidFill>
                <a:latin typeface="Arial"/>
              </a:rPr>
              <a:t>DESTEKLEME MODELİNDE</a:t>
            </a:r>
          </a:p>
        </p:txBody>
      </p:sp>
      <p:sp>
        <p:nvSpPr>
          <p:cNvPr id="9" name="Dikdörtgen 8"/>
          <p:cNvSpPr/>
          <p:nvPr/>
        </p:nvSpPr>
        <p:spPr>
          <a:xfrm>
            <a:off x="1897417" y="2210670"/>
            <a:ext cx="1691565" cy="208835"/>
          </a:xfrm>
          <a:prstGeom prst="rect">
            <a:avLst/>
          </a:prstGeom>
          <a:solidFill>
            <a:srgbClr val="FFFFFF"/>
          </a:solidFill>
        </p:spPr>
        <p:txBody>
          <a:bodyPr wrap="none" lIns="0" tIns="0" rIns="0" bIns="0">
            <a:noAutofit/>
          </a:bodyPr>
          <a:lstStyle/>
          <a:p>
            <a:pPr marL="0" marR="0" indent="0" algn="ctr"/>
            <a:r>
              <a:rPr lang="tr" sz="1400" b="1">
                <a:solidFill>
                  <a:srgbClr val="545454"/>
                </a:solidFill>
                <a:latin typeface="Arial"/>
              </a:rPr>
              <a:t>İpek Böceği Desteği</a:t>
            </a:r>
          </a:p>
        </p:txBody>
      </p:sp>
      <p:sp>
        <p:nvSpPr>
          <p:cNvPr id="10" name="Dikdörtgen 9"/>
          <p:cNvSpPr/>
          <p:nvPr/>
        </p:nvSpPr>
        <p:spPr>
          <a:xfrm>
            <a:off x="1742282" y="3126561"/>
            <a:ext cx="1986918" cy="316237"/>
          </a:xfrm>
          <a:prstGeom prst="rect">
            <a:avLst/>
          </a:prstGeom>
          <a:solidFill>
            <a:srgbClr val="F9D2DA"/>
          </a:solidFill>
        </p:spPr>
        <p:txBody>
          <a:bodyPr lIns="0" tIns="0" rIns="0" bIns="0">
            <a:noAutofit/>
          </a:bodyPr>
          <a:lstStyle/>
          <a:p>
            <a:pPr marL="0" marR="0" indent="0" algn="ctr">
              <a:lnSpc>
                <a:spcPct val="131000"/>
              </a:lnSpc>
            </a:pPr>
            <a:r>
              <a:rPr lang="tr" sz="900" b="1">
                <a:solidFill>
                  <a:srgbClr val="545454"/>
                </a:solidFill>
                <a:latin typeface="Arial"/>
              </a:rPr>
              <a:t>1 KUTU TOHUM VE ORTALAMA 20 KG YAŞ KOZA İÇİN</a:t>
            </a:r>
          </a:p>
        </p:txBody>
      </p:sp>
      <p:sp>
        <p:nvSpPr>
          <p:cNvPr id="11" name="Dikdörtgen 10"/>
          <p:cNvSpPr/>
          <p:nvPr/>
        </p:nvSpPr>
        <p:spPr>
          <a:xfrm>
            <a:off x="826390" y="3842568"/>
            <a:ext cx="733907" cy="292369"/>
          </a:xfrm>
          <a:prstGeom prst="rect">
            <a:avLst/>
          </a:prstGeom>
          <a:solidFill>
            <a:srgbClr val="FFFFFF"/>
          </a:solidFill>
        </p:spPr>
        <p:txBody>
          <a:bodyPr lIns="0" tIns="0" rIns="0" bIns="0">
            <a:noAutofit/>
          </a:bodyPr>
          <a:lstStyle/>
          <a:p>
            <a:pPr marL="0" marR="0" indent="0" algn="ctr"/>
            <a:r>
              <a:rPr lang="tr" sz="900" b="1">
                <a:solidFill>
                  <a:srgbClr val="B46151"/>
                </a:solidFill>
                <a:latin typeface="Arial"/>
              </a:rPr>
              <a:t>ESKİ MODEL (2023 YILI)</a:t>
            </a:r>
          </a:p>
        </p:txBody>
      </p:sp>
      <p:sp>
        <p:nvSpPr>
          <p:cNvPr id="12" name="Dikdörtgen 11"/>
          <p:cNvSpPr/>
          <p:nvPr/>
        </p:nvSpPr>
        <p:spPr>
          <a:xfrm>
            <a:off x="1739299" y="3860468"/>
            <a:ext cx="1980951" cy="289386"/>
          </a:xfrm>
          <a:prstGeom prst="rect">
            <a:avLst/>
          </a:prstGeom>
          <a:solidFill>
            <a:srgbClr val="FFFFFF"/>
          </a:solidFill>
        </p:spPr>
        <p:txBody>
          <a:bodyPr lIns="0" tIns="0" rIns="0" bIns="0">
            <a:noAutofit/>
          </a:bodyPr>
          <a:lstStyle/>
          <a:p>
            <a:pPr marL="0" marR="0" indent="0" algn="ctr"/>
            <a:r>
              <a:rPr lang="tr" sz="900" b="1">
                <a:solidFill>
                  <a:srgbClr val="6690EC"/>
                </a:solidFill>
                <a:latin typeface="Arial"/>
              </a:rPr>
              <a:t>MEVCUT MODEL</a:t>
            </a:r>
          </a:p>
          <a:p>
            <a:pPr marL="0" marR="0" indent="0" algn="ctr" defTabSz="645160">
              <a:lnSpc>
                <a:spcPct val="76000"/>
              </a:lnSpc>
              <a:tabLst>
                <a:tab pos="645160" algn="l"/>
                <a:tab pos="1547622" algn="l"/>
              </a:tabLst>
            </a:pPr>
            <a:r>
              <a:rPr lang="tr" sz="500">
                <a:solidFill>
                  <a:srgbClr val="3D3D3D"/>
                </a:solidFill>
                <a:latin typeface="Arial"/>
              </a:rPr>
              <a:t>VERİMLİLİK	</a:t>
            </a:r>
            <a:r>
              <a:rPr lang="tr" sz="900" b="1">
                <a:solidFill>
                  <a:srgbClr val="6690EC"/>
                </a:solidFill>
                <a:latin typeface="Arial"/>
              </a:rPr>
              <a:t>(2024 YILI)	</a:t>
            </a:r>
            <a:r>
              <a:rPr lang="tr" sz="500">
                <a:solidFill>
                  <a:srgbClr val="3D3D3D"/>
                </a:solidFill>
                <a:latin typeface="Arial"/>
              </a:rPr>
              <a:t>VERİMLİLİK</a:t>
            </a:r>
          </a:p>
          <a:p>
            <a:pPr marL="0" marR="0" indent="0" defTabSz="645160">
              <a:lnSpc>
                <a:spcPct val="75000"/>
              </a:lnSpc>
              <a:tabLst>
                <a:tab pos="645160" algn="l"/>
                <a:tab pos="1229106" algn="l"/>
                <a:tab pos="1547622" algn="l"/>
              </a:tabLst>
            </a:pPr>
            <a:r>
              <a:rPr lang="tr" sz="500">
                <a:solidFill>
                  <a:srgbClr val="3D3D3D"/>
                </a:solidFill>
                <a:latin typeface="Arial"/>
              </a:rPr>
              <a:t>KRİTERLERİ	</a:t>
            </a:r>
            <a:r>
              <a:rPr lang="tr" sz="900" b="1" baseline="30000">
                <a:solidFill>
                  <a:srgbClr val="6690EC"/>
                </a:solidFill>
                <a:latin typeface="Arial"/>
              </a:rPr>
              <a:t>(</a:t>
            </a:r>
            <a:r>
              <a:rPr lang="tr" sz="900" b="1">
                <a:solidFill>
                  <a:srgbClr val="6690EC"/>
                </a:solidFill>
                <a:latin typeface="Arial"/>
              </a:rPr>
              <a:t>	)	</a:t>
            </a:r>
            <a:r>
              <a:rPr lang="tr" sz="500">
                <a:solidFill>
                  <a:srgbClr val="3D3D3D"/>
                </a:solidFill>
                <a:latin typeface="Arial"/>
              </a:rPr>
              <a:t>KRİTERLERİ</a:t>
            </a:r>
          </a:p>
        </p:txBody>
      </p:sp>
      <p:sp>
        <p:nvSpPr>
          <p:cNvPr id="13" name="Dikdörtgen 12"/>
          <p:cNvSpPr/>
          <p:nvPr/>
        </p:nvSpPr>
        <p:spPr>
          <a:xfrm>
            <a:off x="3797817" y="3866435"/>
            <a:ext cx="960643" cy="268502"/>
          </a:xfrm>
          <a:prstGeom prst="rect">
            <a:avLst/>
          </a:prstGeom>
          <a:solidFill>
            <a:srgbClr val="FFFFFF"/>
          </a:solidFill>
        </p:spPr>
        <p:txBody>
          <a:bodyPr lIns="0" tIns="0" rIns="0" bIns="0">
            <a:noAutofit/>
          </a:bodyPr>
          <a:lstStyle/>
          <a:p>
            <a:pPr marL="0" marR="0" indent="0" algn="ctr"/>
            <a:r>
              <a:rPr lang="tr" sz="900" b="1">
                <a:solidFill>
                  <a:srgbClr val="F0667A"/>
                </a:solidFill>
                <a:latin typeface="Arial"/>
              </a:rPr>
              <a:t>MEVCUT MODEL (2025 YILI)</a:t>
            </a:r>
          </a:p>
        </p:txBody>
      </p:sp>
      <p:sp>
        <p:nvSpPr>
          <p:cNvPr id="14" name="Dikdörtgen 13"/>
          <p:cNvSpPr/>
          <p:nvPr/>
        </p:nvSpPr>
        <p:spPr>
          <a:xfrm>
            <a:off x="516121" y="5584850"/>
            <a:ext cx="4436257" cy="304303"/>
          </a:xfrm>
          <a:prstGeom prst="rect">
            <a:avLst/>
          </a:prstGeom>
          <a:solidFill>
            <a:srgbClr val="FFFFFF"/>
          </a:solidFill>
        </p:spPr>
        <p:txBody>
          <a:bodyPr lIns="0" tIns="0" rIns="0" bIns="0">
            <a:noAutofit/>
          </a:bodyPr>
          <a:lstStyle/>
          <a:p>
            <a:pPr marL="0" marR="0" indent="0">
              <a:lnSpc>
                <a:spcPct val="125000"/>
              </a:lnSpc>
            </a:pPr>
            <a:r>
              <a:rPr lang="tr" sz="850">
                <a:latin typeface="Garamond"/>
              </a:rPr>
              <a:t>Belirlenen kriterler kapsamında ipek böceği desteğinde 2023 yılına göre 2024 yılında </a:t>
            </a:r>
            <a:r>
              <a:rPr lang="tr" sz="850" b="1" i="1">
                <a:latin typeface="Garamond"/>
              </a:rPr>
              <a:t>%186</a:t>
            </a:r>
            <a:r>
              <a:rPr lang="tr" sz="850" b="1">
                <a:latin typeface="Garamond"/>
              </a:rPr>
              <a:t> artış </a:t>
            </a:r>
            <a:r>
              <a:rPr lang="tr" sz="850">
                <a:latin typeface="Garamond"/>
              </a:rPr>
              <a:t>sağlanmıştır. 2025 yılında ise 2024 yılına göre </a:t>
            </a:r>
            <a:r>
              <a:rPr lang="tr" sz="850" b="1">
                <a:latin typeface="Garamond"/>
              </a:rPr>
              <a:t>%10 artış </a:t>
            </a:r>
            <a:r>
              <a:rPr lang="tr" sz="850">
                <a:latin typeface="Garamond"/>
              </a:rPr>
              <a:t>sağlanmıştır.</a:t>
            </a:r>
          </a:p>
        </p:txBody>
      </p:sp>
      <p:sp>
        <p:nvSpPr>
          <p:cNvPr id="15" name="Dikdörtgen 14"/>
          <p:cNvSpPr/>
          <p:nvPr/>
        </p:nvSpPr>
        <p:spPr>
          <a:xfrm>
            <a:off x="483304" y="7136198"/>
            <a:ext cx="1417096" cy="107401"/>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79704" y="2980944"/>
            <a:ext cx="301752" cy="326136"/>
          </a:xfrm>
          <a:prstGeom prst="rect">
            <a:avLst/>
          </a:prstGeom>
        </p:spPr>
      </p:pic>
      <p:pic>
        <p:nvPicPr>
          <p:cNvPr id="3" name="Resim 2"/>
          <p:cNvPicPr>
            <a:picLocks noChangeAspect="1"/>
          </p:cNvPicPr>
          <p:nvPr/>
        </p:nvPicPr>
        <p:blipFill>
          <a:blip r:embed="rId3"/>
          <a:stretch>
            <a:fillRect/>
          </a:stretch>
        </p:blipFill>
        <p:spPr>
          <a:xfrm>
            <a:off x="545592" y="4751832"/>
            <a:ext cx="4248912" cy="2289048"/>
          </a:xfrm>
          <a:prstGeom prst="rect">
            <a:avLst/>
          </a:prstGeom>
        </p:spPr>
      </p:pic>
      <p:pic>
        <p:nvPicPr>
          <p:cNvPr id="4" name="Resim 3"/>
          <p:cNvPicPr>
            <a:picLocks noChangeAspect="1"/>
          </p:cNvPicPr>
          <p:nvPr/>
        </p:nvPicPr>
        <p:blipFill>
          <a:blip r:embed="rId4"/>
          <a:stretch>
            <a:fillRect/>
          </a:stretch>
        </p:blipFill>
        <p:spPr>
          <a:xfrm>
            <a:off x="530352" y="7043928"/>
            <a:ext cx="2423160" cy="298704"/>
          </a:xfrm>
          <a:prstGeom prst="rect">
            <a:avLst/>
          </a:prstGeom>
        </p:spPr>
      </p:pic>
      <p:sp>
        <p:nvSpPr>
          <p:cNvPr id="5" name="Dikdörtgen 4"/>
          <p:cNvSpPr/>
          <p:nvPr/>
        </p:nvSpPr>
        <p:spPr>
          <a:xfrm>
            <a:off x="521208" y="271272"/>
            <a:ext cx="1371600"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4684776" y="277368"/>
            <a:ext cx="155448" cy="109728"/>
          </a:xfrm>
          <a:prstGeom prst="rect">
            <a:avLst/>
          </a:prstGeom>
          <a:solidFill>
            <a:srgbClr val="FFFFFF"/>
          </a:solidFill>
        </p:spPr>
        <p:txBody>
          <a:bodyPr wrap="none" lIns="0" tIns="0" rIns="0" bIns="0">
            <a:noAutofit/>
          </a:bodyPr>
          <a:lstStyle/>
          <a:p>
            <a:pPr marL="0" marR="0" indent="0"/>
            <a:r>
              <a:rPr lang="tr" sz="750" b="1">
                <a:latin typeface="Cambria"/>
              </a:rPr>
              <a:t>30</a:t>
            </a:r>
          </a:p>
        </p:txBody>
      </p:sp>
      <p:sp>
        <p:nvSpPr>
          <p:cNvPr id="7" name="Dikdörtgen 6"/>
          <p:cNvSpPr/>
          <p:nvPr/>
        </p:nvSpPr>
        <p:spPr>
          <a:xfrm>
            <a:off x="515112" y="539496"/>
            <a:ext cx="1588008" cy="320040"/>
          </a:xfrm>
          <a:prstGeom prst="rect">
            <a:avLst/>
          </a:prstGeom>
          <a:solidFill>
            <a:srgbClr val="FFFFFF"/>
          </a:solidFill>
        </p:spPr>
        <p:txBody>
          <a:bodyPr lIns="0" tIns="0" rIns="0" bIns="0">
            <a:noAutofit/>
          </a:bodyPr>
          <a:lstStyle/>
          <a:p>
            <a:pPr marL="0" marR="0" indent="0">
              <a:lnSpc>
                <a:spcPct val="84000"/>
              </a:lnSpc>
            </a:pPr>
            <a:r>
              <a:rPr lang="tr" sz="1200" b="1">
                <a:latin typeface="Segoe UI"/>
              </a:rPr>
              <a:t>TEMEL HAYVANCILIK</a:t>
            </a:r>
          </a:p>
          <a:p>
            <a:pPr marL="0" marR="0" indent="0">
              <a:lnSpc>
                <a:spcPct val="84000"/>
              </a:lnSpc>
            </a:pPr>
            <a:r>
              <a:rPr lang="tr" sz="1200" b="1">
                <a:latin typeface="Segoe UI"/>
              </a:rPr>
              <a:t>DESTEKLERİ</a:t>
            </a:r>
          </a:p>
        </p:txBody>
      </p:sp>
      <p:sp>
        <p:nvSpPr>
          <p:cNvPr id="8" name="Dikdörtgen 7"/>
          <p:cNvSpPr/>
          <p:nvPr/>
        </p:nvSpPr>
        <p:spPr>
          <a:xfrm>
            <a:off x="515112" y="1289304"/>
            <a:ext cx="1374648" cy="143256"/>
          </a:xfrm>
          <a:prstGeom prst="rect">
            <a:avLst/>
          </a:prstGeom>
          <a:solidFill>
            <a:srgbClr val="FFFFFF"/>
          </a:solidFill>
        </p:spPr>
        <p:txBody>
          <a:bodyPr wrap="none" lIns="0" tIns="0" rIns="0" bIns="0">
            <a:noAutofit/>
          </a:bodyPr>
          <a:lstStyle/>
          <a:p>
            <a:pPr marL="0" marR="0" indent="0"/>
            <a:r>
              <a:rPr lang="tr" sz="850" b="1">
                <a:latin typeface="Book Antiqua"/>
              </a:rPr>
              <a:t>İPEK BÖCEĞİ DESTEĞİ</a:t>
            </a:r>
          </a:p>
        </p:txBody>
      </p:sp>
      <p:sp>
        <p:nvSpPr>
          <p:cNvPr id="9" name="Dikdörtgen 8"/>
          <p:cNvSpPr/>
          <p:nvPr/>
        </p:nvSpPr>
        <p:spPr>
          <a:xfrm>
            <a:off x="1127760" y="1764792"/>
            <a:ext cx="3672840" cy="454152"/>
          </a:xfrm>
          <a:prstGeom prst="rect">
            <a:avLst/>
          </a:prstGeom>
          <a:solidFill>
            <a:srgbClr val="FFFFFF"/>
          </a:solidFill>
        </p:spPr>
        <p:txBody>
          <a:bodyPr lIns="0" tIns="0" rIns="0" bIns="0">
            <a:noAutofit/>
          </a:bodyPr>
          <a:lstStyle/>
          <a:p>
            <a:pPr marL="0" marR="0" indent="0">
              <a:lnSpc>
                <a:spcPct val="126000"/>
              </a:lnSpc>
            </a:pPr>
            <a:r>
              <a:rPr lang="tr" sz="850">
                <a:latin typeface="Garamond"/>
              </a:rPr>
              <a:t>2023 yılında verilen </a:t>
            </a:r>
            <a:r>
              <a:rPr lang="tr" sz="850" b="1">
                <a:latin typeface="Garamond"/>
              </a:rPr>
              <a:t>tohum desteği </a:t>
            </a:r>
            <a:r>
              <a:rPr lang="tr" sz="850">
                <a:latin typeface="Garamond"/>
              </a:rPr>
              <a:t>kaldırılmış olup, hali hazırda tohum üreticisi kuruluş olan KOZABİRLİK üreticilere ücretsiz tohum dağıtımını gerçekleştirmektedir.</a:t>
            </a:r>
          </a:p>
        </p:txBody>
      </p:sp>
      <p:sp>
        <p:nvSpPr>
          <p:cNvPr id="10" name="Dikdörtgen 9"/>
          <p:cNvSpPr/>
          <p:nvPr/>
        </p:nvSpPr>
        <p:spPr>
          <a:xfrm>
            <a:off x="515112" y="2368296"/>
            <a:ext cx="3502152" cy="451104"/>
          </a:xfrm>
          <a:prstGeom prst="rect">
            <a:avLst/>
          </a:prstGeom>
          <a:solidFill>
            <a:srgbClr val="FFFFFF"/>
          </a:solidFill>
        </p:spPr>
        <p:txBody>
          <a:bodyPr lIns="0" tIns="0" rIns="0" bIns="0">
            <a:noAutofit/>
          </a:bodyPr>
          <a:lstStyle/>
          <a:p>
            <a:pPr marL="0" marR="0" indent="0">
              <a:spcAft>
                <a:spcPts val="840"/>
              </a:spcAft>
            </a:pPr>
            <a:r>
              <a:rPr lang="tr" sz="850" b="1">
                <a:latin typeface="Garamond"/>
              </a:rPr>
              <a:t>2024 - 2025 yıllarında ipek böceği desteği </a:t>
            </a:r>
            <a:r>
              <a:rPr lang="tr" sz="850">
                <a:latin typeface="Garamond"/>
              </a:rPr>
              <a:t>ürün bazında devam etmekte olup;</a:t>
            </a:r>
          </a:p>
          <a:p>
            <a:pPr marL="0" marR="0" indent="0"/>
            <a:r>
              <a:rPr lang="tr" sz="850" b="1">
                <a:latin typeface="Garamond"/>
              </a:rPr>
              <a:t>İpek böceği destekleme modelinde (1 kg yaş koza için);</a:t>
            </a:r>
          </a:p>
        </p:txBody>
      </p:sp>
      <p:sp>
        <p:nvSpPr>
          <p:cNvPr id="11" name="Dikdörtgen 10"/>
          <p:cNvSpPr/>
          <p:nvPr/>
        </p:nvSpPr>
        <p:spPr>
          <a:xfrm>
            <a:off x="542544" y="4224528"/>
            <a:ext cx="438912" cy="216408"/>
          </a:xfrm>
          <a:prstGeom prst="rect">
            <a:avLst/>
          </a:prstGeom>
          <a:solidFill>
            <a:srgbClr val="FFFFFF"/>
          </a:solidFill>
        </p:spPr>
        <p:txBody>
          <a:bodyPr wrap="none" lIns="0" tIns="0" rIns="0" bIns="0">
            <a:noAutofit/>
          </a:bodyPr>
          <a:lstStyle/>
          <a:p>
            <a:pPr marL="0" marR="0" indent="0"/>
            <a:r>
              <a:rPr lang="tr" sz="3100">
                <a:latin typeface="Arial"/>
              </a:rPr>
              <a:t>&lt;w&gt;</a:t>
            </a:r>
          </a:p>
        </p:txBody>
      </p:sp>
      <p:sp>
        <p:nvSpPr>
          <p:cNvPr id="12" name="Dikdörtgen 11"/>
          <p:cNvSpPr/>
          <p:nvPr/>
        </p:nvSpPr>
        <p:spPr>
          <a:xfrm>
            <a:off x="1127760" y="3014472"/>
            <a:ext cx="3672840" cy="301752"/>
          </a:xfrm>
          <a:prstGeom prst="rect">
            <a:avLst/>
          </a:prstGeom>
          <a:solidFill>
            <a:srgbClr val="FFFFFF"/>
          </a:solidFill>
        </p:spPr>
        <p:txBody>
          <a:bodyPr lIns="0" tIns="0" rIns="0" bIns="0">
            <a:noAutofit/>
          </a:bodyPr>
          <a:lstStyle/>
          <a:p>
            <a:pPr marL="0" marR="0" indent="0">
              <a:lnSpc>
                <a:spcPct val="126000"/>
              </a:lnSpc>
            </a:pPr>
            <a:r>
              <a:rPr lang="tr" sz="850" b="1">
                <a:latin typeface="Garamond"/>
              </a:rPr>
              <a:t>Temel destek </a:t>
            </a:r>
            <a:r>
              <a:rPr lang="tr" sz="850">
                <a:latin typeface="Garamond"/>
              </a:rPr>
              <a:t>2024 yılında bin TL verilirken, 2025 yılında </a:t>
            </a:r>
            <a:r>
              <a:rPr lang="tr" sz="850" b="1">
                <a:latin typeface="Garamond"/>
              </a:rPr>
              <a:t>%10 artırılarak bin 100 TL</a:t>
            </a:r>
            <a:r>
              <a:rPr lang="tr" sz="850">
                <a:latin typeface="Garamond"/>
              </a:rPr>
              <a:t>’ye çıkarılmıştır.</a:t>
            </a:r>
          </a:p>
        </p:txBody>
      </p:sp>
      <p:sp>
        <p:nvSpPr>
          <p:cNvPr id="13" name="Dikdörtgen 12"/>
          <p:cNvSpPr/>
          <p:nvPr/>
        </p:nvSpPr>
        <p:spPr>
          <a:xfrm>
            <a:off x="637032" y="3514344"/>
            <a:ext cx="335280" cy="335280"/>
          </a:xfrm>
          <a:prstGeom prst="rect">
            <a:avLst/>
          </a:prstGeom>
          <a:solidFill>
            <a:srgbClr val="FFFFFF"/>
          </a:solidFill>
        </p:spPr>
        <p:txBody>
          <a:bodyPr wrap="none" lIns="0" tIns="0" rIns="0" bIns="0">
            <a:noAutofit/>
          </a:bodyPr>
          <a:lstStyle/>
          <a:p>
            <a:pPr marL="0" marR="0" indent="0" algn="just"/>
            <a:r>
              <a:rPr lang="tr" sz="3100">
                <a:latin typeface="Arial"/>
              </a:rPr>
              <a:t>&amp;</a:t>
            </a:r>
          </a:p>
        </p:txBody>
      </p:sp>
      <p:sp>
        <p:nvSpPr>
          <p:cNvPr id="14" name="Dikdörtgen 13"/>
          <p:cNvSpPr/>
          <p:nvPr/>
        </p:nvSpPr>
        <p:spPr>
          <a:xfrm>
            <a:off x="1127760" y="3538728"/>
            <a:ext cx="3672840" cy="301752"/>
          </a:xfrm>
          <a:prstGeom prst="rect">
            <a:avLst/>
          </a:prstGeom>
          <a:solidFill>
            <a:srgbClr val="FFFFFF"/>
          </a:solidFill>
        </p:spPr>
        <p:txBody>
          <a:bodyPr lIns="0" tIns="0" rIns="0" bIns="0">
            <a:noAutofit/>
          </a:bodyPr>
          <a:lstStyle/>
          <a:p>
            <a:pPr marL="0" marR="0" indent="0">
              <a:lnSpc>
                <a:spcPct val="126000"/>
              </a:lnSpc>
            </a:pPr>
            <a:r>
              <a:rPr lang="tr" sz="850" b="1">
                <a:latin typeface="Garamond"/>
              </a:rPr>
              <a:t>Genç/kadın üreticilere </a:t>
            </a:r>
            <a:r>
              <a:rPr lang="tr" sz="850">
                <a:latin typeface="Garamond"/>
              </a:rPr>
              <a:t>2024 yılında ilave 400 TL verilirken, 2025 yılında </a:t>
            </a:r>
            <a:r>
              <a:rPr lang="tr" sz="850" b="1">
                <a:latin typeface="Garamond"/>
              </a:rPr>
              <a:t>%10 artırılarak 440 TL’</a:t>
            </a:r>
            <a:r>
              <a:rPr lang="tr" sz="850">
                <a:latin typeface="Garamond"/>
              </a:rPr>
              <a:t>ye çıkarılmıştır.</a:t>
            </a:r>
          </a:p>
        </p:txBody>
      </p:sp>
      <p:sp>
        <p:nvSpPr>
          <p:cNvPr id="15" name="Dikdörtgen 14"/>
          <p:cNvSpPr/>
          <p:nvPr/>
        </p:nvSpPr>
        <p:spPr>
          <a:xfrm>
            <a:off x="1127760" y="4017264"/>
            <a:ext cx="3672840" cy="463296"/>
          </a:xfrm>
          <a:prstGeom prst="rect">
            <a:avLst/>
          </a:prstGeom>
          <a:solidFill>
            <a:srgbClr val="FFFFFF"/>
          </a:solidFill>
        </p:spPr>
        <p:txBody>
          <a:bodyPr lIns="0" tIns="0" rIns="0" bIns="0">
            <a:noAutofit/>
          </a:bodyPr>
          <a:lstStyle/>
          <a:p>
            <a:pPr marL="0" marR="0" indent="0">
              <a:lnSpc>
                <a:spcPct val="125000"/>
              </a:lnSpc>
            </a:pPr>
            <a:r>
              <a:rPr lang="tr" sz="850">
                <a:latin typeface="Garamond"/>
              </a:rPr>
              <a:t>Belirlenen kriterler gerçekleştirildiğinde; İpek Böceği Desteği yaş koza kg başına 2023 yılına göre 2024 yılında </a:t>
            </a:r>
            <a:r>
              <a:rPr lang="tr" sz="850" b="1">
                <a:latin typeface="Garamond"/>
              </a:rPr>
              <a:t>%186 artışla 350TL’</a:t>
            </a:r>
            <a:r>
              <a:rPr lang="tr" sz="850">
                <a:latin typeface="Garamond"/>
              </a:rPr>
              <a:t>den </a:t>
            </a:r>
            <a:r>
              <a:rPr lang="tr" sz="850" b="1">
                <a:latin typeface="Garamond"/>
              </a:rPr>
              <a:t>bin TL</a:t>
            </a:r>
            <a:r>
              <a:rPr lang="tr" sz="850">
                <a:latin typeface="Garamond"/>
              </a:rPr>
              <a:t>’ye, 2025 yılında ise 2024 yılına göre </a:t>
            </a:r>
            <a:r>
              <a:rPr lang="tr" sz="850" b="1">
                <a:latin typeface="Garamond"/>
              </a:rPr>
              <a:t>%10 artışla bin TL</a:t>
            </a:r>
            <a:r>
              <a:rPr lang="tr" sz="850">
                <a:latin typeface="Garamond"/>
              </a:rPr>
              <a:t>’den </a:t>
            </a:r>
            <a:r>
              <a:rPr lang="tr" sz="850" b="1">
                <a:latin typeface="Garamond"/>
              </a:rPr>
              <a:t>bin 100 TL</a:t>
            </a:r>
            <a:r>
              <a:rPr lang="tr" sz="850">
                <a:latin typeface="Garamond"/>
              </a:rPr>
              <a:t>’ye çıkarılmıştır.</a:t>
            </a:r>
          </a:p>
        </p:txBody>
      </p:sp>
      <p:sp>
        <p:nvSpPr>
          <p:cNvPr id="16" name="Dikdörtgen 15"/>
          <p:cNvSpPr/>
          <p:nvPr/>
        </p:nvSpPr>
        <p:spPr>
          <a:xfrm>
            <a:off x="3416808" y="7141464"/>
            <a:ext cx="1420368" cy="10363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EF6E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72058" y="2485482"/>
            <a:ext cx="1759415" cy="4405971"/>
          </a:xfrm>
          <a:prstGeom prst="rect">
            <a:avLst/>
          </a:prstGeom>
        </p:spPr>
      </p:pic>
      <p:pic>
        <p:nvPicPr>
          <p:cNvPr id="3" name="Resim 2"/>
          <p:cNvPicPr>
            <a:picLocks noChangeAspect="1"/>
          </p:cNvPicPr>
          <p:nvPr/>
        </p:nvPicPr>
        <p:blipFill>
          <a:blip r:embed="rId3"/>
          <a:stretch>
            <a:fillRect/>
          </a:stretch>
        </p:blipFill>
        <p:spPr>
          <a:xfrm>
            <a:off x="2525131" y="7067395"/>
            <a:ext cx="2252547" cy="280019"/>
          </a:xfrm>
          <a:prstGeom prst="rect">
            <a:avLst/>
          </a:prstGeom>
        </p:spPr>
      </p:pic>
      <p:sp>
        <p:nvSpPr>
          <p:cNvPr id="4" name="Dikdörtgen 3"/>
          <p:cNvSpPr/>
          <p:nvPr/>
        </p:nvSpPr>
        <p:spPr>
          <a:xfrm>
            <a:off x="3417229" y="272585"/>
            <a:ext cx="1367883" cy="121424"/>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792975" y="1102731"/>
            <a:ext cx="2222810" cy="1211766"/>
          </a:xfrm>
          <a:prstGeom prst="rect">
            <a:avLst/>
          </a:prstGeom>
          <a:solidFill>
            <a:srgbClr val="FFFFFF"/>
          </a:solidFill>
        </p:spPr>
        <p:txBody>
          <a:bodyPr lIns="0" tIns="0" rIns="0" bIns="0">
            <a:noAutofit/>
          </a:bodyPr>
          <a:lstStyle/>
          <a:p>
            <a:pPr marL="0" marR="0" indent="0">
              <a:lnSpc>
                <a:spcPct val="106000"/>
              </a:lnSpc>
            </a:pPr>
            <a:r>
              <a:rPr lang="tr" sz="2700" b="1">
                <a:solidFill>
                  <a:srgbClr val="343434"/>
                </a:solidFill>
                <a:latin typeface="Arial"/>
              </a:rPr>
              <a:t>ÜRÜN GELİŞTİRME DESTEKLERİ</a:t>
            </a:r>
          </a:p>
        </p:txBody>
      </p:sp>
      <p:sp>
        <p:nvSpPr>
          <p:cNvPr id="6" name="Dikdörtgen 5"/>
          <p:cNvSpPr/>
          <p:nvPr/>
        </p:nvSpPr>
        <p:spPr>
          <a:xfrm>
            <a:off x="1690029" y="3218985"/>
            <a:ext cx="867317" cy="170985"/>
          </a:xfrm>
          <a:prstGeom prst="rect">
            <a:avLst/>
          </a:prstGeom>
          <a:solidFill>
            <a:srgbClr val="C7A383"/>
          </a:solidFill>
        </p:spPr>
        <p:txBody>
          <a:bodyPr wrap="none" lIns="0" tIns="0" rIns="0" bIns="0">
            <a:noAutofit/>
          </a:bodyPr>
          <a:lstStyle/>
          <a:p>
            <a:pPr marL="0" marR="0" indent="0">
              <a:spcBef>
                <a:spcPts val="490"/>
              </a:spcBef>
            </a:pPr>
            <a:r>
              <a:rPr lang="tr" sz="850" b="1">
                <a:solidFill>
                  <a:srgbClr val="FFF6EF"/>
                </a:solidFill>
                <a:latin typeface="Segoe UI"/>
              </a:rPr>
              <a:t>Çiğ Süt Desteği</a:t>
            </a:r>
          </a:p>
        </p:txBody>
      </p:sp>
      <p:sp>
        <p:nvSpPr>
          <p:cNvPr id="7" name="Dikdörtgen 6"/>
          <p:cNvSpPr/>
          <p:nvPr/>
        </p:nvSpPr>
        <p:spPr>
          <a:xfrm>
            <a:off x="817756" y="4522439"/>
            <a:ext cx="1747024" cy="413834"/>
          </a:xfrm>
          <a:prstGeom prst="rect">
            <a:avLst/>
          </a:prstGeom>
          <a:solidFill>
            <a:srgbClr val="C7A383"/>
          </a:solidFill>
        </p:spPr>
        <p:txBody>
          <a:bodyPr lIns="0" tIns="0" rIns="0" bIns="0">
            <a:noAutofit/>
          </a:bodyPr>
          <a:lstStyle/>
          <a:p>
            <a:pPr marL="0" marR="0" indent="0" algn="r">
              <a:lnSpc>
                <a:spcPct val="133000"/>
              </a:lnSpc>
              <a:spcBef>
                <a:spcPts val="5460"/>
              </a:spcBef>
            </a:pPr>
            <a:r>
              <a:rPr lang="tr" sz="850" b="1">
                <a:solidFill>
                  <a:srgbClr val="FFF6EF"/>
                </a:solidFill>
                <a:latin typeface="Segoe UI"/>
              </a:rPr>
              <a:t>Besilik Erkek Sığır (Karkas) Desteği</a:t>
            </a:r>
          </a:p>
        </p:txBody>
      </p:sp>
      <p:sp>
        <p:nvSpPr>
          <p:cNvPr id="8" name="Dikdörtgen 7"/>
          <p:cNvSpPr/>
          <p:nvPr/>
        </p:nvSpPr>
        <p:spPr>
          <a:xfrm>
            <a:off x="1821365" y="5895278"/>
            <a:ext cx="735981" cy="161073"/>
          </a:xfrm>
          <a:prstGeom prst="rect">
            <a:avLst/>
          </a:prstGeom>
          <a:solidFill>
            <a:srgbClr val="C7A383"/>
          </a:solidFill>
        </p:spPr>
        <p:txBody>
          <a:bodyPr wrap="none" lIns="0" tIns="0" rIns="0" bIns="0">
            <a:noAutofit/>
          </a:bodyPr>
          <a:lstStyle/>
          <a:p>
            <a:pPr marL="0" marR="0" indent="0" algn="r">
              <a:spcBef>
                <a:spcPts val="420"/>
              </a:spcBef>
            </a:pPr>
            <a:r>
              <a:rPr lang="tr" sz="850">
                <a:solidFill>
                  <a:srgbClr val="FFF6EF"/>
                </a:solidFill>
                <a:latin typeface="Segoe UI"/>
              </a:rPr>
              <a:t>Tiftik Desteği</a:t>
            </a:r>
          </a:p>
        </p:txBody>
      </p:sp>
      <p:sp>
        <p:nvSpPr>
          <p:cNvPr id="9" name="Dikdörtgen 8"/>
          <p:cNvSpPr/>
          <p:nvPr/>
        </p:nvSpPr>
        <p:spPr>
          <a:xfrm>
            <a:off x="483219" y="7136780"/>
            <a:ext cx="1414966" cy="106556"/>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60832" y="2215896"/>
            <a:ext cx="987552" cy="990600"/>
          </a:xfrm>
          <a:prstGeom prst="rect">
            <a:avLst/>
          </a:prstGeom>
        </p:spPr>
      </p:pic>
      <p:pic>
        <p:nvPicPr>
          <p:cNvPr id="3" name="Resim 2"/>
          <p:cNvPicPr>
            <a:picLocks noChangeAspect="1"/>
          </p:cNvPicPr>
          <p:nvPr/>
        </p:nvPicPr>
        <p:blipFill>
          <a:blip r:embed="rId3"/>
          <a:stretch>
            <a:fillRect/>
          </a:stretch>
        </p:blipFill>
        <p:spPr>
          <a:xfrm>
            <a:off x="560832" y="3764280"/>
            <a:ext cx="987552" cy="993648"/>
          </a:xfrm>
          <a:prstGeom prst="rect">
            <a:avLst/>
          </a:prstGeom>
        </p:spPr>
      </p:pic>
      <p:pic>
        <p:nvPicPr>
          <p:cNvPr id="4" name="Resim 3"/>
          <p:cNvPicPr>
            <a:picLocks noChangeAspect="1"/>
          </p:cNvPicPr>
          <p:nvPr/>
        </p:nvPicPr>
        <p:blipFill>
          <a:blip r:embed="rId4"/>
          <a:stretch>
            <a:fillRect/>
          </a:stretch>
        </p:blipFill>
        <p:spPr>
          <a:xfrm>
            <a:off x="560832" y="5309616"/>
            <a:ext cx="987552" cy="993648"/>
          </a:xfrm>
          <a:prstGeom prst="rect">
            <a:avLst/>
          </a:prstGeom>
        </p:spPr>
      </p:pic>
      <p:sp>
        <p:nvSpPr>
          <p:cNvPr id="5" name="Dikdörtgen 4"/>
          <p:cNvSpPr/>
          <p:nvPr/>
        </p:nvSpPr>
        <p:spPr>
          <a:xfrm>
            <a:off x="521208" y="271272"/>
            <a:ext cx="1374648" cy="105156"/>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521208" y="528828"/>
            <a:ext cx="1374648" cy="330708"/>
          </a:xfrm>
          <a:prstGeom prst="rect">
            <a:avLst/>
          </a:prstGeom>
          <a:solidFill>
            <a:srgbClr val="FFFFFF"/>
          </a:solidFill>
        </p:spPr>
        <p:txBody>
          <a:bodyPr lIns="0" tIns="0" rIns="0" bIns="0">
            <a:noAutofit/>
          </a:bodyPr>
          <a:lstStyle/>
          <a:p>
            <a:pPr marL="0" marR="0" indent="0">
              <a:lnSpc>
                <a:spcPct val="84000"/>
              </a:lnSpc>
            </a:pPr>
            <a:r>
              <a:rPr lang="tr" sz="1200" b="1">
                <a:latin typeface="Segoe UI"/>
              </a:rPr>
              <a:t>ÜRÜN GELİŞTİRME</a:t>
            </a:r>
          </a:p>
          <a:p>
            <a:pPr marL="0" marR="0" indent="0">
              <a:lnSpc>
                <a:spcPct val="84000"/>
              </a:lnSpc>
            </a:pPr>
            <a:r>
              <a:rPr lang="tr" sz="1200" b="1">
                <a:latin typeface="Segoe UI"/>
              </a:rPr>
              <a:t>DESTEKLERİ</a:t>
            </a:r>
          </a:p>
        </p:txBody>
      </p:sp>
      <p:sp>
        <p:nvSpPr>
          <p:cNvPr id="7" name="Dikdörtgen 6"/>
          <p:cNvSpPr/>
          <p:nvPr/>
        </p:nvSpPr>
        <p:spPr>
          <a:xfrm>
            <a:off x="4693920" y="277368"/>
            <a:ext cx="149352" cy="109728"/>
          </a:xfrm>
          <a:prstGeom prst="rect">
            <a:avLst/>
          </a:prstGeom>
          <a:solidFill>
            <a:srgbClr val="FFFFFF"/>
          </a:solidFill>
        </p:spPr>
        <p:txBody>
          <a:bodyPr wrap="none" lIns="0" tIns="0" rIns="0" bIns="0">
            <a:noAutofit/>
          </a:bodyPr>
          <a:lstStyle/>
          <a:p>
            <a:pPr marL="0" marR="0" indent="0"/>
            <a:r>
              <a:rPr lang="tr" sz="750" b="1">
                <a:latin typeface="Cambria"/>
              </a:rPr>
              <a:t>32</a:t>
            </a:r>
          </a:p>
        </p:txBody>
      </p:sp>
      <p:sp>
        <p:nvSpPr>
          <p:cNvPr id="8" name="Dikdörtgen 7"/>
          <p:cNvSpPr/>
          <p:nvPr/>
        </p:nvSpPr>
        <p:spPr>
          <a:xfrm>
            <a:off x="1548384" y="1484376"/>
            <a:ext cx="3258312" cy="320040"/>
          </a:xfrm>
          <a:prstGeom prst="rect">
            <a:avLst/>
          </a:prstGeom>
          <a:solidFill>
            <a:srgbClr val="FFFFFF"/>
          </a:solidFill>
        </p:spPr>
        <p:txBody>
          <a:bodyPr lIns="0" tIns="0" rIns="0" bIns="0">
            <a:noAutofit/>
          </a:bodyPr>
          <a:lstStyle/>
          <a:p>
            <a:pPr marL="0" marR="0" indent="0" algn="just">
              <a:lnSpc>
                <a:spcPct val="127000"/>
              </a:lnSpc>
            </a:pPr>
            <a:r>
              <a:rPr lang="tr" sz="850">
                <a:latin typeface="Garamond"/>
              </a:rPr>
              <a:t>Ürün geliştirme desteği, hayvansal üretim sonucunda elde edilen ürünlere (Süt, Karkas, Tiftik) yönelik olarak uygulanan desteklemeleri ifade etmektedir.</a:t>
            </a:r>
          </a:p>
        </p:txBody>
      </p:sp>
      <p:sp>
        <p:nvSpPr>
          <p:cNvPr id="9" name="Dikdörtgen 8"/>
          <p:cNvSpPr/>
          <p:nvPr/>
        </p:nvSpPr>
        <p:spPr>
          <a:xfrm>
            <a:off x="1856232" y="2154936"/>
            <a:ext cx="2953512" cy="1185672"/>
          </a:xfrm>
          <a:prstGeom prst="rect">
            <a:avLst/>
          </a:prstGeom>
          <a:solidFill>
            <a:srgbClr val="FFFFFF"/>
          </a:solidFill>
        </p:spPr>
        <p:txBody>
          <a:bodyPr lIns="0" tIns="0" rIns="0" bIns="0">
            <a:noAutofit/>
          </a:bodyPr>
          <a:lstStyle/>
          <a:p>
            <a:pPr marL="0" marR="0" indent="0" algn="just">
              <a:lnSpc>
                <a:spcPct val="125000"/>
              </a:lnSpc>
            </a:pPr>
            <a:r>
              <a:rPr lang="tr" sz="850" b="1">
                <a:latin typeface="Garamond"/>
              </a:rPr>
              <a:t>Çiğ Süt Desteğinde </a:t>
            </a:r>
            <a:r>
              <a:rPr lang="tr" sz="850">
                <a:latin typeface="Garamond"/>
              </a:rPr>
              <a:t>2025 yılı itibarıyla yeni modele geçilmiş; temel desteğe ilave olarak yönlendirici ve verimlilik kriterleri getirilmiştir. Planlı üretim bölgelerindeki işletmelere, aile işletmelerine, genç/kadın üreticilere, kalite kriterlerini sağlayanlara ve özellikle hastalıklardan ari işletmelerden elde edilen çiğ süt için ilave destekler ödenmektedir. Böylece hem planlı ve sürdürülebilir üretim desteklenmekte hem de sağlıklı, kaliteli süt arzı güvence altına alınmaktadır.</a:t>
            </a:r>
          </a:p>
        </p:txBody>
      </p:sp>
      <p:sp>
        <p:nvSpPr>
          <p:cNvPr id="10" name="Dikdörtgen 9"/>
          <p:cNvSpPr/>
          <p:nvPr/>
        </p:nvSpPr>
        <p:spPr>
          <a:xfrm>
            <a:off x="1840992" y="3742944"/>
            <a:ext cx="2971800" cy="1216152"/>
          </a:xfrm>
          <a:prstGeom prst="rect">
            <a:avLst/>
          </a:prstGeom>
          <a:solidFill>
            <a:srgbClr val="FFFFFF"/>
          </a:solidFill>
        </p:spPr>
        <p:txBody>
          <a:bodyPr lIns="0" tIns="0" rIns="0" bIns="0">
            <a:noAutofit/>
          </a:bodyPr>
          <a:lstStyle/>
          <a:p>
            <a:pPr marL="0" marR="0" indent="0" algn="just">
              <a:lnSpc>
                <a:spcPct val="125000"/>
              </a:lnSpc>
            </a:pPr>
            <a:r>
              <a:rPr lang="tr" sz="850" b="1">
                <a:latin typeface="Garamond"/>
              </a:rPr>
              <a:t>Besilik Erkek Sığır (Karkas) Desteği, </a:t>
            </a:r>
            <a:r>
              <a:rPr lang="tr" sz="850">
                <a:latin typeface="Garamond"/>
              </a:rPr>
              <a:t>Bakanlıkça gerekli görülen dönemlerde, üretim maliyetleri dikkate alınarak belirlenecek aylık kesim dönemleri itibarıyla besicilerimizin kestirdikleri erkek hayvanlar için hayvan başına ödenmektedir. Bu kapsamda, aile işletmelerinde doğan buzağıların aynı işletmede besiye alınarak kesime sevk edilmesi durumunda, besilik erkek sığır (karkas) desteği söz konusu işletmelere temel desteğin </a:t>
            </a:r>
            <a:r>
              <a:rPr lang="tr" sz="850" b="1">
                <a:latin typeface="Garamond"/>
              </a:rPr>
              <a:t>4 katı </a:t>
            </a:r>
            <a:r>
              <a:rPr lang="tr" sz="850">
                <a:latin typeface="Garamond"/>
              </a:rPr>
              <a:t>oranında uygulanmaktadır.</a:t>
            </a:r>
          </a:p>
        </p:txBody>
      </p:sp>
      <p:sp>
        <p:nvSpPr>
          <p:cNvPr id="11" name="Dikdörtgen 10"/>
          <p:cNvSpPr/>
          <p:nvPr/>
        </p:nvSpPr>
        <p:spPr>
          <a:xfrm>
            <a:off x="1795272" y="5516880"/>
            <a:ext cx="2971800" cy="57912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Tiftik desteği </a:t>
            </a:r>
            <a:r>
              <a:rPr lang="tr" sz="850">
                <a:latin typeface="Garamond"/>
              </a:rPr>
              <a:t>kapsamında, üretilen her kilogram tiftik için temel destek ödenmekte; buna ilave olarak, kalite kriterleri esas alınarak anamal ve oğlak tiftiği için temel desteğin üzerine destek verilmektedir.</a:t>
            </a:r>
          </a:p>
        </p:txBody>
      </p:sp>
      <p:sp>
        <p:nvSpPr>
          <p:cNvPr id="12" name="Dikdörtgen 11"/>
          <p:cNvSpPr/>
          <p:nvPr/>
        </p:nvSpPr>
        <p:spPr>
          <a:xfrm>
            <a:off x="3416808" y="7141464"/>
            <a:ext cx="1420368" cy="10363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976" y="201168"/>
            <a:ext cx="274320" cy="274320"/>
          </a:xfrm>
          <a:prstGeom prst="rect">
            <a:avLst/>
          </a:prstGeom>
        </p:spPr>
      </p:pic>
      <p:pic>
        <p:nvPicPr>
          <p:cNvPr id="3" name="Resim 2"/>
          <p:cNvPicPr>
            <a:picLocks noChangeAspect="1"/>
          </p:cNvPicPr>
          <p:nvPr/>
        </p:nvPicPr>
        <p:blipFill>
          <a:blip r:embed="rId3"/>
          <a:stretch>
            <a:fillRect/>
          </a:stretch>
        </p:blipFill>
        <p:spPr>
          <a:xfrm>
            <a:off x="1066800" y="5032248"/>
            <a:ext cx="3438144" cy="1734312"/>
          </a:xfrm>
          <a:prstGeom prst="rect">
            <a:avLst/>
          </a:prstGeom>
        </p:spPr>
      </p:pic>
      <p:sp>
        <p:nvSpPr>
          <p:cNvPr id="4" name="Dikdörtgen 3"/>
          <p:cNvSpPr/>
          <p:nvPr/>
        </p:nvSpPr>
        <p:spPr>
          <a:xfrm>
            <a:off x="3416808" y="271272"/>
            <a:ext cx="576072" cy="106680"/>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5" name="Dikdörtgen 4"/>
          <p:cNvSpPr/>
          <p:nvPr/>
        </p:nvSpPr>
        <p:spPr>
          <a:xfrm>
            <a:off x="3989832" y="271272"/>
            <a:ext cx="795528" cy="124968"/>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6" name="Dikdörtgen 5"/>
          <p:cNvSpPr/>
          <p:nvPr/>
        </p:nvSpPr>
        <p:spPr>
          <a:xfrm>
            <a:off x="475488" y="277368"/>
            <a:ext cx="1837944" cy="91440"/>
          </a:xfrm>
          <a:prstGeom prst="rect">
            <a:avLst/>
          </a:prstGeom>
          <a:solidFill>
            <a:srgbClr val="FFFFFF"/>
          </a:solidFill>
        </p:spPr>
        <p:txBody>
          <a:bodyPr wrap="none" lIns="0" tIns="0" rIns="0" bIns="0">
            <a:noAutofit/>
          </a:bodyPr>
          <a:lstStyle/>
          <a:p>
            <a:pPr marL="0" marR="0" indent="0" defTabSz="1802892">
              <a:tabLst/>
            </a:pPr>
            <a:r>
              <a:rPr lang="tr" sz="750" b="1">
                <a:latin typeface="Cambria"/>
              </a:rPr>
              <a:t>33 ---------------------------</a:t>
            </a:r>
          </a:p>
        </p:txBody>
      </p:sp>
      <p:sp>
        <p:nvSpPr>
          <p:cNvPr id="7" name="Dikdörtgen 6"/>
          <p:cNvSpPr/>
          <p:nvPr/>
        </p:nvSpPr>
        <p:spPr>
          <a:xfrm>
            <a:off x="475488" y="528828"/>
            <a:ext cx="1837944" cy="330708"/>
          </a:xfrm>
          <a:prstGeom prst="rect">
            <a:avLst/>
          </a:prstGeom>
          <a:solidFill>
            <a:srgbClr val="FFFFFF"/>
          </a:solidFill>
        </p:spPr>
        <p:txBody>
          <a:bodyPr lIns="0" tIns="0" rIns="0" bIns="0">
            <a:noAutofit/>
          </a:bodyPr>
          <a:lstStyle/>
          <a:p>
            <a:pPr marL="0" marR="0" indent="228600">
              <a:lnSpc>
                <a:spcPct val="84000"/>
              </a:lnSpc>
            </a:pPr>
            <a:r>
              <a:rPr lang="tr" sz="1200" b="1">
                <a:latin typeface="Segoe UI"/>
              </a:rPr>
              <a:t>ÜRÜN GELİŞTİRME</a:t>
            </a:r>
          </a:p>
          <a:p>
            <a:pPr marL="0" marR="0" indent="228600">
              <a:lnSpc>
                <a:spcPct val="84000"/>
              </a:lnSpc>
            </a:pPr>
            <a:r>
              <a:rPr lang="tr" sz="1200" b="1">
                <a:latin typeface="Segoe UI"/>
              </a:rPr>
              <a:t>DESTEKLERİ</a:t>
            </a:r>
          </a:p>
        </p:txBody>
      </p:sp>
      <p:sp>
        <p:nvSpPr>
          <p:cNvPr id="8" name="Dikdörtgen 7"/>
          <p:cNvSpPr/>
          <p:nvPr/>
        </p:nvSpPr>
        <p:spPr>
          <a:xfrm>
            <a:off x="627888" y="2328672"/>
            <a:ext cx="420624" cy="94488"/>
          </a:xfrm>
          <a:prstGeom prst="rect">
            <a:avLst/>
          </a:prstGeom>
          <a:solidFill>
            <a:srgbClr val="FFFFFF"/>
          </a:solidFill>
        </p:spPr>
        <p:txBody>
          <a:bodyPr wrap="none" lIns="0" tIns="0" rIns="0" bIns="0">
            <a:noAutofit/>
          </a:bodyPr>
          <a:lstStyle/>
          <a:p>
            <a:pPr marL="0" marR="0" indent="0"/>
            <a:r>
              <a:rPr lang="tr" sz="600" b="1">
                <a:latin typeface="Arial"/>
              </a:rPr>
              <a:t>Destek Adı</a:t>
            </a:r>
          </a:p>
        </p:txBody>
      </p:sp>
      <p:sp>
        <p:nvSpPr>
          <p:cNvPr id="9" name="Dikdörtgen 8"/>
          <p:cNvSpPr/>
          <p:nvPr/>
        </p:nvSpPr>
        <p:spPr>
          <a:xfrm>
            <a:off x="664464" y="2773680"/>
            <a:ext cx="350520" cy="304800"/>
          </a:xfrm>
          <a:prstGeom prst="rect">
            <a:avLst/>
          </a:prstGeom>
          <a:solidFill>
            <a:srgbClr val="FFFFFF"/>
          </a:solidFill>
        </p:spPr>
        <p:txBody>
          <a:bodyPr lIns="0" tIns="0" rIns="0" bIns="0">
            <a:noAutofit/>
          </a:bodyPr>
          <a:lstStyle/>
          <a:p>
            <a:pPr marL="0" marR="0" indent="0" algn="ctr">
              <a:lnSpc>
                <a:spcPct val="111000"/>
              </a:lnSpc>
            </a:pPr>
            <a:r>
              <a:rPr lang="tr" sz="600" b="1">
                <a:latin typeface="Arial"/>
              </a:rPr>
              <a:t>Çiğ Süt Desteği (Katsayı)</a:t>
            </a:r>
          </a:p>
        </p:txBody>
      </p:sp>
      <p:sp>
        <p:nvSpPr>
          <p:cNvPr id="10" name="Dikdörtgen 9"/>
          <p:cNvSpPr/>
          <p:nvPr/>
        </p:nvSpPr>
        <p:spPr>
          <a:xfrm>
            <a:off x="1347216" y="2874264"/>
            <a:ext cx="73152" cy="91440"/>
          </a:xfrm>
          <a:prstGeom prst="rect">
            <a:avLst/>
          </a:prstGeom>
          <a:solidFill>
            <a:srgbClr val="FFFFFF"/>
          </a:solidFill>
        </p:spPr>
        <p:txBody>
          <a:bodyPr wrap="none" lIns="0" tIns="0" rIns="0" bIns="0">
            <a:noAutofit/>
          </a:bodyPr>
          <a:lstStyle/>
          <a:p>
            <a:pPr marL="0" marR="0" indent="0" algn="just"/>
            <a:r>
              <a:rPr lang="tr" sz="600" b="1">
                <a:latin typeface="Arial"/>
              </a:rPr>
              <a:t>1</a:t>
            </a:r>
          </a:p>
        </p:txBody>
      </p:sp>
      <p:sp>
        <p:nvSpPr>
          <p:cNvPr id="11" name="Dikdörtgen 10"/>
          <p:cNvSpPr/>
          <p:nvPr/>
        </p:nvSpPr>
        <p:spPr>
          <a:xfrm>
            <a:off x="576072" y="3297936"/>
            <a:ext cx="524256" cy="399288"/>
          </a:xfrm>
          <a:prstGeom prst="rect">
            <a:avLst/>
          </a:prstGeom>
          <a:solidFill>
            <a:srgbClr val="FFFFFF"/>
          </a:solidFill>
        </p:spPr>
        <p:txBody>
          <a:bodyPr lIns="0" tIns="0" rIns="0" bIns="0">
            <a:noAutofit/>
          </a:bodyPr>
          <a:lstStyle/>
          <a:p>
            <a:pPr marL="0" marR="0" indent="0" algn="ctr">
              <a:lnSpc>
                <a:spcPct val="115000"/>
              </a:lnSpc>
            </a:pPr>
            <a:r>
              <a:rPr lang="tr" sz="600" b="1">
                <a:latin typeface="Arial"/>
              </a:rPr>
              <a:t>Besilik Erkek Sığır (Karkas) Desteği (TL)</a:t>
            </a:r>
          </a:p>
        </p:txBody>
      </p:sp>
      <p:sp>
        <p:nvSpPr>
          <p:cNvPr id="12" name="Dikdörtgen 11"/>
          <p:cNvSpPr/>
          <p:nvPr/>
        </p:nvSpPr>
        <p:spPr>
          <a:xfrm>
            <a:off x="1292352" y="3447288"/>
            <a:ext cx="158496" cy="88392"/>
          </a:xfrm>
          <a:prstGeom prst="rect">
            <a:avLst/>
          </a:prstGeom>
          <a:solidFill>
            <a:srgbClr val="FFFFFF"/>
          </a:solidFill>
        </p:spPr>
        <p:txBody>
          <a:bodyPr wrap="none" lIns="0" tIns="0" rIns="0" bIns="0">
            <a:noAutofit/>
          </a:bodyPr>
          <a:lstStyle/>
          <a:p>
            <a:pPr marL="0" marR="0" indent="0"/>
            <a:r>
              <a:rPr lang="tr" sz="600" b="1">
                <a:latin typeface="Arial"/>
              </a:rPr>
              <a:t>500</a:t>
            </a:r>
          </a:p>
        </p:txBody>
      </p:sp>
      <p:sp>
        <p:nvSpPr>
          <p:cNvPr id="13" name="Dikdörtgen 12"/>
          <p:cNvSpPr/>
          <p:nvPr/>
        </p:nvSpPr>
        <p:spPr>
          <a:xfrm>
            <a:off x="582168" y="3992880"/>
            <a:ext cx="509016" cy="207264"/>
          </a:xfrm>
          <a:prstGeom prst="rect">
            <a:avLst/>
          </a:prstGeom>
          <a:solidFill>
            <a:srgbClr val="FFFFFF"/>
          </a:solidFill>
        </p:spPr>
        <p:txBody>
          <a:bodyPr lIns="0" tIns="0" rIns="0" bIns="0">
            <a:noAutofit/>
          </a:bodyPr>
          <a:lstStyle/>
          <a:p>
            <a:pPr marL="0" marR="0" indent="0" algn="ctr">
              <a:lnSpc>
                <a:spcPct val="129000"/>
              </a:lnSpc>
            </a:pPr>
            <a:r>
              <a:rPr lang="tr" sz="600" b="1">
                <a:latin typeface="Arial"/>
              </a:rPr>
              <a:t>Tiftik Desteği (TL)</a:t>
            </a:r>
          </a:p>
        </p:txBody>
      </p:sp>
      <p:sp>
        <p:nvSpPr>
          <p:cNvPr id="14" name="Dikdörtgen 13"/>
          <p:cNvSpPr/>
          <p:nvPr/>
        </p:nvSpPr>
        <p:spPr>
          <a:xfrm>
            <a:off x="1237488" y="1828800"/>
            <a:ext cx="289560" cy="88392"/>
          </a:xfrm>
          <a:prstGeom prst="rect">
            <a:avLst/>
          </a:prstGeom>
          <a:solidFill>
            <a:srgbClr val="FFFFFF"/>
          </a:solidFill>
        </p:spPr>
        <p:txBody>
          <a:bodyPr wrap="none" lIns="0" tIns="0" rIns="0" bIns="0">
            <a:noAutofit/>
          </a:bodyPr>
          <a:lstStyle/>
          <a:p>
            <a:pPr marL="0" marR="0" indent="0"/>
            <a:r>
              <a:rPr lang="tr" sz="600" b="1">
                <a:latin typeface="Arial"/>
              </a:rPr>
              <a:t>TEMEL</a:t>
            </a:r>
          </a:p>
        </p:txBody>
      </p:sp>
      <p:sp>
        <p:nvSpPr>
          <p:cNvPr id="15" name="Dikdörtgen 14"/>
          <p:cNvSpPr/>
          <p:nvPr/>
        </p:nvSpPr>
        <p:spPr>
          <a:xfrm>
            <a:off x="1243584" y="2279904"/>
            <a:ext cx="280416" cy="192024"/>
          </a:xfrm>
          <a:prstGeom prst="rect">
            <a:avLst/>
          </a:prstGeom>
          <a:solidFill>
            <a:srgbClr val="FFFFFF"/>
          </a:solidFill>
        </p:spPr>
        <p:txBody>
          <a:bodyPr lIns="0" tIns="0" rIns="0" bIns="0">
            <a:noAutofit/>
          </a:bodyPr>
          <a:lstStyle/>
          <a:p>
            <a:pPr marL="0" marR="0" indent="0">
              <a:lnSpc>
                <a:spcPct val="113000"/>
              </a:lnSpc>
            </a:pPr>
            <a:r>
              <a:rPr lang="tr" sz="600" b="1">
                <a:latin typeface="Arial"/>
              </a:rPr>
              <a:t>Temel Destek</a:t>
            </a:r>
          </a:p>
        </p:txBody>
      </p:sp>
      <p:graphicFrame>
        <p:nvGraphicFramePr>
          <p:cNvPr id="16" name="Tablo 15"/>
          <p:cNvGraphicFramePr>
            <a:graphicFrameLocks noGrp="1"/>
          </p:cNvGraphicFramePr>
          <p:nvPr/>
        </p:nvGraphicFramePr>
        <p:xfrm>
          <a:off x="1597152" y="1670304"/>
          <a:ext cx="1810512" cy="954024"/>
        </p:xfrm>
        <a:graphic>
          <a:graphicData uri="http://schemas.openxmlformats.org/drawingml/2006/table">
            <a:tbl>
              <a:tblPr/>
              <a:tblGrid>
                <a:gridCol w="502920"/>
                <a:gridCol w="423672"/>
                <a:gridCol w="487680"/>
                <a:gridCol w="396240"/>
              </a:tblGrid>
              <a:tr h="374904">
                <a:tc gridSpan="4">
                  <a:txBody>
                    <a:bodyPr/>
                    <a:lstStyle/>
                    <a:p>
                      <a:pPr marL="0" marR="0" indent="0" algn="ctr"/>
                      <a:r>
                        <a:rPr lang="tr" sz="600" b="1">
                          <a:latin typeface="Arial"/>
                        </a:rPr>
                        <a:t>YÖNLENDİRİCİ</a:t>
                      </a:r>
                    </a:p>
                  </a:txBody>
                  <a:tcPr marL="0" marR="0" marT="0" marB="0" anchor="ctr">
                    <a:solidFill>
                      <a:srgbClr val="FED699"/>
                    </a:solidFill>
                  </a:tcPr>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r>
              <a:tr h="329184">
                <a:tc>
                  <a:txBody>
                    <a:bodyPr/>
                    <a:lstStyle/>
                    <a:p>
                      <a:pPr marL="0" marR="0" indent="0" algn="ctr"/>
                      <a:r>
                        <a:rPr lang="tr" sz="600" b="1">
                          <a:latin typeface="Arial"/>
                        </a:rPr>
                        <a:t>Aile</a:t>
                      </a:r>
                    </a:p>
                  </a:txBody>
                  <a:tcPr marL="0" marR="0" marT="0" marB="0" anchor="b">
                    <a:solidFill>
                      <a:srgbClr val="FED699"/>
                    </a:solidFill>
                  </a:tcPr>
                </a:tc>
                <a:tc>
                  <a:txBody>
                    <a:bodyPr/>
                    <a:lstStyle/>
                    <a:p>
                      <a:pPr marL="0" marR="0" indent="0" algn="ctr"/>
                      <a:r>
                        <a:rPr lang="tr" sz="600" b="1">
                          <a:latin typeface="Arial"/>
                        </a:rPr>
                        <a:t>Genç/</a:t>
                      </a:r>
                    </a:p>
                  </a:txBody>
                  <a:tcPr marL="0" marR="0" marT="0" marB="0" anchor="b">
                    <a:solidFill>
                      <a:srgbClr val="FED699"/>
                    </a:solidFill>
                  </a:tcPr>
                </a:tc>
                <a:tc>
                  <a:txBody>
                    <a:bodyPr/>
                    <a:lstStyle/>
                    <a:p>
                      <a:pPr marL="0" marR="0" indent="0" algn="r"/>
                      <a:r>
                        <a:rPr lang="tr" sz="600" b="1">
                          <a:latin typeface="Arial"/>
                        </a:rPr>
                        <a:t>Planlama</a:t>
                      </a:r>
                    </a:p>
                  </a:txBody>
                  <a:tcPr marL="0" marR="0" marT="0" marB="0" anchor="b">
                    <a:solidFill>
                      <a:srgbClr val="FED699"/>
                    </a:solidFill>
                  </a:tcPr>
                </a:tc>
                <a:tc>
                  <a:txBody>
                    <a:bodyPr/>
                    <a:lstStyle/>
                    <a:p>
                      <a:pPr marL="0" marR="0" indent="0" algn="ctr">
                        <a:lnSpc>
                          <a:spcPct val="119000"/>
                        </a:lnSpc>
                      </a:pPr>
                      <a:r>
                        <a:rPr lang="tr" sz="500" b="1">
                          <a:latin typeface="Arial"/>
                        </a:rPr>
                        <a:t>Birinci Derece</a:t>
                      </a:r>
                    </a:p>
                  </a:txBody>
                  <a:tcPr marL="0" marR="0" marT="0" marB="0" anchor="b">
                    <a:solidFill>
                      <a:srgbClr val="FED699"/>
                    </a:solidFill>
                  </a:tcPr>
                </a:tc>
              </a:tr>
              <a:tr h="128016">
                <a:tc>
                  <a:txBody>
                    <a:bodyPr/>
                    <a:lstStyle/>
                    <a:p>
                      <a:pPr marL="0" marR="0" indent="0"/>
                      <a:r>
                        <a:rPr lang="tr" sz="600" b="1">
                          <a:latin typeface="Arial"/>
                        </a:rPr>
                        <a:t>İşletmesi</a:t>
                      </a:r>
                    </a:p>
                  </a:txBody>
                  <a:tcPr marL="0" marR="0" marT="0" marB="0">
                    <a:solidFill>
                      <a:srgbClr val="FED699"/>
                    </a:solidFill>
                  </a:tcPr>
                </a:tc>
                <a:tc>
                  <a:txBody>
                    <a:bodyPr/>
                    <a:lstStyle/>
                    <a:p>
                      <a:pPr marL="0" marR="0" indent="0" algn="ctr"/>
                      <a:r>
                        <a:rPr lang="tr" sz="600" b="1">
                          <a:latin typeface="Arial"/>
                        </a:rPr>
                        <a:t>Kadın</a:t>
                      </a:r>
                    </a:p>
                  </a:txBody>
                  <a:tcPr marL="0" marR="0" marT="0" marB="0">
                    <a:solidFill>
                      <a:srgbClr val="FED699"/>
                    </a:solidFill>
                  </a:tcPr>
                </a:tc>
                <a:tc>
                  <a:txBody>
                    <a:bodyPr/>
                    <a:lstStyle/>
                    <a:p>
                      <a:pPr marL="0" marR="0" indent="127000"/>
                      <a:r>
                        <a:rPr lang="tr" sz="600" b="1">
                          <a:latin typeface="Arial"/>
                        </a:rPr>
                        <a:t>Desteği</a:t>
                      </a:r>
                    </a:p>
                  </a:txBody>
                  <a:tcPr marL="0" marR="0" marT="0" marB="0">
                    <a:solidFill>
                      <a:srgbClr val="FED699"/>
                    </a:solidFill>
                  </a:tcPr>
                </a:tc>
                <a:tc>
                  <a:txBody>
                    <a:bodyPr/>
                    <a:lstStyle/>
                    <a:p>
                      <a:pPr marL="0" marR="0" indent="0" algn="ctr">
                        <a:lnSpc>
                          <a:spcPct val="119000"/>
                        </a:lnSpc>
                      </a:pPr>
                      <a:r>
                        <a:rPr lang="tr" sz="500" b="1">
                          <a:latin typeface="Arial"/>
                        </a:rPr>
                        <a:t>Tarımsal Örgüte</a:t>
                      </a:r>
                    </a:p>
                  </a:txBody>
                  <a:tcPr marL="0" marR="0" marT="0" marB="0" anchor="b">
                    <a:solidFill>
                      <a:srgbClr val="FED699"/>
                    </a:solidFill>
                  </a:tcPr>
                </a:tc>
              </a:tr>
              <a:tr h="121920">
                <a:tc>
                  <a:txBody>
                    <a:bodyPr/>
                    <a:lstStyle/>
                    <a:p>
                      <a:endParaRPr sz="600"/>
                    </a:p>
                  </a:txBody>
                  <a:tcPr marL="0" marR="0" marT="0" marB="0">
                    <a:solidFill>
                      <a:srgbClr val="FED699"/>
                    </a:solidFill>
                  </a:tcPr>
                </a:tc>
                <a:tc>
                  <a:txBody>
                    <a:bodyPr/>
                    <a:lstStyle/>
                    <a:p>
                      <a:endParaRPr sz="600"/>
                    </a:p>
                  </a:txBody>
                  <a:tcPr marL="0" marR="0" marT="0" marB="0">
                    <a:solidFill>
                      <a:srgbClr val="FED699"/>
                    </a:solidFill>
                  </a:tcPr>
                </a:tc>
                <a:tc>
                  <a:txBody>
                    <a:bodyPr/>
                    <a:lstStyle/>
                    <a:p>
                      <a:endParaRPr sz="600"/>
                    </a:p>
                  </a:txBody>
                  <a:tcPr marL="0" marR="0" marT="0" marB="0">
                    <a:solidFill>
                      <a:srgbClr val="FED699"/>
                    </a:solidFill>
                  </a:tcPr>
                </a:tc>
                <a:tc>
                  <a:txBody>
                    <a:bodyPr/>
                    <a:lstStyle/>
                    <a:p>
                      <a:pPr marL="0" marR="0" indent="0"/>
                      <a:r>
                        <a:rPr lang="tr" sz="500" b="1">
                          <a:latin typeface="Arial"/>
                        </a:rPr>
                        <a:t>Üyelik</a:t>
                      </a:r>
                    </a:p>
                  </a:txBody>
                  <a:tcPr marL="0" marR="0" marT="0" marB="0" anchor="b">
                    <a:solidFill>
                      <a:srgbClr val="FED699"/>
                    </a:solidFill>
                  </a:tcPr>
                </a:tc>
              </a:tr>
            </a:tbl>
          </a:graphicData>
        </a:graphic>
      </p:graphicFrame>
      <p:sp>
        <p:nvSpPr>
          <p:cNvPr id="17" name="Dikdörtgen 16"/>
          <p:cNvSpPr/>
          <p:nvPr/>
        </p:nvSpPr>
        <p:spPr>
          <a:xfrm>
            <a:off x="3459480" y="2328672"/>
            <a:ext cx="1447800" cy="94488"/>
          </a:xfrm>
          <a:prstGeom prst="rect">
            <a:avLst/>
          </a:prstGeom>
          <a:solidFill>
            <a:srgbClr val="FFFFFF"/>
          </a:solidFill>
        </p:spPr>
        <p:txBody>
          <a:bodyPr wrap="none" lIns="0" tIns="0" rIns="0" bIns="0">
            <a:noAutofit/>
          </a:bodyPr>
          <a:lstStyle/>
          <a:p>
            <a:pPr marL="0" marR="0" indent="0"/>
            <a:r>
              <a:rPr lang="tr" sz="600" b="1">
                <a:latin typeface="Arial"/>
              </a:rPr>
              <a:t>Kriter 1 Kriter 2 Kriter 3 Kriter 4</a:t>
            </a:r>
          </a:p>
        </p:txBody>
      </p:sp>
      <p:sp>
        <p:nvSpPr>
          <p:cNvPr id="18" name="Dikdörtgen 17"/>
          <p:cNvSpPr/>
          <p:nvPr/>
        </p:nvSpPr>
        <p:spPr>
          <a:xfrm>
            <a:off x="1767840" y="2874264"/>
            <a:ext cx="1094232" cy="103632"/>
          </a:xfrm>
          <a:prstGeom prst="rect">
            <a:avLst/>
          </a:prstGeom>
          <a:solidFill>
            <a:srgbClr val="FFFFFF"/>
          </a:solidFill>
        </p:spPr>
        <p:txBody>
          <a:bodyPr wrap="none" lIns="0" tIns="0" rIns="0" bIns="0">
            <a:noAutofit/>
          </a:bodyPr>
          <a:lstStyle/>
          <a:p>
            <a:pPr marL="0" marR="0" indent="0" defTabSz="475488">
              <a:tabLst>
                <a:tab pos="475488" algn="l"/>
                <a:tab pos="950976" algn="l"/>
              </a:tabLst>
            </a:pPr>
            <a:r>
              <a:rPr lang="tr" sz="600" b="1">
                <a:latin typeface="Arial"/>
              </a:rPr>
              <a:t>0,3	0,3	0,4</a:t>
            </a:r>
          </a:p>
        </p:txBody>
      </p:sp>
      <p:sp>
        <p:nvSpPr>
          <p:cNvPr id="19" name="Dikdörtgen 18"/>
          <p:cNvSpPr/>
          <p:nvPr/>
        </p:nvSpPr>
        <p:spPr>
          <a:xfrm>
            <a:off x="1725168" y="3447288"/>
            <a:ext cx="667512" cy="88392"/>
          </a:xfrm>
          <a:prstGeom prst="rect">
            <a:avLst/>
          </a:prstGeom>
          <a:solidFill>
            <a:srgbClr val="FFFFFF"/>
          </a:solidFill>
        </p:spPr>
        <p:txBody>
          <a:bodyPr wrap="none" lIns="0" tIns="0" rIns="0" bIns="0">
            <a:noAutofit/>
          </a:bodyPr>
          <a:lstStyle/>
          <a:p>
            <a:pPr marL="0" marR="0" indent="0" defTabSz="509016">
              <a:tabLst>
                <a:tab pos="509016" algn="l"/>
              </a:tabLst>
            </a:pPr>
            <a:r>
              <a:rPr lang="tr" sz="600" b="1">
                <a:latin typeface="Arial"/>
              </a:rPr>
              <a:t>2.000	150</a:t>
            </a:r>
          </a:p>
        </p:txBody>
      </p:sp>
      <p:sp>
        <p:nvSpPr>
          <p:cNvPr id="20" name="Dikdörtgen 19"/>
          <p:cNvSpPr/>
          <p:nvPr/>
        </p:nvSpPr>
        <p:spPr>
          <a:xfrm>
            <a:off x="2255520" y="4047744"/>
            <a:ext cx="115824" cy="88392"/>
          </a:xfrm>
          <a:prstGeom prst="rect">
            <a:avLst/>
          </a:prstGeom>
          <a:solidFill>
            <a:srgbClr val="FFFFFF"/>
          </a:solidFill>
        </p:spPr>
        <p:txBody>
          <a:bodyPr wrap="none" lIns="0" tIns="0" rIns="0" bIns="0">
            <a:noAutofit/>
          </a:bodyPr>
          <a:lstStyle/>
          <a:p>
            <a:pPr marL="0" marR="0" indent="0"/>
            <a:r>
              <a:rPr lang="tr" sz="600" b="1">
                <a:latin typeface="Arial"/>
              </a:rPr>
              <a:t>48</a:t>
            </a:r>
          </a:p>
        </p:txBody>
      </p:sp>
      <p:sp>
        <p:nvSpPr>
          <p:cNvPr id="21" name="Dikdörtgen 20"/>
          <p:cNvSpPr/>
          <p:nvPr/>
        </p:nvSpPr>
        <p:spPr>
          <a:xfrm>
            <a:off x="3688080" y="1813560"/>
            <a:ext cx="941832" cy="103632"/>
          </a:xfrm>
          <a:prstGeom prst="rect">
            <a:avLst/>
          </a:prstGeom>
          <a:solidFill>
            <a:srgbClr val="FFFFFF"/>
          </a:solidFill>
        </p:spPr>
        <p:txBody>
          <a:bodyPr wrap="none" lIns="0" tIns="0" rIns="0" bIns="0">
            <a:noAutofit/>
          </a:bodyPr>
          <a:lstStyle/>
          <a:p>
            <a:pPr marL="0" marR="0" indent="0"/>
            <a:r>
              <a:rPr lang="tr" sz="600" b="1">
                <a:latin typeface="Arial"/>
              </a:rPr>
              <a:t>VERİMLİLİK KRİTERLERİ</a:t>
            </a:r>
          </a:p>
        </p:txBody>
      </p:sp>
      <p:sp>
        <p:nvSpPr>
          <p:cNvPr id="22" name="Dikdörtgen 21"/>
          <p:cNvSpPr/>
          <p:nvPr/>
        </p:nvSpPr>
        <p:spPr>
          <a:xfrm>
            <a:off x="3572256" y="2871216"/>
            <a:ext cx="1249680" cy="106680"/>
          </a:xfrm>
          <a:prstGeom prst="rect">
            <a:avLst/>
          </a:prstGeom>
          <a:solidFill>
            <a:srgbClr val="FFFFFF"/>
          </a:solidFill>
        </p:spPr>
        <p:txBody>
          <a:bodyPr wrap="none" lIns="0" tIns="0" rIns="0" bIns="0">
            <a:noAutofit/>
          </a:bodyPr>
          <a:lstStyle/>
          <a:p>
            <a:pPr marL="0" marR="0" indent="0" defTabSz="324612">
              <a:tabLst>
                <a:tab pos="324612" algn="l"/>
                <a:tab pos="777240" algn="l"/>
                <a:tab pos="1112520" algn="l"/>
              </a:tabLst>
            </a:pPr>
            <a:r>
              <a:rPr lang="tr" sz="600" b="1">
                <a:latin typeface="Arial"/>
              </a:rPr>
              <a:t>2	2 / 1,5	3	0,8</a:t>
            </a:r>
          </a:p>
        </p:txBody>
      </p:sp>
      <p:sp>
        <p:nvSpPr>
          <p:cNvPr id="23" name="Dikdörtgen 22"/>
          <p:cNvSpPr/>
          <p:nvPr/>
        </p:nvSpPr>
        <p:spPr>
          <a:xfrm>
            <a:off x="3118104" y="3447288"/>
            <a:ext cx="1350264" cy="88392"/>
          </a:xfrm>
          <a:prstGeom prst="rect">
            <a:avLst/>
          </a:prstGeom>
          <a:solidFill>
            <a:srgbClr val="FFFFFF"/>
          </a:solidFill>
        </p:spPr>
        <p:txBody>
          <a:bodyPr wrap="none" lIns="0" tIns="0" rIns="0" bIns="0">
            <a:noAutofit/>
          </a:bodyPr>
          <a:lstStyle/>
          <a:p>
            <a:pPr marL="0" marR="0" indent="0" algn="r" defTabSz="406908">
              <a:tabLst>
                <a:tab pos="406908" algn="l"/>
                <a:tab pos="816864" algn="l"/>
                <a:tab pos="1188720" algn="l"/>
              </a:tabLst>
            </a:pPr>
            <a:r>
              <a:rPr lang="tr" sz="600" b="1">
                <a:latin typeface="Arial"/>
              </a:rPr>
              <a:t>100	300	400	500</a:t>
            </a:r>
          </a:p>
        </p:txBody>
      </p:sp>
      <p:sp>
        <p:nvSpPr>
          <p:cNvPr id="24" name="Dikdörtgen 23"/>
          <p:cNvSpPr/>
          <p:nvPr/>
        </p:nvSpPr>
        <p:spPr>
          <a:xfrm>
            <a:off x="3032760" y="3919728"/>
            <a:ext cx="326136" cy="344424"/>
          </a:xfrm>
          <a:prstGeom prst="rect">
            <a:avLst/>
          </a:prstGeom>
          <a:solidFill>
            <a:srgbClr val="FFFFFF"/>
          </a:solidFill>
        </p:spPr>
        <p:txBody>
          <a:bodyPr lIns="0" tIns="0" rIns="0" bIns="0">
            <a:noAutofit/>
          </a:bodyPr>
          <a:lstStyle/>
          <a:p>
            <a:pPr marL="0" marR="0" indent="0" algn="ctr">
              <a:lnSpc>
                <a:spcPct val="120000"/>
              </a:lnSpc>
            </a:pPr>
            <a:r>
              <a:rPr lang="tr" sz="500" b="1">
                <a:latin typeface="Arial"/>
              </a:rPr>
              <a:t>1.Derece 160 Diğer Tar. Ör. 144</a:t>
            </a:r>
          </a:p>
        </p:txBody>
      </p:sp>
      <p:sp>
        <p:nvSpPr>
          <p:cNvPr id="25" name="Dikdörtgen 24"/>
          <p:cNvSpPr/>
          <p:nvPr/>
        </p:nvSpPr>
        <p:spPr>
          <a:xfrm>
            <a:off x="3529584" y="4047744"/>
            <a:ext cx="573024" cy="88392"/>
          </a:xfrm>
          <a:prstGeom prst="rect">
            <a:avLst/>
          </a:prstGeom>
          <a:solidFill>
            <a:srgbClr val="FFFFFF"/>
          </a:solidFill>
        </p:spPr>
        <p:txBody>
          <a:bodyPr wrap="none" lIns="0" tIns="0" rIns="0" bIns="0">
            <a:noAutofit/>
          </a:bodyPr>
          <a:lstStyle/>
          <a:p>
            <a:pPr marL="0" marR="0" indent="0" defTabSz="408432">
              <a:tabLst>
                <a:tab pos="408432" algn="l"/>
              </a:tabLst>
            </a:pPr>
            <a:r>
              <a:rPr lang="tr" sz="600" b="1">
                <a:latin typeface="Arial"/>
              </a:rPr>
              <a:t>112	144</a:t>
            </a:r>
          </a:p>
        </p:txBody>
      </p:sp>
      <p:sp>
        <p:nvSpPr>
          <p:cNvPr id="26" name="Dikdörtgen 25"/>
          <p:cNvSpPr/>
          <p:nvPr/>
        </p:nvSpPr>
        <p:spPr>
          <a:xfrm>
            <a:off x="512064" y="4572000"/>
            <a:ext cx="4398264" cy="301752"/>
          </a:xfrm>
          <a:prstGeom prst="rect">
            <a:avLst/>
          </a:prstGeom>
          <a:solidFill>
            <a:srgbClr val="FFFFFF"/>
          </a:solidFill>
        </p:spPr>
        <p:txBody>
          <a:bodyPr lIns="0" tIns="0" rIns="0" bIns="0">
            <a:noAutofit/>
          </a:bodyPr>
          <a:lstStyle/>
          <a:p>
            <a:pPr marL="0" marR="0" indent="0">
              <a:lnSpc>
                <a:spcPct val="126000"/>
              </a:lnSpc>
            </a:pPr>
            <a:r>
              <a:rPr lang="tr" sz="850">
                <a:latin typeface="Garamond"/>
              </a:rPr>
              <a:t>Yukarıdaki tabloda görüldüğü üzere </a:t>
            </a:r>
            <a:r>
              <a:rPr lang="tr" sz="850" b="1">
                <a:latin typeface="Garamond"/>
              </a:rPr>
              <a:t>ürün geliştirme destekleri; </a:t>
            </a:r>
            <a:r>
              <a:rPr lang="tr" sz="850">
                <a:latin typeface="Garamond"/>
              </a:rPr>
              <a:t>Çiğ Süt Desteği, Besilik Erkek Sığır (Karkas) Desteği ve Tiftik Desteği olmak üzere 3 ana destek kaleminden oluşmaktadır.</a:t>
            </a:r>
          </a:p>
        </p:txBody>
      </p:sp>
      <p:sp>
        <p:nvSpPr>
          <p:cNvPr id="27" name="Dikdörtgen 26"/>
          <p:cNvSpPr/>
          <p:nvPr/>
        </p:nvSpPr>
        <p:spPr>
          <a:xfrm>
            <a:off x="481584" y="7141464"/>
            <a:ext cx="1417320" cy="10363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29839" y="4016523"/>
            <a:ext cx="4264351" cy="2555192"/>
          </a:xfrm>
          <a:prstGeom prst="rect">
            <a:avLst/>
          </a:prstGeom>
        </p:spPr>
      </p:pic>
      <p:sp>
        <p:nvSpPr>
          <p:cNvPr id="3" name="Dikdörtgen 2"/>
          <p:cNvSpPr/>
          <p:nvPr/>
        </p:nvSpPr>
        <p:spPr>
          <a:xfrm>
            <a:off x="521293" y="270616"/>
            <a:ext cx="1373024" cy="10539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4" name="Dikdörtgen 3"/>
          <p:cNvSpPr/>
          <p:nvPr/>
        </p:nvSpPr>
        <p:spPr>
          <a:xfrm>
            <a:off x="521293" y="528414"/>
            <a:ext cx="1373024" cy="331862"/>
          </a:xfrm>
          <a:prstGeom prst="rect">
            <a:avLst/>
          </a:prstGeom>
          <a:solidFill>
            <a:srgbClr val="FFFFFF"/>
          </a:solidFill>
        </p:spPr>
        <p:txBody>
          <a:bodyPr lIns="0" tIns="0" rIns="0" bIns="0">
            <a:noAutofit/>
          </a:bodyPr>
          <a:lstStyle/>
          <a:p>
            <a:pPr marL="0" marR="0" indent="0">
              <a:lnSpc>
                <a:spcPct val="84000"/>
              </a:lnSpc>
            </a:pPr>
            <a:r>
              <a:rPr lang="tr" sz="1200" b="1">
                <a:latin typeface="Segoe UI"/>
              </a:rPr>
              <a:t>ÜRÜN GELİŞTİRME</a:t>
            </a:r>
          </a:p>
          <a:p>
            <a:pPr marL="0" marR="0" indent="0">
              <a:lnSpc>
                <a:spcPct val="84000"/>
              </a:lnSpc>
            </a:pPr>
            <a:r>
              <a:rPr lang="tr" sz="1200" b="1">
                <a:latin typeface="Segoe UI"/>
              </a:rPr>
              <a:t>DESTEKLERİ</a:t>
            </a:r>
          </a:p>
        </p:txBody>
      </p:sp>
      <p:sp>
        <p:nvSpPr>
          <p:cNvPr id="5" name="Dikdörtgen 4"/>
          <p:cNvSpPr/>
          <p:nvPr/>
        </p:nvSpPr>
        <p:spPr>
          <a:xfrm>
            <a:off x="4685943" y="279162"/>
            <a:ext cx="159522" cy="108247"/>
          </a:xfrm>
          <a:prstGeom prst="rect">
            <a:avLst/>
          </a:prstGeom>
          <a:solidFill>
            <a:srgbClr val="FFFFFF"/>
          </a:solidFill>
        </p:spPr>
        <p:txBody>
          <a:bodyPr wrap="none" lIns="0" tIns="0" rIns="0" bIns="0">
            <a:noAutofit/>
          </a:bodyPr>
          <a:lstStyle/>
          <a:p>
            <a:pPr marL="0" marR="0" indent="0"/>
            <a:r>
              <a:rPr lang="tr" sz="750" b="1">
                <a:latin typeface="Cambria"/>
              </a:rPr>
              <a:t>34</a:t>
            </a:r>
          </a:p>
        </p:txBody>
      </p:sp>
      <p:sp>
        <p:nvSpPr>
          <p:cNvPr id="6" name="Dikdörtgen 5"/>
          <p:cNvSpPr/>
          <p:nvPr/>
        </p:nvSpPr>
        <p:spPr>
          <a:xfrm>
            <a:off x="518444" y="1290414"/>
            <a:ext cx="1082468" cy="176614"/>
          </a:xfrm>
          <a:prstGeom prst="rect">
            <a:avLst/>
          </a:prstGeom>
          <a:solidFill>
            <a:srgbClr val="FFFFFF"/>
          </a:solidFill>
        </p:spPr>
        <p:txBody>
          <a:bodyPr wrap="none" lIns="0" tIns="0" rIns="0" bIns="0">
            <a:noAutofit/>
          </a:bodyPr>
          <a:lstStyle/>
          <a:p>
            <a:pPr marL="0" marR="0" indent="0" algn="just"/>
            <a:r>
              <a:rPr lang="tr" sz="850" b="1">
                <a:latin typeface="Book Antiqua"/>
              </a:rPr>
              <a:t>ÇİĞ SÜT DESTEĞİ</a:t>
            </a:r>
          </a:p>
        </p:txBody>
      </p:sp>
      <p:sp>
        <p:nvSpPr>
          <p:cNvPr id="7" name="Dikdörtgen 6"/>
          <p:cNvSpPr/>
          <p:nvPr/>
        </p:nvSpPr>
        <p:spPr>
          <a:xfrm>
            <a:off x="515596" y="1788919"/>
            <a:ext cx="4289989" cy="1694916"/>
          </a:xfrm>
          <a:prstGeom prst="rect">
            <a:avLst/>
          </a:prstGeom>
          <a:solidFill>
            <a:srgbClr val="FFFFFF"/>
          </a:solidFill>
        </p:spPr>
        <p:txBody>
          <a:bodyPr lIns="0" tIns="0" rIns="0" bIns="0">
            <a:noAutofit/>
          </a:bodyPr>
          <a:lstStyle/>
          <a:p>
            <a:pPr marL="0" marR="0" indent="0" algn="just">
              <a:spcAft>
                <a:spcPts val="560"/>
              </a:spcAft>
            </a:pPr>
            <a:r>
              <a:rPr lang="tr" sz="1500" b="1">
                <a:latin typeface="Arial"/>
              </a:rPr>
              <a:t>S</a:t>
            </a:r>
            <a:r>
              <a:rPr lang="tr" sz="850">
                <a:latin typeface="Garamond"/>
              </a:rPr>
              <a:t>üt, dünyada en fazla tüketilen hayvansal üründür. Gelir seviyesindeki artış, beslenme alışkanlıklarının değişmesi, nüfus ve turizmdeki yükseliş hem ülkemizde hem de gelişmekte olan ülkelerde süt ve süt ürünlerine olan talebi güçlü bir şekilde artırmaktadır.</a:t>
            </a:r>
          </a:p>
          <a:p>
            <a:pPr marL="0" marR="0" indent="0" algn="just">
              <a:lnSpc>
                <a:spcPct val="126000"/>
              </a:lnSpc>
              <a:spcAft>
                <a:spcPts val="420"/>
              </a:spcAft>
            </a:pPr>
            <a:r>
              <a:rPr lang="tr" sz="850">
                <a:latin typeface="Garamond"/>
              </a:rPr>
              <a:t>Çiğ süt desteğiyle, artan talebin yurt içi kaynaklarla karşılanabilmesi için sağmal hayvan sayısının ve hayvan başına verimin artırılması amaçlanmaktadır. Bu kapsamda verilen desteklemeler ile üretim maliyetleri ve tüketici fiyatları arasındaki dengenin korunarak hem üretimin sürdürülebilirliği hem de sağlıklı ürün tüketiminin devamı hedeflemektedir.</a:t>
            </a:r>
          </a:p>
          <a:p>
            <a:pPr marL="0" marR="0" indent="0" algn="just">
              <a:lnSpc>
                <a:spcPct val="126000"/>
              </a:lnSpc>
            </a:pPr>
            <a:r>
              <a:rPr lang="tr" sz="850">
                <a:latin typeface="Garamond"/>
              </a:rPr>
              <a:t>Çiğ süt desteklerine yönelik politika değişikliğiyle, çiğ süt üretiminin sürdürülebilirliği, arz-talep dengesinin korunması, uluslararası standartlarda kalite ve izlenebilirliğin sağlanması hedeflenmektedir.</a:t>
            </a:r>
          </a:p>
        </p:txBody>
      </p:sp>
      <p:sp>
        <p:nvSpPr>
          <p:cNvPr id="8" name="Dikdörtgen 7"/>
          <p:cNvSpPr/>
          <p:nvPr/>
        </p:nvSpPr>
        <p:spPr>
          <a:xfrm>
            <a:off x="518444" y="3617719"/>
            <a:ext cx="4281443" cy="301952"/>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Uygulanan destekleme modeliyle ülkemizde kaliteli ve sürdürülebilir verim artışları üzerinden küresel pazarlarda ihracat odaklı bir büyüme hedeflenmektedir.</a:t>
            </a:r>
          </a:p>
        </p:txBody>
      </p:sp>
      <p:sp>
        <p:nvSpPr>
          <p:cNvPr id="9" name="Dikdörtgen 8"/>
          <p:cNvSpPr/>
          <p:nvPr/>
        </p:nvSpPr>
        <p:spPr>
          <a:xfrm>
            <a:off x="3418317" y="7138586"/>
            <a:ext cx="1415754" cy="105399"/>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976" y="204216"/>
            <a:ext cx="274320" cy="271272"/>
          </a:xfrm>
          <a:prstGeom prst="rect">
            <a:avLst/>
          </a:prstGeom>
        </p:spPr>
      </p:pic>
      <p:pic>
        <p:nvPicPr>
          <p:cNvPr id="3" name="Resim 2"/>
          <p:cNvPicPr>
            <a:picLocks noChangeAspect="1"/>
          </p:cNvPicPr>
          <p:nvPr/>
        </p:nvPicPr>
        <p:blipFill>
          <a:blip r:embed="rId3"/>
          <a:stretch>
            <a:fillRect/>
          </a:stretch>
        </p:blipFill>
        <p:spPr>
          <a:xfrm>
            <a:off x="701040" y="2697480"/>
            <a:ext cx="4117848" cy="3066288"/>
          </a:xfrm>
          <a:prstGeom prst="rect">
            <a:avLst/>
          </a:prstGeom>
        </p:spPr>
      </p:pic>
      <p:pic>
        <p:nvPicPr>
          <p:cNvPr id="4" name="Resim 3"/>
          <p:cNvPicPr>
            <a:picLocks noChangeAspect="1"/>
          </p:cNvPicPr>
          <p:nvPr/>
        </p:nvPicPr>
        <p:blipFill>
          <a:blip r:embed="rId4"/>
          <a:stretch>
            <a:fillRect/>
          </a:stretch>
        </p:blipFill>
        <p:spPr>
          <a:xfrm>
            <a:off x="2526792" y="7068312"/>
            <a:ext cx="2249424" cy="274320"/>
          </a:xfrm>
          <a:prstGeom prst="rect">
            <a:avLst/>
          </a:prstGeom>
        </p:spPr>
      </p:pic>
      <p:sp>
        <p:nvSpPr>
          <p:cNvPr id="5" name="Dikdörtgen 4"/>
          <p:cNvSpPr/>
          <p:nvPr/>
        </p:nvSpPr>
        <p:spPr>
          <a:xfrm>
            <a:off x="3413760" y="271272"/>
            <a:ext cx="576072" cy="106680"/>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6" name="Dikdörtgen 5"/>
          <p:cNvSpPr/>
          <p:nvPr/>
        </p:nvSpPr>
        <p:spPr>
          <a:xfrm>
            <a:off x="3989832" y="271272"/>
            <a:ext cx="798576" cy="124968"/>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7" name="Dikdörtgen 6"/>
          <p:cNvSpPr/>
          <p:nvPr/>
        </p:nvSpPr>
        <p:spPr>
          <a:xfrm>
            <a:off x="475488" y="274320"/>
            <a:ext cx="1837944" cy="91440"/>
          </a:xfrm>
          <a:prstGeom prst="rect">
            <a:avLst/>
          </a:prstGeom>
          <a:solidFill>
            <a:srgbClr val="FFFFFF"/>
          </a:solidFill>
        </p:spPr>
        <p:txBody>
          <a:bodyPr wrap="none" lIns="0" tIns="0" rIns="0" bIns="0">
            <a:noAutofit/>
          </a:bodyPr>
          <a:lstStyle/>
          <a:p>
            <a:pPr marL="0" marR="0" indent="0" defTabSz="1801368">
              <a:tabLst/>
            </a:pPr>
            <a:r>
              <a:rPr lang="tr" sz="750" b="1">
                <a:latin typeface="Cambria"/>
              </a:rPr>
              <a:t>35 ---------------------------</a:t>
            </a:r>
          </a:p>
        </p:txBody>
      </p:sp>
      <p:sp>
        <p:nvSpPr>
          <p:cNvPr id="8" name="Dikdörtgen 7"/>
          <p:cNvSpPr/>
          <p:nvPr/>
        </p:nvSpPr>
        <p:spPr>
          <a:xfrm>
            <a:off x="475488" y="527304"/>
            <a:ext cx="1837944" cy="332232"/>
          </a:xfrm>
          <a:prstGeom prst="rect">
            <a:avLst/>
          </a:prstGeom>
          <a:solidFill>
            <a:srgbClr val="FFFFFF"/>
          </a:solidFill>
        </p:spPr>
        <p:txBody>
          <a:bodyPr lIns="0" tIns="0" rIns="0" bIns="0">
            <a:noAutofit/>
          </a:bodyPr>
          <a:lstStyle/>
          <a:p>
            <a:pPr marL="0" marR="0" indent="228600">
              <a:lnSpc>
                <a:spcPct val="86000"/>
              </a:lnSpc>
            </a:pPr>
            <a:r>
              <a:rPr lang="tr" sz="1200" b="1">
                <a:latin typeface="Segoe UI"/>
              </a:rPr>
              <a:t>ÜRÜN GELİŞTİRME</a:t>
            </a:r>
          </a:p>
          <a:p>
            <a:pPr marL="0" marR="0" indent="228600">
              <a:lnSpc>
                <a:spcPct val="86000"/>
              </a:lnSpc>
            </a:pPr>
            <a:r>
              <a:rPr lang="tr" sz="1200" b="1">
                <a:latin typeface="Segoe UI"/>
              </a:rPr>
              <a:t>DESTEKLERİ</a:t>
            </a:r>
          </a:p>
        </p:txBody>
      </p:sp>
      <p:sp>
        <p:nvSpPr>
          <p:cNvPr id="9" name="Dikdörtgen 8"/>
          <p:cNvSpPr/>
          <p:nvPr/>
        </p:nvSpPr>
        <p:spPr>
          <a:xfrm>
            <a:off x="694944" y="1286256"/>
            <a:ext cx="1085088" cy="182880"/>
          </a:xfrm>
          <a:prstGeom prst="rect">
            <a:avLst/>
          </a:prstGeom>
          <a:solidFill>
            <a:srgbClr val="FFFFFF"/>
          </a:solidFill>
        </p:spPr>
        <p:txBody>
          <a:bodyPr wrap="none" lIns="0" tIns="0" rIns="0" bIns="0">
            <a:noAutofit/>
          </a:bodyPr>
          <a:lstStyle/>
          <a:p>
            <a:pPr marL="0" marR="0" indent="0"/>
            <a:r>
              <a:rPr lang="tr" sz="850" b="1">
                <a:latin typeface="Book Antiqua"/>
              </a:rPr>
              <a:t>ÇİĞ SÜT DESTEĞİ</a:t>
            </a:r>
          </a:p>
        </p:txBody>
      </p:sp>
      <p:sp>
        <p:nvSpPr>
          <p:cNvPr id="10" name="Dikdörtgen 9"/>
          <p:cNvSpPr/>
          <p:nvPr/>
        </p:nvSpPr>
        <p:spPr>
          <a:xfrm>
            <a:off x="694944" y="1667256"/>
            <a:ext cx="4145280" cy="926592"/>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Ürettiği çiğ sütü, süt işleme tesislerine sözleşme ve satış belgesi karşılığında; kendisi, üyesi/ortağı olduğu tarımsal amaçlı örgüt veya bu örgütlerin %50’nin üzerinde paya sahip oldukları ortaklıkları ya da süt işleme tesisinin noter kanalıyla yetkilendirdiği onaylı süt toplama merkezi aracılığıyla satan ve bu satışlarını Bakanlık Süt Kayıt Sistemi (BSKS) veri tabanına aylık olarak kaydettiren tarımsal amaçlı örgüt üyesi/ortağı üreticilere temel destek ödemesi yapılmaktadır.</a:t>
            </a:r>
          </a:p>
        </p:txBody>
      </p:sp>
      <p:sp>
        <p:nvSpPr>
          <p:cNvPr id="11" name="Dikdörtgen 10"/>
          <p:cNvSpPr/>
          <p:nvPr/>
        </p:nvSpPr>
        <p:spPr>
          <a:xfrm>
            <a:off x="691896" y="5861304"/>
            <a:ext cx="4154424" cy="1136904"/>
          </a:xfrm>
          <a:prstGeom prst="rect">
            <a:avLst/>
          </a:prstGeom>
          <a:solidFill>
            <a:srgbClr val="FFFFFF"/>
          </a:solidFill>
        </p:spPr>
        <p:txBody>
          <a:bodyPr lIns="0" tIns="0" rIns="0" bIns="0">
            <a:noAutofit/>
          </a:bodyPr>
          <a:lstStyle/>
          <a:p>
            <a:pPr marL="0" marR="0" indent="0" algn="just">
              <a:lnSpc>
                <a:spcPct val="126000"/>
              </a:lnSpc>
              <a:spcAft>
                <a:spcPts val="280"/>
              </a:spcAft>
            </a:pPr>
            <a:r>
              <a:rPr lang="tr" sz="850">
                <a:latin typeface="Garamond"/>
              </a:rPr>
              <a:t>Desteklerin hedef üreticilere ulaşması ve çiğ süt üreticilerinin desteklerden en yüksek düzeyde faydalanabilmesi için Bakanlık, il ve ilçe müdürlükleri, tarımsal amaçlı örgütler ve tüm paydaşlar sahada aktif şekilde çalışmalarını sürdürmektedir. Bu kapsamda destekleme modeli yeniden düzenlenerek; temel, yönlendirici ve verimliliği esas alan kriterlerle ürün odaklı destek uygulamasına geçilmiştir.</a:t>
            </a:r>
          </a:p>
          <a:p>
            <a:pPr marL="0" marR="0" indent="0" algn="just">
              <a:lnSpc>
                <a:spcPct val="126000"/>
              </a:lnSpc>
            </a:pPr>
            <a:r>
              <a:rPr lang="tr" sz="850">
                <a:latin typeface="Garamond"/>
              </a:rPr>
              <a:t>Bu durumda temel, yönlendirici ve verimlilik kriterleri içinde destek miktarı farklılık göstermekte olup, en fazla destek ari işletmelerde üretilen çiğ süt için ödenmektedir.</a:t>
            </a:r>
          </a:p>
        </p:txBody>
      </p:sp>
      <p:sp>
        <p:nvSpPr>
          <p:cNvPr id="12" name="Dikdörtgen 11"/>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5321808" cy="755904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CFCFA"/>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33400" y="3401568"/>
            <a:ext cx="829056" cy="780288"/>
          </a:xfrm>
          <a:prstGeom prst="rect">
            <a:avLst/>
          </a:prstGeom>
        </p:spPr>
      </p:pic>
      <p:pic>
        <p:nvPicPr>
          <p:cNvPr id="3" name="Resim 2"/>
          <p:cNvPicPr>
            <a:picLocks noChangeAspect="1"/>
          </p:cNvPicPr>
          <p:nvPr/>
        </p:nvPicPr>
        <p:blipFill>
          <a:blip r:embed="rId3"/>
          <a:stretch>
            <a:fillRect/>
          </a:stretch>
        </p:blipFill>
        <p:spPr>
          <a:xfrm>
            <a:off x="487680" y="4629912"/>
            <a:ext cx="886968" cy="883920"/>
          </a:xfrm>
          <a:prstGeom prst="rect">
            <a:avLst/>
          </a:prstGeom>
        </p:spPr>
      </p:pic>
      <p:pic>
        <p:nvPicPr>
          <p:cNvPr id="4" name="Resim 3"/>
          <p:cNvPicPr>
            <a:picLocks noChangeAspect="1"/>
          </p:cNvPicPr>
          <p:nvPr/>
        </p:nvPicPr>
        <p:blipFill>
          <a:blip r:embed="rId4"/>
          <a:stretch>
            <a:fillRect/>
          </a:stretch>
        </p:blipFill>
        <p:spPr>
          <a:xfrm>
            <a:off x="487680" y="5934456"/>
            <a:ext cx="880872" cy="804672"/>
          </a:xfrm>
          <a:prstGeom prst="rect">
            <a:avLst/>
          </a:prstGeom>
        </p:spPr>
      </p:pic>
      <p:pic>
        <p:nvPicPr>
          <p:cNvPr id="5" name="Resim 4"/>
          <p:cNvPicPr>
            <a:picLocks noChangeAspect="1"/>
          </p:cNvPicPr>
          <p:nvPr/>
        </p:nvPicPr>
        <p:blipFill>
          <a:blip r:embed="rId5"/>
          <a:stretch>
            <a:fillRect/>
          </a:stretch>
        </p:blipFill>
        <p:spPr>
          <a:xfrm>
            <a:off x="530352" y="7068312"/>
            <a:ext cx="2292096" cy="271272"/>
          </a:xfrm>
          <a:prstGeom prst="rect">
            <a:avLst/>
          </a:prstGeom>
        </p:spPr>
      </p:pic>
      <p:sp>
        <p:nvSpPr>
          <p:cNvPr id="6" name="Dikdörtgen 5"/>
          <p:cNvSpPr/>
          <p:nvPr/>
        </p:nvSpPr>
        <p:spPr>
          <a:xfrm>
            <a:off x="521208" y="271272"/>
            <a:ext cx="1374648"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7" name="Dikdörtgen 6"/>
          <p:cNvSpPr/>
          <p:nvPr/>
        </p:nvSpPr>
        <p:spPr>
          <a:xfrm>
            <a:off x="521208" y="527304"/>
            <a:ext cx="1374648" cy="332232"/>
          </a:xfrm>
          <a:prstGeom prst="rect">
            <a:avLst/>
          </a:prstGeom>
          <a:solidFill>
            <a:srgbClr val="FFFFFF"/>
          </a:solidFill>
        </p:spPr>
        <p:txBody>
          <a:bodyPr lIns="0" tIns="0" rIns="0" bIns="0">
            <a:noAutofit/>
          </a:bodyPr>
          <a:lstStyle/>
          <a:p>
            <a:pPr marL="0" marR="0" indent="0">
              <a:lnSpc>
                <a:spcPct val="86000"/>
              </a:lnSpc>
            </a:pPr>
            <a:r>
              <a:rPr lang="tr" sz="1200" b="1">
                <a:latin typeface="Segoe UI"/>
              </a:rPr>
              <a:t>ÜRÜN GELİŞTİRME</a:t>
            </a:r>
          </a:p>
          <a:p>
            <a:pPr marL="0" marR="0" indent="0">
              <a:lnSpc>
                <a:spcPct val="86000"/>
              </a:lnSpc>
            </a:pPr>
            <a:r>
              <a:rPr lang="tr" sz="1200" b="1">
                <a:latin typeface="Segoe UI"/>
              </a:rPr>
              <a:t>DESTEKLERİ</a:t>
            </a:r>
          </a:p>
        </p:txBody>
      </p:sp>
      <p:sp>
        <p:nvSpPr>
          <p:cNvPr id="8" name="Dikdörtgen 7"/>
          <p:cNvSpPr/>
          <p:nvPr/>
        </p:nvSpPr>
        <p:spPr>
          <a:xfrm>
            <a:off x="4687824" y="277368"/>
            <a:ext cx="155448" cy="109728"/>
          </a:xfrm>
          <a:prstGeom prst="rect">
            <a:avLst/>
          </a:prstGeom>
          <a:solidFill>
            <a:srgbClr val="FFFFFF"/>
          </a:solidFill>
        </p:spPr>
        <p:txBody>
          <a:bodyPr wrap="none" lIns="0" tIns="0" rIns="0" bIns="0">
            <a:noAutofit/>
          </a:bodyPr>
          <a:lstStyle/>
          <a:p>
            <a:pPr marL="0" marR="0" indent="0"/>
            <a:r>
              <a:rPr lang="tr" sz="750" b="1">
                <a:latin typeface="Cambria"/>
              </a:rPr>
              <a:t>36</a:t>
            </a:r>
          </a:p>
        </p:txBody>
      </p:sp>
      <p:sp>
        <p:nvSpPr>
          <p:cNvPr id="9" name="Dikdörtgen 8"/>
          <p:cNvSpPr/>
          <p:nvPr/>
        </p:nvSpPr>
        <p:spPr>
          <a:xfrm>
            <a:off x="515112" y="1286256"/>
            <a:ext cx="4130040" cy="1840992"/>
          </a:xfrm>
          <a:prstGeom prst="rect">
            <a:avLst/>
          </a:prstGeom>
          <a:solidFill>
            <a:srgbClr val="FFFFFF"/>
          </a:solidFill>
        </p:spPr>
        <p:txBody>
          <a:bodyPr lIns="0" tIns="0" rIns="0" bIns="0">
            <a:noAutofit/>
          </a:bodyPr>
          <a:lstStyle/>
          <a:p>
            <a:pPr marL="0" marR="0" indent="0" algn="just">
              <a:lnSpc>
                <a:spcPct val="115000"/>
              </a:lnSpc>
              <a:spcAft>
                <a:spcPts val="980"/>
              </a:spcAft>
            </a:pPr>
            <a:r>
              <a:rPr lang="tr" sz="850" b="1">
                <a:latin typeface="Book Antiqua"/>
              </a:rPr>
              <a:t>ÇİĞ SÜT DESTEĞİ</a:t>
            </a:r>
          </a:p>
          <a:p>
            <a:pPr marL="0" marR="0" indent="0" algn="just">
              <a:lnSpc>
                <a:spcPct val="115000"/>
              </a:lnSpc>
              <a:spcAft>
                <a:spcPts val="210"/>
              </a:spcAft>
            </a:pPr>
            <a:r>
              <a:rPr lang="tr" sz="850" b="1">
                <a:latin typeface="Book Antiqua"/>
              </a:rPr>
              <a:t>Temel Destek</a:t>
            </a:r>
          </a:p>
          <a:p>
            <a:pPr marL="0" marR="0" indent="0" algn="just">
              <a:lnSpc>
                <a:spcPct val="126000"/>
              </a:lnSpc>
              <a:spcAft>
                <a:spcPts val="210"/>
              </a:spcAft>
            </a:pPr>
            <a:r>
              <a:rPr lang="tr" sz="850">
                <a:latin typeface="Garamond"/>
              </a:rPr>
              <a:t>Gıda İşletmelerinin Kayıt ve Onay İşlemlerine Dair Yönetmelik kapsamındaki süt işleme tesislerine satan ve Hayvancılık Desteklemelerine İlişkin Kararın 5 inci maddesinde yer alan bir tarımsal amaçlı örgüte üye/ortak olan ve üretmiş olduğu çiğ sütü destekleme amaçlı aylık olarak Bakanlık veri tabanına kaydettiren üreticilere; manda, koyun, keçi ile niteliğine ve pazarlama şekline göre inek sütüne, Bakanlığın belirleyeceği dönemler ve kriterler ile üretim maliyeti dikkate alınarak belirlenen birim tutarlar üzerinden temel destek ödemesi yapılmaktadır.</a:t>
            </a:r>
          </a:p>
          <a:p>
            <a:pPr marL="0" marR="0" indent="0" algn="just">
              <a:lnSpc>
                <a:spcPct val="115000"/>
              </a:lnSpc>
            </a:pPr>
            <a:r>
              <a:rPr lang="tr" sz="850" b="1">
                <a:latin typeface="Book Antiqua"/>
              </a:rPr>
              <a:t>Yönlendirici Kriterler</a:t>
            </a:r>
          </a:p>
        </p:txBody>
      </p:sp>
      <p:sp>
        <p:nvSpPr>
          <p:cNvPr id="10" name="Dikdörtgen 9"/>
          <p:cNvSpPr/>
          <p:nvPr/>
        </p:nvSpPr>
        <p:spPr>
          <a:xfrm>
            <a:off x="1764792" y="3422904"/>
            <a:ext cx="2877312" cy="768096"/>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Aile İ</a:t>
            </a:r>
            <a:r>
              <a:rPr lang="tr" sz="850" b="1">
                <a:latin typeface="Garamond"/>
              </a:rPr>
              <a:t>ş</a:t>
            </a:r>
            <a:r>
              <a:rPr lang="tr" sz="850" b="1" u="sng">
                <a:latin typeface="Garamond"/>
              </a:rPr>
              <a:t>letmesi</a:t>
            </a:r>
            <a:r>
              <a:rPr lang="tr" sz="850">
                <a:latin typeface="Garamond"/>
              </a:rPr>
              <a:t>’nde üretilen süte (Destekleme amaçlı veri tabanlarında inek ve mandalardan günlük olarak en fazla toplam 430 litre, koyun ve keçilerden ise günlük olarak en fazla toplam 100 litre çiğ süt üreten ve onaylı bir süt işleme tesisine satan işletmeleri) temel desteğe </a:t>
            </a:r>
            <a:r>
              <a:rPr lang="tr" sz="850" b="1">
                <a:latin typeface="Garamond"/>
              </a:rPr>
              <a:t>%30 ilave </a:t>
            </a:r>
            <a:r>
              <a:rPr lang="tr" sz="850">
                <a:latin typeface="Garamond"/>
              </a:rPr>
              <a:t>destek ödenmektedir.</a:t>
            </a:r>
          </a:p>
        </p:txBody>
      </p:sp>
      <p:sp>
        <p:nvSpPr>
          <p:cNvPr id="11" name="Dikdörtgen 10"/>
          <p:cNvSpPr/>
          <p:nvPr/>
        </p:nvSpPr>
        <p:spPr>
          <a:xfrm>
            <a:off x="1764792" y="4593336"/>
            <a:ext cx="2886456" cy="877824"/>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Kadın veya 41 y</a:t>
            </a:r>
            <a:r>
              <a:rPr lang="tr" sz="850" b="1">
                <a:latin typeface="Garamond"/>
              </a:rPr>
              <a:t>aş</a:t>
            </a:r>
            <a:r>
              <a:rPr lang="tr" sz="850" b="1" u="sng">
                <a:latin typeface="Garamond"/>
              </a:rPr>
              <a:t>ından</a:t>
            </a:r>
            <a:r>
              <a:rPr lang="tr" sz="850" b="1">
                <a:latin typeface="Garamond"/>
              </a:rPr>
              <a:t> g</a:t>
            </a:r>
            <a:r>
              <a:rPr lang="tr" sz="850" b="1" u="sng">
                <a:latin typeface="Garamond"/>
              </a:rPr>
              <a:t>ün almamı</a:t>
            </a:r>
            <a:r>
              <a:rPr lang="tr" sz="850" b="1">
                <a:latin typeface="Garamond"/>
              </a:rPr>
              <a:t>ş g</a:t>
            </a:r>
            <a:r>
              <a:rPr lang="tr" sz="850" b="1" u="sng">
                <a:latin typeface="Garamond"/>
              </a:rPr>
              <a:t>enç üreticilere</a:t>
            </a:r>
            <a:r>
              <a:rPr lang="tr" sz="850" b="1">
                <a:latin typeface="Garamond"/>
              </a:rPr>
              <a:t>; </a:t>
            </a:r>
            <a:r>
              <a:rPr lang="tr" sz="850">
                <a:latin typeface="Garamond"/>
              </a:rPr>
              <a:t>Destekleme takvim yılı başlangıcı itibarıyla BSKS ve TÜRKVET’te üzerinde işletme kaydı bulunan; kadın üreticiler ile destekleme takvim yılının son gününde 41 yaşından gün almamış üreticilerin ürettikleri çiğ süt için temel desteğe </a:t>
            </a:r>
            <a:r>
              <a:rPr lang="tr" sz="850" b="1">
                <a:latin typeface="Garamond"/>
              </a:rPr>
              <a:t>%30 ilave </a:t>
            </a:r>
            <a:r>
              <a:rPr lang="tr" sz="850">
                <a:latin typeface="Garamond"/>
              </a:rPr>
              <a:t>destek ödenmektedir.</a:t>
            </a:r>
          </a:p>
        </p:txBody>
      </p:sp>
      <p:sp>
        <p:nvSpPr>
          <p:cNvPr id="12" name="Dikdörtgen 11"/>
          <p:cNvSpPr/>
          <p:nvPr/>
        </p:nvSpPr>
        <p:spPr>
          <a:xfrm>
            <a:off x="1764792" y="5961888"/>
            <a:ext cx="2883408" cy="762000"/>
          </a:xfrm>
          <a:prstGeom prst="rect">
            <a:avLst/>
          </a:prstGeom>
          <a:solidFill>
            <a:srgbClr val="FFFFFF"/>
          </a:solidFill>
        </p:spPr>
        <p:txBody>
          <a:bodyPr lIns="0" tIns="0" rIns="0" bIns="0">
            <a:noAutofit/>
          </a:bodyPr>
          <a:lstStyle/>
          <a:p>
            <a:pPr marL="0" marR="0" indent="0" algn="just">
              <a:lnSpc>
                <a:spcPct val="125000"/>
              </a:lnSpc>
            </a:pPr>
            <a:r>
              <a:rPr lang="tr" sz="850" b="1" u="sng">
                <a:latin typeface="Garamond"/>
              </a:rPr>
              <a:t>Planlama deste</a:t>
            </a:r>
            <a:r>
              <a:rPr lang="tr" sz="850" b="1">
                <a:latin typeface="Garamond"/>
              </a:rPr>
              <a:t>ği; </a:t>
            </a:r>
            <a:r>
              <a:rPr lang="tr" sz="850">
                <a:latin typeface="Garamond"/>
              </a:rPr>
              <a:t>Tarımsal Üretimin Planlanması Kurulu tarafından süt havzası olarak belirlenen Amasya, Çorum, Tokat, Bingöl, Bitlis, Elazığ, Erzincan, Muş, Erzurum ve Tunceli illerinde </a:t>
            </a:r>
            <a:r>
              <a:rPr lang="tr" sz="850" b="1">
                <a:latin typeface="Garamond"/>
              </a:rPr>
              <a:t>(planlama bölgesi desteği) </a:t>
            </a:r>
            <a:r>
              <a:rPr lang="tr" sz="850">
                <a:latin typeface="Garamond"/>
              </a:rPr>
              <a:t>üretilen süt için temel desteğe </a:t>
            </a:r>
            <a:r>
              <a:rPr lang="tr" sz="850" b="1">
                <a:latin typeface="Garamond"/>
              </a:rPr>
              <a:t>%40 ilave </a:t>
            </a:r>
            <a:r>
              <a:rPr lang="tr" sz="850">
                <a:latin typeface="Garamond"/>
              </a:rPr>
              <a:t>destek ödenmektedir.</a:t>
            </a:r>
          </a:p>
        </p:txBody>
      </p:sp>
      <p:sp>
        <p:nvSpPr>
          <p:cNvPr id="13" name="Dikdörtgen 12"/>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CFCFA"/>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976" y="204216"/>
            <a:ext cx="274320" cy="271272"/>
          </a:xfrm>
          <a:prstGeom prst="rect">
            <a:avLst/>
          </a:prstGeom>
        </p:spPr>
      </p:pic>
      <p:pic>
        <p:nvPicPr>
          <p:cNvPr id="3" name="Resim 2"/>
          <p:cNvPicPr>
            <a:picLocks noChangeAspect="1"/>
          </p:cNvPicPr>
          <p:nvPr/>
        </p:nvPicPr>
        <p:blipFill>
          <a:blip r:embed="rId3"/>
          <a:stretch>
            <a:fillRect/>
          </a:stretch>
        </p:blipFill>
        <p:spPr>
          <a:xfrm>
            <a:off x="3928872" y="1831848"/>
            <a:ext cx="774192" cy="768096"/>
          </a:xfrm>
          <a:prstGeom prst="rect">
            <a:avLst/>
          </a:prstGeom>
        </p:spPr>
      </p:pic>
      <p:pic>
        <p:nvPicPr>
          <p:cNvPr id="4" name="Resim 3"/>
          <p:cNvPicPr>
            <a:picLocks noChangeAspect="1"/>
          </p:cNvPicPr>
          <p:nvPr/>
        </p:nvPicPr>
        <p:blipFill>
          <a:blip r:embed="rId4"/>
          <a:stretch>
            <a:fillRect/>
          </a:stretch>
        </p:blipFill>
        <p:spPr>
          <a:xfrm>
            <a:off x="3959352" y="3197352"/>
            <a:ext cx="749808" cy="880872"/>
          </a:xfrm>
          <a:prstGeom prst="rect">
            <a:avLst/>
          </a:prstGeom>
        </p:spPr>
      </p:pic>
      <p:pic>
        <p:nvPicPr>
          <p:cNvPr id="5" name="Resim 4"/>
          <p:cNvPicPr>
            <a:picLocks noChangeAspect="1"/>
          </p:cNvPicPr>
          <p:nvPr/>
        </p:nvPicPr>
        <p:blipFill>
          <a:blip r:embed="rId5"/>
          <a:stretch>
            <a:fillRect/>
          </a:stretch>
        </p:blipFill>
        <p:spPr>
          <a:xfrm>
            <a:off x="3810000" y="4511040"/>
            <a:ext cx="1249680" cy="743712"/>
          </a:xfrm>
          <a:prstGeom prst="rect">
            <a:avLst/>
          </a:prstGeom>
        </p:spPr>
      </p:pic>
      <p:pic>
        <p:nvPicPr>
          <p:cNvPr id="6" name="Resim 5"/>
          <p:cNvPicPr>
            <a:picLocks noChangeAspect="1"/>
          </p:cNvPicPr>
          <p:nvPr/>
        </p:nvPicPr>
        <p:blipFill>
          <a:blip r:embed="rId6"/>
          <a:stretch>
            <a:fillRect/>
          </a:stretch>
        </p:blipFill>
        <p:spPr>
          <a:xfrm>
            <a:off x="4023360" y="5919216"/>
            <a:ext cx="1005840" cy="926592"/>
          </a:xfrm>
          <a:prstGeom prst="rect">
            <a:avLst/>
          </a:prstGeom>
        </p:spPr>
      </p:pic>
      <p:sp>
        <p:nvSpPr>
          <p:cNvPr id="7" name="Dikdörtgen 6"/>
          <p:cNvSpPr/>
          <p:nvPr/>
        </p:nvSpPr>
        <p:spPr>
          <a:xfrm>
            <a:off x="3413760" y="271272"/>
            <a:ext cx="576072" cy="106680"/>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8" name="Dikdörtgen 7"/>
          <p:cNvSpPr/>
          <p:nvPr/>
        </p:nvSpPr>
        <p:spPr>
          <a:xfrm>
            <a:off x="3989832" y="271272"/>
            <a:ext cx="798576" cy="124968"/>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9" name="Dikdörtgen 8"/>
          <p:cNvSpPr/>
          <p:nvPr/>
        </p:nvSpPr>
        <p:spPr>
          <a:xfrm>
            <a:off x="475488" y="274320"/>
            <a:ext cx="1837944" cy="91440"/>
          </a:xfrm>
          <a:prstGeom prst="rect">
            <a:avLst/>
          </a:prstGeom>
          <a:solidFill>
            <a:srgbClr val="FFFFFF"/>
          </a:solidFill>
        </p:spPr>
        <p:txBody>
          <a:bodyPr wrap="none" lIns="0" tIns="0" rIns="0" bIns="0">
            <a:noAutofit/>
          </a:bodyPr>
          <a:lstStyle/>
          <a:p>
            <a:pPr marL="0" marR="0" indent="0" defTabSz="1801368">
              <a:tabLst/>
            </a:pPr>
            <a:r>
              <a:rPr lang="tr" sz="750" b="1">
                <a:latin typeface="Cambria"/>
              </a:rPr>
              <a:t>37 ---------------------------</a:t>
            </a:r>
          </a:p>
        </p:txBody>
      </p:sp>
      <p:sp>
        <p:nvSpPr>
          <p:cNvPr id="10" name="Dikdörtgen 9"/>
          <p:cNvSpPr/>
          <p:nvPr/>
        </p:nvSpPr>
        <p:spPr>
          <a:xfrm>
            <a:off x="475488" y="527304"/>
            <a:ext cx="1837944" cy="332232"/>
          </a:xfrm>
          <a:prstGeom prst="rect">
            <a:avLst/>
          </a:prstGeom>
          <a:solidFill>
            <a:srgbClr val="FFFFFF"/>
          </a:solidFill>
        </p:spPr>
        <p:txBody>
          <a:bodyPr lIns="0" tIns="0" rIns="0" bIns="0">
            <a:noAutofit/>
          </a:bodyPr>
          <a:lstStyle/>
          <a:p>
            <a:pPr marL="0" marR="0" indent="228600">
              <a:lnSpc>
                <a:spcPct val="86000"/>
              </a:lnSpc>
            </a:pPr>
            <a:r>
              <a:rPr lang="tr" sz="1200" b="1">
                <a:latin typeface="Segoe UI"/>
              </a:rPr>
              <a:t>ÜRÜN GELİŞTİRME</a:t>
            </a:r>
          </a:p>
          <a:p>
            <a:pPr marL="0" marR="0" indent="228600">
              <a:lnSpc>
                <a:spcPct val="86000"/>
              </a:lnSpc>
            </a:pPr>
            <a:r>
              <a:rPr lang="tr" sz="1200" b="1">
                <a:latin typeface="Segoe UI"/>
              </a:rPr>
              <a:t>DESTEKLERİ</a:t>
            </a:r>
          </a:p>
        </p:txBody>
      </p:sp>
      <p:sp>
        <p:nvSpPr>
          <p:cNvPr id="11" name="Dikdörtgen 10"/>
          <p:cNvSpPr/>
          <p:nvPr/>
        </p:nvSpPr>
        <p:spPr>
          <a:xfrm>
            <a:off x="694944" y="1286256"/>
            <a:ext cx="1085088" cy="182880"/>
          </a:xfrm>
          <a:prstGeom prst="rect">
            <a:avLst/>
          </a:prstGeom>
          <a:solidFill>
            <a:srgbClr val="FFFFFF"/>
          </a:solidFill>
        </p:spPr>
        <p:txBody>
          <a:bodyPr wrap="none" lIns="0" tIns="0" rIns="0" bIns="0">
            <a:noAutofit/>
          </a:bodyPr>
          <a:lstStyle/>
          <a:p>
            <a:pPr marL="0" marR="0" indent="0" algn="just"/>
            <a:r>
              <a:rPr lang="tr" sz="850" b="1">
                <a:latin typeface="Book Antiqua"/>
              </a:rPr>
              <a:t>ÇİĞ SÜT DESTEĞİ</a:t>
            </a:r>
          </a:p>
        </p:txBody>
      </p:sp>
      <p:sp>
        <p:nvSpPr>
          <p:cNvPr id="12" name="Dikdörtgen 11"/>
          <p:cNvSpPr/>
          <p:nvPr/>
        </p:nvSpPr>
        <p:spPr>
          <a:xfrm>
            <a:off x="704088" y="1691640"/>
            <a:ext cx="3017520" cy="780288"/>
          </a:xfrm>
          <a:prstGeom prst="rect">
            <a:avLst/>
          </a:prstGeom>
          <a:solidFill>
            <a:srgbClr val="FFFFFF"/>
          </a:solidFill>
        </p:spPr>
        <p:txBody>
          <a:bodyPr lIns="0" tIns="0" rIns="0" bIns="0">
            <a:noAutofit/>
          </a:bodyPr>
          <a:lstStyle/>
          <a:p>
            <a:pPr marL="0" marR="0" indent="0" algn="just">
              <a:lnSpc>
                <a:spcPct val="115000"/>
              </a:lnSpc>
              <a:spcAft>
                <a:spcPts val="980"/>
              </a:spcAft>
            </a:pPr>
            <a:r>
              <a:rPr lang="tr" sz="850" b="1">
                <a:latin typeface="Book Antiqua"/>
              </a:rPr>
              <a:t>Verimlilik Kriterleri</a:t>
            </a:r>
          </a:p>
          <a:p>
            <a:pPr marL="0" marR="0" indent="0" algn="just">
              <a:lnSpc>
                <a:spcPct val="126000"/>
              </a:lnSpc>
            </a:pPr>
            <a:r>
              <a:rPr lang="tr" sz="850" b="1" u="sng">
                <a:latin typeface="Garamond"/>
              </a:rPr>
              <a:t>Kriter 1:</a:t>
            </a:r>
            <a:r>
              <a:rPr lang="tr" sz="850" b="1">
                <a:latin typeface="Garamond"/>
              </a:rPr>
              <a:t> </a:t>
            </a:r>
            <a:r>
              <a:rPr lang="tr" sz="850">
                <a:latin typeface="Garamond"/>
              </a:rPr>
              <a:t>Çiğ sütü kendi tankında soğutarak direkt onaylı süt işleme tesisine satan üreticilerin ürettiği çiğ süt için temel desteğe </a:t>
            </a:r>
            <a:r>
              <a:rPr lang="tr" sz="850" b="1">
                <a:latin typeface="Garamond"/>
              </a:rPr>
              <a:t>%200 ilave </a:t>
            </a:r>
            <a:r>
              <a:rPr lang="tr" sz="850">
                <a:latin typeface="Garamond"/>
              </a:rPr>
              <a:t>destek ödenmektedir.</a:t>
            </a:r>
          </a:p>
        </p:txBody>
      </p:sp>
      <p:sp>
        <p:nvSpPr>
          <p:cNvPr id="13" name="Dikdörtgen 12"/>
          <p:cNvSpPr/>
          <p:nvPr/>
        </p:nvSpPr>
        <p:spPr>
          <a:xfrm>
            <a:off x="704088" y="3172968"/>
            <a:ext cx="2987040" cy="1057656"/>
          </a:xfrm>
          <a:prstGeom prst="rect">
            <a:avLst/>
          </a:prstGeom>
          <a:solidFill>
            <a:srgbClr val="FFFFFF"/>
          </a:solidFill>
        </p:spPr>
        <p:txBody>
          <a:bodyPr lIns="0" tIns="0" rIns="0" bIns="0">
            <a:noAutofit/>
          </a:bodyPr>
          <a:lstStyle/>
          <a:p>
            <a:pPr marL="0" marR="0" indent="0" algn="just">
              <a:lnSpc>
                <a:spcPct val="126000"/>
              </a:lnSpc>
              <a:spcAft>
                <a:spcPts val="840"/>
              </a:spcAft>
            </a:pPr>
            <a:r>
              <a:rPr lang="tr" sz="850" b="1" u="sng">
                <a:latin typeface="Garamond"/>
              </a:rPr>
              <a:t>Kriter 2:</a:t>
            </a:r>
            <a:r>
              <a:rPr lang="tr" sz="850" b="1">
                <a:latin typeface="Garamond"/>
              </a:rPr>
              <a:t> </a:t>
            </a:r>
            <a:r>
              <a:rPr lang="tr" sz="850">
                <a:latin typeface="Garamond"/>
              </a:rPr>
              <a:t>Birinci derece tarımsal amaçlı örgütlere üye/ortak olmak koşuluyla ve bu kapsamdaki tarımsal amaçlı örgütler üzerinden pazarlanan çiğ süt için </a:t>
            </a:r>
            <a:r>
              <a:rPr lang="tr" sz="850" b="1">
                <a:latin typeface="Garamond"/>
              </a:rPr>
              <a:t>%200 ilave </a:t>
            </a:r>
            <a:r>
              <a:rPr lang="tr" sz="850">
                <a:latin typeface="Garamond"/>
              </a:rPr>
              <a:t>destek,</a:t>
            </a:r>
          </a:p>
          <a:p>
            <a:pPr marL="0" marR="0" indent="0" algn="just">
              <a:lnSpc>
                <a:spcPct val="126000"/>
              </a:lnSpc>
            </a:pPr>
            <a:r>
              <a:rPr lang="tr" sz="850">
                <a:latin typeface="Garamond"/>
              </a:rPr>
              <a:t>Tarımsal amaçlı örgütlere üye/ortak ve birinci derece olmayan tarımsal amaçlı örgütler üzerinden pazarlanan çiğ süt için </a:t>
            </a:r>
            <a:r>
              <a:rPr lang="tr" sz="850" b="1">
                <a:latin typeface="Garamond"/>
              </a:rPr>
              <a:t>%150 ilave </a:t>
            </a:r>
            <a:r>
              <a:rPr lang="tr" sz="850">
                <a:latin typeface="Garamond"/>
              </a:rPr>
              <a:t>destek ödenmektedir.</a:t>
            </a:r>
          </a:p>
        </p:txBody>
      </p:sp>
      <p:sp>
        <p:nvSpPr>
          <p:cNvPr id="14" name="Dikdörtgen 13"/>
          <p:cNvSpPr/>
          <p:nvPr/>
        </p:nvSpPr>
        <p:spPr>
          <a:xfrm>
            <a:off x="704088" y="4873752"/>
            <a:ext cx="2983992" cy="576072"/>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Kriter 3:</a:t>
            </a:r>
            <a:r>
              <a:rPr lang="tr" sz="850" b="1">
                <a:latin typeface="Garamond"/>
              </a:rPr>
              <a:t> </a:t>
            </a:r>
            <a:r>
              <a:rPr lang="tr" sz="850">
                <a:latin typeface="Garamond"/>
              </a:rPr>
              <a:t>Hastalıktan ari işletmeler veya AB Onaylı işletmelerde üretilen ve tarımsal amaçlı örgüt aracılığı ile veya direkt işleme tesisine satılması durumunda çiğ süt için temel desteğe </a:t>
            </a:r>
            <a:r>
              <a:rPr lang="tr" sz="850" b="1">
                <a:latin typeface="Garamond"/>
              </a:rPr>
              <a:t>%300 ilave </a:t>
            </a:r>
            <a:r>
              <a:rPr lang="tr" sz="850">
                <a:latin typeface="Garamond"/>
              </a:rPr>
              <a:t>destek ödenmektedir.</a:t>
            </a:r>
          </a:p>
        </p:txBody>
      </p:sp>
      <p:sp>
        <p:nvSpPr>
          <p:cNvPr id="15" name="Dikdörtgen 14"/>
          <p:cNvSpPr/>
          <p:nvPr/>
        </p:nvSpPr>
        <p:spPr>
          <a:xfrm>
            <a:off x="710184" y="5559552"/>
            <a:ext cx="2977896" cy="298704"/>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Kriter 1, Kriter 2 ve Kriter 3 şartlarının tamamını sağlayan üreticiler sadece en yüksek kriterden yararlanmaktadır.</a:t>
            </a:r>
          </a:p>
        </p:txBody>
      </p:sp>
      <p:sp>
        <p:nvSpPr>
          <p:cNvPr id="16" name="Dikdörtgen 15"/>
          <p:cNvSpPr/>
          <p:nvPr/>
        </p:nvSpPr>
        <p:spPr>
          <a:xfrm>
            <a:off x="704088" y="6242304"/>
            <a:ext cx="2983992" cy="301752"/>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Kriter 4:</a:t>
            </a:r>
            <a:r>
              <a:rPr lang="tr" sz="850" b="1">
                <a:latin typeface="Garamond"/>
              </a:rPr>
              <a:t> Manda/Koyun/Keçi Sütü: </a:t>
            </a:r>
            <a:r>
              <a:rPr lang="tr" sz="850">
                <a:latin typeface="Garamond"/>
              </a:rPr>
              <a:t>Manda, koyun, keçi sütü için temel desteğe </a:t>
            </a:r>
            <a:r>
              <a:rPr lang="tr" sz="850" b="1">
                <a:latin typeface="Garamond"/>
              </a:rPr>
              <a:t>%80 ilave </a:t>
            </a:r>
            <a:r>
              <a:rPr lang="tr" sz="850">
                <a:latin typeface="Garamond"/>
              </a:rPr>
              <a:t>destek ödenmektedir.</a:t>
            </a:r>
          </a:p>
        </p:txBody>
      </p:sp>
      <p:sp>
        <p:nvSpPr>
          <p:cNvPr id="17" name="Dikdörtgen 16"/>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EFD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91945" y="32951"/>
            <a:ext cx="313038" cy="547816"/>
          </a:xfrm>
          <a:prstGeom prst="rect">
            <a:avLst/>
          </a:prstGeom>
        </p:spPr>
      </p:pic>
      <p:pic>
        <p:nvPicPr>
          <p:cNvPr id="3" name="Resim 2"/>
          <p:cNvPicPr>
            <a:picLocks noChangeAspect="1"/>
          </p:cNvPicPr>
          <p:nvPr/>
        </p:nvPicPr>
        <p:blipFill>
          <a:blip r:embed="rId3"/>
          <a:stretch>
            <a:fillRect/>
          </a:stretch>
        </p:blipFill>
        <p:spPr>
          <a:xfrm>
            <a:off x="2376616" y="2438400"/>
            <a:ext cx="572529" cy="317156"/>
          </a:xfrm>
          <a:prstGeom prst="rect">
            <a:avLst/>
          </a:prstGeom>
        </p:spPr>
      </p:pic>
      <p:pic>
        <p:nvPicPr>
          <p:cNvPr id="4" name="Resim 3"/>
          <p:cNvPicPr>
            <a:picLocks noChangeAspect="1"/>
          </p:cNvPicPr>
          <p:nvPr/>
        </p:nvPicPr>
        <p:blipFill>
          <a:blip r:embed="rId4"/>
          <a:stretch>
            <a:fillRect/>
          </a:stretch>
        </p:blipFill>
        <p:spPr>
          <a:xfrm>
            <a:off x="2356021" y="3929448"/>
            <a:ext cx="572530" cy="2339546"/>
          </a:xfrm>
          <a:prstGeom prst="rect">
            <a:avLst/>
          </a:prstGeom>
        </p:spPr>
      </p:pic>
      <p:sp>
        <p:nvSpPr>
          <p:cNvPr id="5" name="Dikdörtgen 4"/>
          <p:cNvSpPr/>
          <p:nvPr/>
        </p:nvSpPr>
        <p:spPr>
          <a:xfrm>
            <a:off x="523102" y="275967"/>
            <a:ext cx="1371600" cy="100914"/>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523102" y="527221"/>
            <a:ext cx="1371600" cy="333633"/>
          </a:xfrm>
          <a:prstGeom prst="rect">
            <a:avLst/>
          </a:prstGeom>
          <a:solidFill>
            <a:srgbClr val="FFFFFF"/>
          </a:solidFill>
        </p:spPr>
        <p:txBody>
          <a:bodyPr lIns="0" tIns="0" rIns="0" bIns="0">
            <a:noAutofit/>
          </a:bodyPr>
          <a:lstStyle/>
          <a:p>
            <a:pPr marL="0" marR="0" indent="0">
              <a:lnSpc>
                <a:spcPct val="84000"/>
              </a:lnSpc>
            </a:pPr>
            <a:r>
              <a:rPr lang="tr" sz="1200" b="1">
                <a:latin typeface="Segoe UI"/>
              </a:rPr>
              <a:t>ÜRÜN GELİŞTİRME</a:t>
            </a:r>
          </a:p>
          <a:p>
            <a:pPr marL="0" marR="0" indent="0">
              <a:lnSpc>
                <a:spcPct val="84000"/>
              </a:lnSpc>
            </a:pPr>
            <a:r>
              <a:rPr lang="tr" sz="1200" b="1">
                <a:latin typeface="Segoe UI"/>
              </a:rPr>
              <a:t>DESTEKLERİ</a:t>
            </a:r>
          </a:p>
        </p:txBody>
      </p:sp>
      <p:sp>
        <p:nvSpPr>
          <p:cNvPr id="7" name="Dikdörtgen 6"/>
          <p:cNvSpPr/>
          <p:nvPr/>
        </p:nvSpPr>
        <p:spPr>
          <a:xfrm>
            <a:off x="4687329" y="280086"/>
            <a:ext cx="152400" cy="107092"/>
          </a:xfrm>
          <a:prstGeom prst="rect">
            <a:avLst/>
          </a:prstGeom>
          <a:solidFill>
            <a:srgbClr val="FFFFFF"/>
          </a:solidFill>
        </p:spPr>
        <p:txBody>
          <a:bodyPr wrap="none" lIns="0" tIns="0" rIns="0" bIns="0">
            <a:noAutofit/>
          </a:bodyPr>
          <a:lstStyle/>
          <a:p>
            <a:pPr marL="0" marR="0" indent="0"/>
            <a:r>
              <a:rPr lang="tr" sz="750" b="1">
                <a:latin typeface="Cambria"/>
              </a:rPr>
              <a:t>38</a:t>
            </a:r>
          </a:p>
        </p:txBody>
      </p:sp>
      <p:sp>
        <p:nvSpPr>
          <p:cNvPr id="8" name="Dikdörtgen 7"/>
          <p:cNvSpPr/>
          <p:nvPr/>
        </p:nvSpPr>
        <p:spPr>
          <a:xfrm>
            <a:off x="518983" y="1285102"/>
            <a:ext cx="1083276" cy="181233"/>
          </a:xfrm>
          <a:prstGeom prst="rect">
            <a:avLst/>
          </a:prstGeom>
          <a:solidFill>
            <a:srgbClr val="FFFFFF"/>
          </a:solidFill>
        </p:spPr>
        <p:txBody>
          <a:bodyPr wrap="none" lIns="0" tIns="0" rIns="0" bIns="0">
            <a:noAutofit/>
          </a:bodyPr>
          <a:lstStyle/>
          <a:p>
            <a:pPr marL="0" marR="0" indent="0"/>
            <a:r>
              <a:rPr lang="tr" sz="850" b="1">
                <a:latin typeface="Book Antiqua"/>
              </a:rPr>
              <a:t>ÇİĞ SÜT DESTEĞİ</a:t>
            </a:r>
          </a:p>
        </p:txBody>
      </p:sp>
      <p:sp>
        <p:nvSpPr>
          <p:cNvPr id="9" name="Dikdörtgen 8"/>
          <p:cNvSpPr/>
          <p:nvPr/>
        </p:nvSpPr>
        <p:spPr>
          <a:xfrm>
            <a:off x="1907059" y="1734064"/>
            <a:ext cx="1610497" cy="514865"/>
          </a:xfrm>
          <a:prstGeom prst="rect">
            <a:avLst/>
          </a:prstGeom>
          <a:solidFill>
            <a:srgbClr val="FFFFFF"/>
          </a:solidFill>
        </p:spPr>
        <p:txBody>
          <a:bodyPr lIns="0" tIns="0" rIns="0" bIns="0">
            <a:noAutofit/>
          </a:bodyPr>
          <a:lstStyle/>
          <a:p>
            <a:pPr marL="0" marR="0" indent="0">
              <a:spcAft>
                <a:spcPts val="770"/>
              </a:spcAft>
            </a:pPr>
            <a:r>
              <a:rPr lang="tr" sz="1300" b="1">
                <a:solidFill>
                  <a:srgbClr val="FFC759"/>
                </a:solidFill>
                <a:latin typeface="Arial"/>
              </a:rPr>
              <a:t>TEKLEME MODELİ!</a:t>
            </a:r>
          </a:p>
          <a:p>
            <a:pPr marL="0" marR="0" indent="0"/>
            <a:r>
              <a:rPr lang="tr" sz="1200" b="1">
                <a:solidFill>
                  <a:srgbClr val="545454"/>
                </a:solidFill>
                <a:latin typeface="Arial"/>
              </a:rPr>
              <a:t>Çiğ Süt Desteği</a:t>
            </a:r>
          </a:p>
        </p:txBody>
      </p:sp>
      <p:sp>
        <p:nvSpPr>
          <p:cNvPr id="10" name="Dikdörtgen 9"/>
          <p:cNvSpPr/>
          <p:nvPr/>
        </p:nvSpPr>
        <p:spPr>
          <a:xfrm>
            <a:off x="2108886" y="2846172"/>
            <a:ext cx="1103870" cy="181233"/>
          </a:xfrm>
          <a:prstGeom prst="rect">
            <a:avLst/>
          </a:prstGeom>
          <a:solidFill>
            <a:srgbClr val="FFFFFF"/>
          </a:solidFill>
        </p:spPr>
        <p:txBody>
          <a:bodyPr wrap="none" lIns="0" tIns="0" rIns="0" bIns="0">
            <a:noAutofit/>
          </a:bodyPr>
          <a:lstStyle/>
          <a:p>
            <a:pPr marL="0" marR="0" indent="0" algn="ctr"/>
            <a:r>
              <a:rPr lang="tr" sz="950" b="1">
                <a:solidFill>
                  <a:srgbClr val="545454"/>
                </a:solidFill>
                <a:latin typeface="Arial"/>
              </a:rPr>
              <a:t>ÇİĞ SÜT (0,20 TL)</a:t>
            </a:r>
          </a:p>
        </p:txBody>
      </p:sp>
      <p:graphicFrame>
        <p:nvGraphicFramePr>
          <p:cNvPr id="11" name="Tablo 10"/>
          <p:cNvGraphicFramePr>
            <a:graphicFrameLocks noGrp="1"/>
          </p:cNvGraphicFramePr>
          <p:nvPr/>
        </p:nvGraphicFramePr>
        <p:xfrm>
          <a:off x="494270" y="3336324"/>
          <a:ext cx="1746421" cy="2982097"/>
        </p:xfrm>
        <a:graphic>
          <a:graphicData uri="http://schemas.openxmlformats.org/drawingml/2006/table">
            <a:tbl>
              <a:tblPr/>
              <a:tblGrid>
                <a:gridCol w="893805"/>
                <a:gridCol w="852616"/>
              </a:tblGrid>
              <a:tr h="589005">
                <a:tc gridSpan="2">
                  <a:txBody>
                    <a:bodyPr/>
                    <a:lstStyle/>
                    <a:p>
                      <a:pPr marL="0" marR="0" indent="0" algn="r"/>
                      <a:r>
                        <a:rPr lang="tr" sz="950" b="1">
                          <a:solidFill>
                            <a:srgbClr val="B46151"/>
                          </a:solidFill>
                          <a:latin typeface="Arial"/>
                        </a:rPr>
                        <a:t>Ari/AB Onaylı Aile İşletmesi Günlük En Fazla,430 Litre İnek Sütü</a:t>
                      </a:r>
                    </a:p>
                  </a:txBody>
                  <a:tcPr marL="0" marR="0" marT="0" marB="0"/>
                </a:tc>
                <a:tc hMerge="1">
                  <a:txBody>
                    <a:bodyPr/>
                    <a:lstStyle/>
                    <a:p>
                      <a:endParaRPr sz="2800"/>
                    </a:p>
                  </a:txBody>
                  <a:tcPr marL="0" marR="0" marT="0" marB="0"/>
                </a:tc>
              </a:tr>
              <a:tr h="378940">
                <a:tc>
                  <a:txBody>
                    <a:bodyPr/>
                    <a:lstStyle/>
                    <a:p>
                      <a:pPr marL="0" marR="0" indent="317500"/>
                      <a:r>
                        <a:rPr lang="tr" sz="900" b="1">
                          <a:solidFill>
                            <a:srgbClr val="3D3D3D"/>
                          </a:solidFill>
                          <a:latin typeface="Arial"/>
                        </a:rPr>
                        <a:t>86 TL</a:t>
                      </a:r>
                    </a:p>
                  </a:txBody>
                  <a:tcPr marL="0" marR="0" marT="0" marB="0" anchor="ctr">
                    <a:solidFill>
                      <a:srgbClr val="EF9F92"/>
                    </a:solidFill>
                  </a:tcPr>
                </a:tc>
                <a:tc>
                  <a:txBody>
                    <a:bodyPr/>
                    <a:lstStyle/>
                    <a:p>
                      <a:pPr marL="0" marR="0" indent="0"/>
                      <a:r>
                        <a:rPr lang="tr" sz="900">
                          <a:solidFill>
                            <a:srgbClr val="3D3D3D"/>
                          </a:solidFill>
                          <a:latin typeface="Arial"/>
                        </a:rPr>
                        <a:t>Temel Destek</a:t>
                      </a:r>
                    </a:p>
                  </a:txBody>
                  <a:tcPr marL="0" marR="0" marT="0" marB="0" anchor="ctr">
                    <a:solidFill>
                      <a:srgbClr val="EF9F92"/>
                    </a:solidFill>
                  </a:tcPr>
                </a:tc>
              </a:tr>
              <a:tr h="407772">
                <a:tc>
                  <a:txBody>
                    <a:bodyPr/>
                    <a:lstStyle/>
                    <a:p>
                      <a:pPr marL="0" marR="0" indent="139700"/>
                      <a:r>
                        <a:rPr lang="tr" sz="900" b="1">
                          <a:solidFill>
                            <a:srgbClr val="3D3D3D"/>
                          </a:solidFill>
                          <a:latin typeface="Arial"/>
                        </a:rPr>
                        <a:t>25,80 TL</a:t>
                      </a:r>
                    </a:p>
                  </a:txBody>
                  <a:tcPr marL="0" marR="0" marT="0" marB="0" anchor="ctr">
                    <a:solidFill>
                      <a:srgbClr val="EF9F92"/>
                    </a:solidFill>
                  </a:tcPr>
                </a:tc>
                <a:tc>
                  <a:txBody>
                    <a:bodyPr/>
                    <a:lstStyle/>
                    <a:p>
                      <a:pPr marL="0" marR="0" indent="0"/>
                      <a:r>
                        <a:rPr lang="tr" sz="900">
                          <a:solidFill>
                            <a:srgbClr val="3D3D3D"/>
                          </a:solidFill>
                          <a:latin typeface="Arial"/>
                        </a:rPr>
                        <a:t>Aile İşletmesi</a:t>
                      </a:r>
                    </a:p>
                  </a:txBody>
                  <a:tcPr marL="0" marR="0" marT="0" marB="0" anchor="ctr">
                    <a:solidFill>
                      <a:srgbClr val="EF9F92"/>
                    </a:solidFill>
                  </a:tcPr>
                </a:tc>
              </a:tr>
              <a:tr h="403654">
                <a:tc>
                  <a:txBody>
                    <a:bodyPr/>
                    <a:lstStyle/>
                    <a:p>
                      <a:pPr marL="0" marR="0" indent="139700"/>
                      <a:r>
                        <a:rPr lang="tr" sz="900" b="1">
                          <a:solidFill>
                            <a:srgbClr val="3D3D3D"/>
                          </a:solidFill>
                          <a:latin typeface="Arial"/>
                        </a:rPr>
                        <a:t>25,80 TL</a:t>
                      </a:r>
                    </a:p>
                  </a:txBody>
                  <a:tcPr marL="0" marR="0" marT="0" marB="0" anchor="ctr">
                    <a:solidFill>
                      <a:srgbClr val="EF9F92"/>
                    </a:solidFill>
                  </a:tcPr>
                </a:tc>
                <a:tc>
                  <a:txBody>
                    <a:bodyPr/>
                    <a:lstStyle/>
                    <a:p>
                      <a:pPr marL="0" marR="0" indent="0" algn="r"/>
                      <a:r>
                        <a:rPr lang="tr" sz="900">
                          <a:solidFill>
                            <a:srgbClr val="3D3D3D"/>
                          </a:solidFill>
                          <a:latin typeface="Arial"/>
                        </a:rPr>
                        <a:t>Genç / Kadın Üretici</a:t>
                      </a:r>
                    </a:p>
                  </a:txBody>
                  <a:tcPr marL="0" marR="0" marT="0" marB="0" anchor="ctr">
                    <a:solidFill>
                      <a:srgbClr val="EF9F92"/>
                    </a:solidFill>
                  </a:tcPr>
                </a:tc>
              </a:tr>
              <a:tr h="403654">
                <a:tc>
                  <a:txBody>
                    <a:bodyPr/>
                    <a:lstStyle/>
                    <a:p>
                      <a:pPr marL="0" marR="0" indent="139700"/>
                      <a:r>
                        <a:rPr lang="tr" sz="900" b="1">
                          <a:solidFill>
                            <a:srgbClr val="3D3D3D"/>
                          </a:solidFill>
                          <a:latin typeface="Arial"/>
                        </a:rPr>
                        <a:t>34,40 TL</a:t>
                      </a:r>
                    </a:p>
                  </a:txBody>
                  <a:tcPr marL="0" marR="0" marT="0" marB="0" anchor="ctr">
                    <a:solidFill>
                      <a:srgbClr val="EF9F92"/>
                    </a:solidFill>
                  </a:tcPr>
                </a:tc>
                <a:tc>
                  <a:txBody>
                    <a:bodyPr/>
                    <a:lstStyle/>
                    <a:p>
                      <a:pPr marL="0" marR="0" indent="0" algn="r"/>
                      <a:r>
                        <a:rPr lang="tr" sz="900">
                          <a:solidFill>
                            <a:srgbClr val="3D3D3D"/>
                          </a:solidFill>
                          <a:latin typeface="Arial"/>
                        </a:rPr>
                        <a:t>Planlı Bölge</a:t>
                      </a:r>
                    </a:p>
                  </a:txBody>
                  <a:tcPr marL="0" marR="0" marT="0" marB="0" anchor="ctr">
                    <a:solidFill>
                      <a:srgbClr val="EF9F92"/>
                    </a:solidFill>
                  </a:tcPr>
                </a:tc>
              </a:tr>
              <a:tr h="407772">
                <a:tc>
                  <a:txBody>
                    <a:bodyPr/>
                    <a:lstStyle/>
                    <a:p>
                      <a:pPr marL="0" marR="0" indent="203200"/>
                      <a:r>
                        <a:rPr lang="tr" sz="900" b="1">
                          <a:solidFill>
                            <a:srgbClr val="3D3D3D"/>
                          </a:solidFill>
                          <a:latin typeface="Arial"/>
                        </a:rPr>
                        <a:t>258 TL</a:t>
                      </a:r>
                    </a:p>
                  </a:txBody>
                  <a:tcPr marL="0" marR="0" marT="0" marB="0" anchor="ctr">
                    <a:solidFill>
                      <a:srgbClr val="EF9F92"/>
                    </a:solidFill>
                  </a:tcPr>
                </a:tc>
                <a:tc>
                  <a:txBody>
                    <a:bodyPr/>
                    <a:lstStyle/>
                    <a:p>
                      <a:pPr marL="0" marR="0" indent="0" algn="r"/>
                      <a:r>
                        <a:rPr lang="tr" sz="900">
                          <a:solidFill>
                            <a:srgbClr val="3D3D3D"/>
                          </a:solidFill>
                          <a:latin typeface="Arial"/>
                        </a:rPr>
                        <a:t>Ari/AB Onaylı İşletme</a:t>
                      </a:r>
                    </a:p>
                  </a:txBody>
                  <a:tcPr marL="0" marR="0" marT="0" marB="0" anchor="ctr">
                    <a:solidFill>
                      <a:srgbClr val="EF9F92"/>
                    </a:solidFill>
                  </a:tcPr>
                </a:tc>
              </a:tr>
              <a:tr h="391297">
                <a:tc>
                  <a:txBody>
                    <a:bodyPr/>
                    <a:lstStyle/>
                    <a:p>
                      <a:pPr marL="0" marR="0" indent="203200"/>
                      <a:r>
                        <a:rPr lang="tr" sz="1500" b="1">
                          <a:solidFill>
                            <a:srgbClr val="3D3D3D"/>
                          </a:solidFill>
                          <a:latin typeface="Arial"/>
                        </a:rPr>
                        <a:t>430 TL</a:t>
                      </a:r>
                    </a:p>
                  </a:txBody>
                  <a:tcPr marL="0" marR="0" marT="0" marB="0" anchor="ctr">
                    <a:solidFill>
                      <a:srgbClr val="EF9F92"/>
                    </a:solidFill>
                  </a:tcPr>
                </a:tc>
                <a:tc>
                  <a:txBody>
                    <a:bodyPr/>
                    <a:lstStyle/>
                    <a:p>
                      <a:pPr marL="0" marR="0" indent="0" algn="r"/>
                      <a:r>
                        <a:rPr lang="tr" sz="900" b="1">
                          <a:solidFill>
                            <a:srgbClr val="3D3D3D"/>
                          </a:solidFill>
                          <a:latin typeface="Arial"/>
                        </a:rPr>
                        <a:t>Toplam</a:t>
                      </a:r>
                    </a:p>
                  </a:txBody>
                  <a:tcPr marL="0" marR="0" marT="0" marB="0" anchor="ctr">
                    <a:solidFill>
                      <a:srgbClr val="EF9F92"/>
                    </a:solidFill>
                  </a:tcPr>
                </a:tc>
              </a:tr>
            </a:tbl>
          </a:graphicData>
        </a:graphic>
      </p:graphicFrame>
      <p:graphicFrame>
        <p:nvGraphicFramePr>
          <p:cNvPr id="12" name="Tablo 11"/>
          <p:cNvGraphicFramePr>
            <a:graphicFrameLocks noGrp="1"/>
          </p:cNvGraphicFramePr>
          <p:nvPr/>
        </p:nvGraphicFramePr>
        <p:xfrm>
          <a:off x="3068594" y="3258064"/>
          <a:ext cx="1746422" cy="3019168"/>
        </p:xfrm>
        <a:graphic>
          <a:graphicData uri="http://schemas.openxmlformats.org/drawingml/2006/table">
            <a:tbl>
              <a:tblPr/>
              <a:tblGrid>
                <a:gridCol w="897924"/>
                <a:gridCol w="848497"/>
              </a:tblGrid>
              <a:tr h="675502">
                <a:tc gridSpan="2">
                  <a:txBody>
                    <a:bodyPr/>
                    <a:lstStyle/>
                    <a:p>
                      <a:pPr marL="0" marR="0" indent="0"/>
                      <a:r>
                        <a:rPr lang="tr" sz="800" b="1">
                          <a:solidFill>
                            <a:srgbClr val="AA7734"/>
                          </a:solidFill>
                          <a:latin typeface="Arial"/>
                        </a:rPr>
                        <a:t>1. Derece Tarımsal Amaçlı Örgüt Üzerinden</a:t>
                      </a:r>
                    </a:p>
                    <a:p>
                      <a:pPr marL="0" marR="0" indent="0"/>
                      <a:r>
                        <a:rPr lang="tr" sz="800" b="1">
                          <a:solidFill>
                            <a:srgbClr val="AA7734"/>
                          </a:solidFill>
                          <a:latin typeface="Arial"/>
                        </a:rPr>
                        <a:t>Sütünü Pazarlayan Aile İşletmesi Günlük En Fazla 430 Litre İnek</a:t>
                      </a:r>
                    </a:p>
                    <a:p>
                      <a:pPr marL="0" marR="0" indent="0"/>
                      <a:r>
                        <a:rPr lang="tr" sz="800" b="1">
                          <a:solidFill>
                            <a:srgbClr val="AA7734"/>
                          </a:solidFill>
                          <a:latin typeface="Arial"/>
                        </a:rPr>
                        <a:t>Sütü</a:t>
                      </a:r>
                    </a:p>
                  </a:txBody>
                  <a:tcPr marL="0" marR="0" marT="0" marB="0"/>
                </a:tc>
                <a:tc hMerge="1">
                  <a:txBody>
                    <a:bodyPr/>
                    <a:lstStyle/>
                    <a:p>
                      <a:endParaRPr sz="3200"/>
                    </a:p>
                  </a:txBody>
                  <a:tcPr marL="0" marR="0" marT="0" marB="0"/>
                </a:tc>
              </a:tr>
              <a:tr h="378940">
                <a:tc>
                  <a:txBody>
                    <a:bodyPr/>
                    <a:lstStyle/>
                    <a:p>
                      <a:pPr marL="0" marR="0" indent="0"/>
                      <a:r>
                        <a:rPr lang="tr" sz="900">
                          <a:solidFill>
                            <a:srgbClr val="3D3D3D"/>
                          </a:solidFill>
                          <a:latin typeface="Arial"/>
                        </a:rPr>
                        <a:t>Temel Destek</a:t>
                      </a:r>
                    </a:p>
                  </a:txBody>
                  <a:tcPr marL="0" marR="0" marT="0" marB="0" anchor="ctr">
                    <a:solidFill>
                      <a:srgbClr val="FEEBCE"/>
                    </a:solidFill>
                  </a:tcPr>
                </a:tc>
                <a:tc>
                  <a:txBody>
                    <a:bodyPr/>
                    <a:lstStyle/>
                    <a:p>
                      <a:pPr marL="0" marR="78300" indent="0" algn="r"/>
                      <a:r>
                        <a:rPr lang="tr" sz="900" b="1">
                          <a:solidFill>
                            <a:srgbClr val="3D3D3D"/>
                          </a:solidFill>
                          <a:latin typeface="Arial"/>
                        </a:rPr>
                        <a:t>86 TL</a:t>
                      </a:r>
                    </a:p>
                  </a:txBody>
                  <a:tcPr marL="0" marR="0" marT="0" marB="0" anchor="ctr">
                    <a:solidFill>
                      <a:srgbClr val="FEEBCE"/>
                    </a:solidFill>
                  </a:tcPr>
                </a:tc>
              </a:tr>
              <a:tr h="403654">
                <a:tc>
                  <a:txBody>
                    <a:bodyPr/>
                    <a:lstStyle/>
                    <a:p>
                      <a:pPr marL="0" marR="0" indent="0"/>
                      <a:r>
                        <a:rPr lang="tr" sz="900">
                          <a:solidFill>
                            <a:srgbClr val="3D3D3D"/>
                          </a:solidFill>
                          <a:latin typeface="Arial"/>
                        </a:rPr>
                        <a:t>Aile İşletmesi</a:t>
                      </a:r>
                    </a:p>
                  </a:txBody>
                  <a:tcPr marL="0" marR="0" marT="0" marB="0" anchor="ctr">
                    <a:solidFill>
                      <a:srgbClr val="FEEBCE"/>
                    </a:solidFill>
                  </a:tcPr>
                </a:tc>
                <a:tc>
                  <a:txBody>
                    <a:bodyPr/>
                    <a:lstStyle/>
                    <a:p>
                      <a:pPr marL="0" marR="0" indent="241300"/>
                      <a:r>
                        <a:rPr lang="tr" sz="900" b="1">
                          <a:solidFill>
                            <a:srgbClr val="3D3D3D"/>
                          </a:solidFill>
                          <a:latin typeface="Arial"/>
                        </a:rPr>
                        <a:t>25,80 TL</a:t>
                      </a:r>
                    </a:p>
                  </a:txBody>
                  <a:tcPr marL="0" marR="0" marT="0" marB="0" anchor="ctr">
                    <a:solidFill>
                      <a:srgbClr val="FEEBCE"/>
                    </a:solidFill>
                  </a:tcPr>
                </a:tc>
              </a:tr>
              <a:tr h="399535">
                <a:tc>
                  <a:txBody>
                    <a:bodyPr/>
                    <a:lstStyle/>
                    <a:p>
                      <a:pPr marL="0" marR="0" indent="0"/>
                      <a:r>
                        <a:rPr lang="tr" sz="900">
                          <a:solidFill>
                            <a:srgbClr val="3D3D3D"/>
                          </a:solidFill>
                          <a:latin typeface="Arial"/>
                        </a:rPr>
                        <a:t>Genç / Kadın Üretici</a:t>
                      </a:r>
                    </a:p>
                  </a:txBody>
                  <a:tcPr marL="0" marR="0" marT="0" marB="0" anchor="ctr">
                    <a:solidFill>
                      <a:srgbClr val="FEEBCE"/>
                    </a:solidFill>
                  </a:tcPr>
                </a:tc>
                <a:tc>
                  <a:txBody>
                    <a:bodyPr/>
                    <a:lstStyle/>
                    <a:p>
                      <a:pPr marL="0" marR="0" indent="241300"/>
                      <a:r>
                        <a:rPr lang="tr" sz="900" b="1">
                          <a:solidFill>
                            <a:srgbClr val="3D3D3D"/>
                          </a:solidFill>
                          <a:latin typeface="Arial"/>
                        </a:rPr>
                        <a:t>25,80 TL</a:t>
                      </a:r>
                    </a:p>
                  </a:txBody>
                  <a:tcPr marL="0" marR="0" marT="0" marB="0" anchor="ctr">
                    <a:solidFill>
                      <a:srgbClr val="FEEBCE"/>
                    </a:solidFill>
                  </a:tcPr>
                </a:tc>
              </a:tr>
              <a:tr h="403654">
                <a:tc>
                  <a:txBody>
                    <a:bodyPr/>
                    <a:lstStyle/>
                    <a:p>
                      <a:pPr marL="0" marR="0" indent="0"/>
                      <a:r>
                        <a:rPr lang="tr" sz="900">
                          <a:solidFill>
                            <a:srgbClr val="3D3D3D"/>
                          </a:solidFill>
                          <a:latin typeface="Arial"/>
                        </a:rPr>
                        <a:t>Planlı Bölge</a:t>
                      </a:r>
                    </a:p>
                  </a:txBody>
                  <a:tcPr marL="0" marR="0" marT="0" marB="0" anchor="ctr">
                    <a:solidFill>
                      <a:srgbClr val="FEEBCE"/>
                    </a:solidFill>
                  </a:tcPr>
                </a:tc>
                <a:tc>
                  <a:txBody>
                    <a:bodyPr/>
                    <a:lstStyle/>
                    <a:p>
                      <a:pPr marL="0" marR="0" indent="241300"/>
                      <a:r>
                        <a:rPr lang="tr" sz="900" b="1">
                          <a:solidFill>
                            <a:srgbClr val="3D3D3D"/>
                          </a:solidFill>
                          <a:latin typeface="Arial"/>
                        </a:rPr>
                        <a:t>34,40 TL</a:t>
                      </a:r>
                    </a:p>
                  </a:txBody>
                  <a:tcPr marL="0" marR="0" marT="0" marB="0" anchor="ctr">
                    <a:solidFill>
                      <a:srgbClr val="FEEBCE"/>
                    </a:solidFill>
                  </a:tcPr>
                </a:tc>
              </a:tr>
              <a:tr h="399535">
                <a:tc>
                  <a:txBody>
                    <a:bodyPr/>
                    <a:lstStyle/>
                    <a:p>
                      <a:pPr marL="0" marR="0" indent="0">
                        <a:lnSpc>
                          <a:spcPct val="92000"/>
                        </a:lnSpc>
                      </a:pPr>
                      <a:r>
                        <a:rPr lang="tr" sz="900">
                          <a:solidFill>
                            <a:srgbClr val="3D3D3D"/>
                          </a:solidFill>
                          <a:latin typeface="Arial"/>
                        </a:rPr>
                        <a:t>Birinci Derece Örgüt Üyesi</a:t>
                      </a:r>
                    </a:p>
                  </a:txBody>
                  <a:tcPr marL="0" marR="0" marT="0" marB="0" anchor="ctr">
                    <a:solidFill>
                      <a:srgbClr val="FEEBCE"/>
                    </a:solidFill>
                  </a:tcPr>
                </a:tc>
                <a:tc>
                  <a:txBody>
                    <a:bodyPr/>
                    <a:lstStyle/>
                    <a:p>
                      <a:pPr marL="0" marR="0" indent="0"/>
                      <a:r>
                        <a:rPr lang="tr" sz="900" b="1">
                          <a:solidFill>
                            <a:srgbClr val="3D3D3D"/>
                          </a:solidFill>
                          <a:latin typeface="Arial"/>
                        </a:rPr>
                        <a:t>172 TL</a:t>
                      </a:r>
                    </a:p>
                  </a:txBody>
                  <a:tcPr marL="0" marR="0" marT="0" marB="0" anchor="ctr">
                    <a:solidFill>
                      <a:srgbClr val="FEEBCE"/>
                    </a:solidFill>
                  </a:tcPr>
                </a:tc>
              </a:tr>
              <a:tr h="358345">
                <a:tc>
                  <a:txBody>
                    <a:bodyPr/>
                    <a:lstStyle/>
                    <a:p>
                      <a:pPr marL="0" marR="0" indent="0"/>
                      <a:r>
                        <a:rPr lang="tr" sz="900" b="1">
                          <a:solidFill>
                            <a:srgbClr val="3D3D3D"/>
                          </a:solidFill>
                          <a:latin typeface="Arial"/>
                        </a:rPr>
                        <a:t>Toplam</a:t>
                      </a:r>
                    </a:p>
                  </a:txBody>
                  <a:tcPr marL="0" marR="0" marT="0" marB="0" anchor="b">
                    <a:solidFill>
                      <a:srgbClr val="FED699"/>
                    </a:solidFill>
                  </a:tcPr>
                </a:tc>
                <a:tc>
                  <a:txBody>
                    <a:bodyPr/>
                    <a:lstStyle/>
                    <a:p>
                      <a:pPr marL="0" marR="0" indent="0"/>
                      <a:r>
                        <a:rPr lang="tr" sz="1500" b="1">
                          <a:solidFill>
                            <a:srgbClr val="3D3D3D"/>
                          </a:solidFill>
                          <a:latin typeface="Arial"/>
                        </a:rPr>
                        <a:t>344 TL</a:t>
                      </a:r>
                    </a:p>
                  </a:txBody>
                  <a:tcPr marL="0" marR="0" marT="0" marB="0" anchor="b">
                    <a:solidFill>
                      <a:srgbClr val="FED699"/>
                    </a:solidFill>
                  </a:tcPr>
                </a:tc>
              </a:tr>
            </a:tbl>
          </a:graphicData>
        </a:graphic>
      </p:graphicFrame>
      <p:sp>
        <p:nvSpPr>
          <p:cNvPr id="13" name="Dikdörtgen 12"/>
          <p:cNvSpPr/>
          <p:nvPr/>
        </p:nvSpPr>
        <p:spPr>
          <a:xfrm>
            <a:off x="3418702" y="7138086"/>
            <a:ext cx="1416908" cy="10709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EFD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1351" y="201827"/>
            <a:ext cx="280086" cy="275967"/>
          </a:xfrm>
          <a:prstGeom prst="rect">
            <a:avLst/>
          </a:prstGeom>
        </p:spPr>
      </p:pic>
      <p:pic>
        <p:nvPicPr>
          <p:cNvPr id="3" name="Resim 2"/>
          <p:cNvPicPr>
            <a:picLocks noChangeAspect="1"/>
          </p:cNvPicPr>
          <p:nvPr/>
        </p:nvPicPr>
        <p:blipFill>
          <a:blip r:embed="rId3"/>
          <a:stretch>
            <a:fillRect/>
          </a:stretch>
        </p:blipFill>
        <p:spPr>
          <a:xfrm>
            <a:off x="4226010" y="378940"/>
            <a:ext cx="144162" cy="531341"/>
          </a:xfrm>
          <a:prstGeom prst="rect">
            <a:avLst/>
          </a:prstGeom>
        </p:spPr>
      </p:pic>
      <p:pic>
        <p:nvPicPr>
          <p:cNvPr id="4" name="Resim 3"/>
          <p:cNvPicPr>
            <a:picLocks noChangeAspect="1"/>
          </p:cNvPicPr>
          <p:nvPr/>
        </p:nvPicPr>
        <p:blipFill>
          <a:blip r:embed="rId4"/>
          <a:stretch>
            <a:fillRect/>
          </a:stretch>
        </p:blipFill>
        <p:spPr>
          <a:xfrm>
            <a:off x="2376616" y="2438400"/>
            <a:ext cx="572529" cy="317156"/>
          </a:xfrm>
          <a:prstGeom prst="rect">
            <a:avLst/>
          </a:prstGeom>
        </p:spPr>
      </p:pic>
      <p:pic>
        <p:nvPicPr>
          <p:cNvPr id="5" name="Resim 4"/>
          <p:cNvPicPr>
            <a:picLocks noChangeAspect="1"/>
          </p:cNvPicPr>
          <p:nvPr/>
        </p:nvPicPr>
        <p:blipFill>
          <a:blip r:embed="rId5"/>
          <a:stretch>
            <a:fillRect/>
          </a:stretch>
        </p:blipFill>
        <p:spPr>
          <a:xfrm>
            <a:off x="2356021" y="3970637"/>
            <a:ext cx="572530" cy="1128584"/>
          </a:xfrm>
          <a:prstGeom prst="rect">
            <a:avLst/>
          </a:prstGeom>
        </p:spPr>
      </p:pic>
      <p:pic>
        <p:nvPicPr>
          <p:cNvPr id="6" name="Resim 5"/>
          <p:cNvPicPr>
            <a:picLocks noChangeAspect="1"/>
          </p:cNvPicPr>
          <p:nvPr/>
        </p:nvPicPr>
        <p:blipFill>
          <a:blip r:embed="rId6"/>
          <a:stretch>
            <a:fillRect/>
          </a:stretch>
        </p:blipFill>
        <p:spPr>
          <a:xfrm>
            <a:off x="2450756" y="5210432"/>
            <a:ext cx="387179" cy="1161535"/>
          </a:xfrm>
          <a:prstGeom prst="rect">
            <a:avLst/>
          </a:prstGeom>
        </p:spPr>
      </p:pic>
      <p:pic>
        <p:nvPicPr>
          <p:cNvPr id="7" name="Resim 6"/>
          <p:cNvPicPr>
            <a:picLocks noChangeAspect="1"/>
          </p:cNvPicPr>
          <p:nvPr/>
        </p:nvPicPr>
        <p:blipFill>
          <a:blip r:embed="rId7"/>
          <a:stretch>
            <a:fillRect/>
          </a:stretch>
        </p:blipFill>
        <p:spPr>
          <a:xfrm>
            <a:off x="2467232" y="6549081"/>
            <a:ext cx="428368" cy="230659"/>
          </a:xfrm>
          <a:prstGeom prst="rect">
            <a:avLst/>
          </a:prstGeom>
        </p:spPr>
      </p:pic>
      <p:sp>
        <p:nvSpPr>
          <p:cNvPr id="8" name="Dikdörtgen 7"/>
          <p:cNvSpPr/>
          <p:nvPr/>
        </p:nvSpPr>
        <p:spPr>
          <a:xfrm>
            <a:off x="3414583" y="275967"/>
            <a:ext cx="1371600" cy="119449"/>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9" name="Dikdörtgen 8"/>
          <p:cNvSpPr/>
          <p:nvPr/>
        </p:nvSpPr>
        <p:spPr>
          <a:xfrm>
            <a:off x="477794" y="275967"/>
            <a:ext cx="1837038" cy="90616"/>
          </a:xfrm>
          <a:prstGeom prst="rect">
            <a:avLst/>
          </a:prstGeom>
          <a:solidFill>
            <a:srgbClr val="FFFFFF"/>
          </a:solidFill>
        </p:spPr>
        <p:txBody>
          <a:bodyPr wrap="none" lIns="0" tIns="0" rIns="0" bIns="0">
            <a:noAutofit/>
          </a:bodyPr>
          <a:lstStyle/>
          <a:p>
            <a:pPr marL="0" marR="0" indent="0" defTabSz="1804035">
              <a:tabLst/>
            </a:pPr>
            <a:r>
              <a:rPr lang="tr" sz="750" b="1">
                <a:latin typeface="Cambria"/>
              </a:rPr>
              <a:t>39 --------------------------</a:t>
            </a:r>
          </a:p>
        </p:txBody>
      </p:sp>
      <p:sp>
        <p:nvSpPr>
          <p:cNvPr id="10" name="Dikdörtgen 9"/>
          <p:cNvSpPr/>
          <p:nvPr/>
        </p:nvSpPr>
        <p:spPr>
          <a:xfrm>
            <a:off x="477794" y="527221"/>
            <a:ext cx="1837038" cy="333633"/>
          </a:xfrm>
          <a:prstGeom prst="rect">
            <a:avLst/>
          </a:prstGeom>
          <a:solidFill>
            <a:srgbClr val="FFFFFF"/>
          </a:solidFill>
        </p:spPr>
        <p:txBody>
          <a:bodyPr lIns="0" tIns="0" rIns="0" bIns="0">
            <a:noAutofit/>
          </a:bodyPr>
          <a:lstStyle/>
          <a:p>
            <a:pPr marL="0" marR="0" indent="228600">
              <a:lnSpc>
                <a:spcPct val="84000"/>
              </a:lnSpc>
            </a:pPr>
            <a:r>
              <a:rPr lang="tr" sz="1200" b="1">
                <a:latin typeface="Segoe UI"/>
              </a:rPr>
              <a:t>ÜRÜN GELİŞTİRME</a:t>
            </a:r>
          </a:p>
          <a:p>
            <a:pPr marL="0" marR="0" indent="228600">
              <a:lnSpc>
                <a:spcPct val="84000"/>
              </a:lnSpc>
            </a:pPr>
            <a:r>
              <a:rPr lang="tr" sz="1200" b="1">
                <a:latin typeface="Segoe UI"/>
              </a:rPr>
              <a:t>DESTEKLERİ</a:t>
            </a:r>
          </a:p>
        </p:txBody>
      </p:sp>
      <p:sp>
        <p:nvSpPr>
          <p:cNvPr id="11" name="Dikdörtgen 10"/>
          <p:cNvSpPr/>
          <p:nvPr/>
        </p:nvSpPr>
        <p:spPr>
          <a:xfrm>
            <a:off x="696097" y="1285102"/>
            <a:ext cx="2821459" cy="609600"/>
          </a:xfrm>
          <a:prstGeom prst="rect">
            <a:avLst/>
          </a:prstGeom>
          <a:solidFill>
            <a:srgbClr val="FFFFFF"/>
          </a:solidFill>
        </p:spPr>
        <p:txBody>
          <a:bodyPr lIns="0" tIns="0" rIns="0" bIns="0">
            <a:noAutofit/>
          </a:bodyPr>
          <a:lstStyle/>
          <a:p>
            <a:pPr marL="0" marR="0" indent="9955">
              <a:spcAft>
                <a:spcPts val="1260"/>
              </a:spcAft>
            </a:pPr>
            <a:r>
              <a:rPr lang="tr" sz="850" b="1">
                <a:latin typeface="Book Antiqua"/>
              </a:rPr>
              <a:t>ÇİĞ SÜT DESTEĞİ</a:t>
            </a:r>
          </a:p>
          <a:p>
            <a:pPr marL="0" marR="0" indent="0" algn="ctr"/>
            <a:r>
              <a:rPr lang="tr" sz="1300" b="1">
                <a:solidFill>
                  <a:srgbClr val="FFC759"/>
                </a:solidFill>
                <a:latin typeface="Arial"/>
              </a:rPr>
              <a:t>DESTEKLEME MODELİI</a:t>
            </a:r>
          </a:p>
        </p:txBody>
      </p:sp>
      <p:sp>
        <p:nvSpPr>
          <p:cNvPr id="12" name="Dikdörtgen 11"/>
          <p:cNvSpPr/>
          <p:nvPr/>
        </p:nvSpPr>
        <p:spPr>
          <a:xfrm>
            <a:off x="1931772" y="2067697"/>
            <a:ext cx="1186249" cy="181232"/>
          </a:xfrm>
          <a:prstGeom prst="rect">
            <a:avLst/>
          </a:prstGeom>
          <a:solidFill>
            <a:srgbClr val="FFFFFF"/>
          </a:solidFill>
        </p:spPr>
        <p:txBody>
          <a:bodyPr wrap="none" lIns="0" tIns="0" rIns="0" bIns="0">
            <a:noAutofit/>
          </a:bodyPr>
          <a:lstStyle/>
          <a:p>
            <a:pPr marL="0" marR="0" indent="0" algn="ctr"/>
            <a:r>
              <a:rPr lang="tr" sz="1200" b="1">
                <a:solidFill>
                  <a:srgbClr val="545454"/>
                </a:solidFill>
                <a:latin typeface="Arial"/>
              </a:rPr>
              <a:t>Çiğ Süt Desteği</a:t>
            </a:r>
          </a:p>
        </p:txBody>
      </p:sp>
      <p:sp>
        <p:nvSpPr>
          <p:cNvPr id="13" name="Dikdörtgen 12"/>
          <p:cNvSpPr/>
          <p:nvPr/>
        </p:nvSpPr>
        <p:spPr>
          <a:xfrm>
            <a:off x="2108886" y="2846172"/>
            <a:ext cx="1103870" cy="181233"/>
          </a:xfrm>
          <a:prstGeom prst="rect">
            <a:avLst/>
          </a:prstGeom>
          <a:solidFill>
            <a:srgbClr val="FEEFD6"/>
          </a:solidFill>
        </p:spPr>
        <p:txBody>
          <a:bodyPr wrap="none" lIns="0" tIns="0" rIns="0" bIns="0">
            <a:noAutofit/>
          </a:bodyPr>
          <a:lstStyle/>
          <a:p>
            <a:pPr marL="0" marR="0" indent="0" algn="ctr"/>
            <a:r>
              <a:rPr lang="tr" sz="950" b="1">
                <a:solidFill>
                  <a:srgbClr val="545454"/>
                </a:solidFill>
                <a:latin typeface="Arial"/>
              </a:rPr>
              <a:t>ÇİĞ SÜT (0,20 TL)</a:t>
            </a:r>
          </a:p>
        </p:txBody>
      </p:sp>
      <p:sp>
        <p:nvSpPr>
          <p:cNvPr id="14" name="Dikdörtgen 13"/>
          <p:cNvSpPr/>
          <p:nvPr/>
        </p:nvSpPr>
        <p:spPr>
          <a:xfrm>
            <a:off x="3093308" y="3303372"/>
            <a:ext cx="1631092" cy="436606"/>
          </a:xfrm>
          <a:prstGeom prst="rect">
            <a:avLst/>
          </a:prstGeom>
          <a:solidFill>
            <a:srgbClr val="FFFFFF"/>
          </a:solidFill>
        </p:spPr>
        <p:txBody>
          <a:bodyPr lIns="0" tIns="0" rIns="0" bIns="0">
            <a:noAutofit/>
          </a:bodyPr>
          <a:lstStyle/>
          <a:p>
            <a:pPr marL="0" marR="0" indent="0" algn="just">
              <a:lnSpc>
                <a:spcPct val="105000"/>
              </a:lnSpc>
            </a:pPr>
            <a:r>
              <a:rPr lang="tr" sz="1000" b="1">
                <a:solidFill>
                  <a:srgbClr val="AA7734"/>
                </a:solidFill>
                <a:latin typeface="Arial"/>
              </a:rPr>
              <a:t>Koyun Keçi Sütünü Pazarlayan Aile İşletmesi Günlük En Fazla 100 Litre</a:t>
            </a:r>
          </a:p>
        </p:txBody>
      </p:sp>
      <p:sp>
        <p:nvSpPr>
          <p:cNvPr id="15" name="Dikdörtgen 14"/>
          <p:cNvSpPr/>
          <p:nvPr/>
        </p:nvSpPr>
        <p:spPr>
          <a:xfrm>
            <a:off x="523102" y="3274540"/>
            <a:ext cx="1709352" cy="556054"/>
          </a:xfrm>
          <a:prstGeom prst="rect">
            <a:avLst/>
          </a:prstGeom>
          <a:solidFill>
            <a:srgbClr val="FFFFFF"/>
          </a:solidFill>
        </p:spPr>
        <p:txBody>
          <a:bodyPr lIns="0" tIns="0" rIns="0" bIns="0">
            <a:noAutofit/>
          </a:bodyPr>
          <a:lstStyle/>
          <a:p>
            <a:pPr marL="0" marR="0" indent="0" algn="r"/>
            <a:r>
              <a:rPr lang="tr" sz="750" b="1">
                <a:solidFill>
                  <a:srgbClr val="B46151"/>
                </a:solidFill>
                <a:latin typeface="Arial"/>
              </a:rPr>
              <a:t>Sütünü Kendi Soğutma Tankında Soğutan ve Direkt Kendisi Pazarlayan Aile İşletmesi Günlük En Fazla 430 Litre İnek Sütü</a:t>
            </a:r>
          </a:p>
        </p:txBody>
      </p:sp>
      <p:graphicFrame>
        <p:nvGraphicFramePr>
          <p:cNvPr id="16" name="Tablo 15"/>
          <p:cNvGraphicFramePr>
            <a:graphicFrameLocks noGrp="1"/>
          </p:cNvGraphicFramePr>
          <p:nvPr/>
        </p:nvGraphicFramePr>
        <p:xfrm>
          <a:off x="490151" y="3954162"/>
          <a:ext cx="1750540" cy="1977081"/>
        </p:xfrm>
        <a:graphic>
          <a:graphicData uri="http://schemas.openxmlformats.org/drawingml/2006/table">
            <a:tbl>
              <a:tblPr/>
              <a:tblGrid>
                <a:gridCol w="720810"/>
                <a:gridCol w="1029729"/>
              </a:tblGrid>
              <a:tr h="383059">
                <a:tc>
                  <a:txBody>
                    <a:bodyPr/>
                    <a:lstStyle/>
                    <a:p>
                      <a:pPr marL="0" marR="0" indent="330200"/>
                      <a:r>
                        <a:rPr lang="tr" sz="900" b="1">
                          <a:solidFill>
                            <a:srgbClr val="3D3D3D"/>
                          </a:solidFill>
                          <a:latin typeface="Arial"/>
                        </a:rPr>
                        <a:t>86 TL</a:t>
                      </a:r>
                    </a:p>
                  </a:txBody>
                  <a:tcPr marL="0" marR="0" marT="0" marB="0" anchor="ctr">
                    <a:solidFill>
                      <a:srgbClr val="EF9F92"/>
                    </a:solidFill>
                  </a:tcPr>
                </a:tc>
                <a:tc>
                  <a:txBody>
                    <a:bodyPr/>
                    <a:lstStyle/>
                    <a:p>
                      <a:pPr marL="0" marR="0" indent="215900"/>
                      <a:r>
                        <a:rPr lang="tr" sz="900">
                          <a:solidFill>
                            <a:srgbClr val="3D3D3D"/>
                          </a:solidFill>
                          <a:latin typeface="Arial"/>
                        </a:rPr>
                        <a:t>Temel Destek</a:t>
                      </a:r>
                    </a:p>
                  </a:txBody>
                  <a:tcPr marL="0" marR="0" marT="0" marB="0" anchor="ctr">
                    <a:solidFill>
                      <a:srgbClr val="EF9F92"/>
                    </a:solidFill>
                  </a:tcPr>
                </a:tc>
              </a:tr>
              <a:tr h="407772">
                <a:tc>
                  <a:txBody>
                    <a:bodyPr/>
                    <a:lstStyle/>
                    <a:p>
                      <a:pPr marL="0" marR="0" indent="139700"/>
                      <a:r>
                        <a:rPr lang="tr" sz="900" b="1">
                          <a:solidFill>
                            <a:srgbClr val="3D3D3D"/>
                          </a:solidFill>
                          <a:latin typeface="Arial"/>
                        </a:rPr>
                        <a:t>25,80 TL</a:t>
                      </a:r>
                    </a:p>
                  </a:txBody>
                  <a:tcPr marL="0" marR="0" marT="0" marB="0" anchor="ctr">
                    <a:solidFill>
                      <a:srgbClr val="EF9F92"/>
                    </a:solidFill>
                  </a:tcPr>
                </a:tc>
                <a:tc>
                  <a:txBody>
                    <a:bodyPr/>
                    <a:lstStyle/>
                    <a:p>
                      <a:pPr marL="0" marR="0" indent="215900"/>
                      <a:r>
                        <a:rPr lang="tr" sz="900">
                          <a:solidFill>
                            <a:srgbClr val="3D3D3D"/>
                          </a:solidFill>
                          <a:latin typeface="Arial"/>
                        </a:rPr>
                        <a:t>Aile İşletmesi</a:t>
                      </a:r>
                    </a:p>
                  </a:txBody>
                  <a:tcPr marL="0" marR="0" marT="0" marB="0" anchor="ctr">
                    <a:solidFill>
                      <a:srgbClr val="EF9F92"/>
                    </a:solidFill>
                  </a:tcPr>
                </a:tc>
              </a:tr>
              <a:tr h="403654">
                <a:tc>
                  <a:txBody>
                    <a:bodyPr/>
                    <a:lstStyle/>
                    <a:p>
                      <a:pPr marL="0" marR="0" indent="139700"/>
                      <a:r>
                        <a:rPr lang="tr" sz="900" b="1">
                          <a:solidFill>
                            <a:srgbClr val="3D3D3D"/>
                          </a:solidFill>
                          <a:latin typeface="Arial"/>
                        </a:rPr>
                        <a:t>25,80 TL</a:t>
                      </a:r>
                    </a:p>
                  </a:txBody>
                  <a:tcPr marL="0" marR="0" marT="0" marB="0" anchor="ctr">
                    <a:solidFill>
                      <a:srgbClr val="EF9F92"/>
                    </a:solidFill>
                  </a:tcPr>
                </a:tc>
                <a:tc>
                  <a:txBody>
                    <a:bodyPr/>
                    <a:lstStyle/>
                    <a:p>
                      <a:pPr marL="0" marR="0" indent="0" algn="r"/>
                      <a:r>
                        <a:rPr lang="tr" sz="900">
                          <a:solidFill>
                            <a:srgbClr val="3D3D3D"/>
                          </a:solidFill>
                          <a:latin typeface="Arial"/>
                        </a:rPr>
                        <a:t>Genç / Kadın Üretici</a:t>
                      </a:r>
                    </a:p>
                  </a:txBody>
                  <a:tcPr marL="0" marR="0" marT="0" marB="0" anchor="ctr">
                    <a:solidFill>
                      <a:srgbClr val="EF9F92"/>
                    </a:solidFill>
                  </a:tcPr>
                </a:tc>
              </a:tr>
              <a:tr h="399535">
                <a:tc>
                  <a:txBody>
                    <a:bodyPr/>
                    <a:lstStyle/>
                    <a:p>
                      <a:pPr marL="0" marR="0" indent="139700"/>
                      <a:r>
                        <a:rPr lang="tr" sz="900" b="1">
                          <a:solidFill>
                            <a:srgbClr val="3D3D3D"/>
                          </a:solidFill>
                          <a:latin typeface="Arial"/>
                        </a:rPr>
                        <a:t>34,40 TL</a:t>
                      </a:r>
                    </a:p>
                  </a:txBody>
                  <a:tcPr marL="0" marR="0" marT="0" marB="0" anchor="ctr">
                    <a:solidFill>
                      <a:srgbClr val="EF9F92"/>
                    </a:solidFill>
                  </a:tcPr>
                </a:tc>
                <a:tc>
                  <a:txBody>
                    <a:bodyPr/>
                    <a:lstStyle/>
                    <a:p>
                      <a:pPr marL="0" marR="0" indent="304800"/>
                      <a:r>
                        <a:rPr lang="tr" sz="900">
                          <a:solidFill>
                            <a:srgbClr val="3D3D3D"/>
                          </a:solidFill>
                          <a:latin typeface="Arial"/>
                        </a:rPr>
                        <a:t>Planlı Bölge</a:t>
                      </a:r>
                    </a:p>
                  </a:txBody>
                  <a:tcPr marL="0" marR="0" marT="0" marB="0" anchor="ctr">
                    <a:solidFill>
                      <a:srgbClr val="EF9F92"/>
                    </a:solidFill>
                  </a:tcPr>
                </a:tc>
              </a:tr>
              <a:tr h="383059">
                <a:tc>
                  <a:txBody>
                    <a:bodyPr/>
                    <a:lstStyle/>
                    <a:p>
                      <a:pPr marL="0" marR="0" indent="241300"/>
                      <a:r>
                        <a:rPr lang="tr" sz="900" b="1">
                          <a:solidFill>
                            <a:srgbClr val="3D3D3D"/>
                          </a:solidFill>
                          <a:latin typeface="Arial"/>
                        </a:rPr>
                        <a:t>172 TL</a:t>
                      </a:r>
                    </a:p>
                  </a:txBody>
                  <a:tcPr marL="0" marR="0" marT="0" marB="0" anchor="ctr">
                    <a:solidFill>
                      <a:srgbClr val="EF9F92"/>
                    </a:solidFill>
                  </a:tcPr>
                </a:tc>
                <a:tc>
                  <a:txBody>
                    <a:bodyPr/>
                    <a:lstStyle/>
                    <a:p>
                      <a:pPr marL="0" marR="0" indent="0" algn="r"/>
                      <a:r>
                        <a:rPr lang="tr" sz="800">
                          <a:solidFill>
                            <a:srgbClr val="3D3D3D"/>
                          </a:solidFill>
                          <a:latin typeface="Arial"/>
                        </a:rPr>
                        <a:t>Kendi Soğutma Tankında Soğutan Direk Satan</a:t>
                      </a:r>
                    </a:p>
                  </a:txBody>
                  <a:tcPr marL="0" marR="0" marT="0" marB="0" anchor="b">
                    <a:solidFill>
                      <a:srgbClr val="EF9F92"/>
                    </a:solidFill>
                  </a:tcPr>
                </a:tc>
              </a:tr>
            </a:tbl>
          </a:graphicData>
        </a:graphic>
      </p:graphicFrame>
      <p:graphicFrame>
        <p:nvGraphicFramePr>
          <p:cNvPr id="17" name="Tablo 16"/>
          <p:cNvGraphicFramePr>
            <a:graphicFrameLocks noGrp="1"/>
          </p:cNvGraphicFramePr>
          <p:nvPr/>
        </p:nvGraphicFramePr>
        <p:xfrm>
          <a:off x="3085070" y="3962400"/>
          <a:ext cx="1729946" cy="1165654"/>
        </p:xfrm>
        <a:graphic>
          <a:graphicData uri="http://schemas.openxmlformats.org/drawingml/2006/table">
            <a:tbl>
              <a:tblPr/>
              <a:tblGrid>
                <a:gridCol w="1042086"/>
                <a:gridCol w="687859"/>
              </a:tblGrid>
              <a:tr h="383059">
                <a:tc>
                  <a:txBody>
                    <a:bodyPr/>
                    <a:lstStyle/>
                    <a:p>
                      <a:pPr marL="0" marR="0" indent="0"/>
                      <a:r>
                        <a:rPr lang="tr" sz="900">
                          <a:solidFill>
                            <a:srgbClr val="3D3D3D"/>
                          </a:solidFill>
                          <a:latin typeface="Arial"/>
                        </a:rPr>
                        <a:t>Temel Destek</a:t>
                      </a:r>
                    </a:p>
                  </a:txBody>
                  <a:tcPr marL="0" marR="0" marT="0" marB="0" anchor="ctr">
                    <a:solidFill>
                      <a:srgbClr val="FEEBCE"/>
                    </a:solidFill>
                  </a:tcPr>
                </a:tc>
                <a:tc>
                  <a:txBody>
                    <a:bodyPr/>
                    <a:lstStyle/>
                    <a:p>
                      <a:pPr marL="0" marR="0" indent="254000"/>
                      <a:r>
                        <a:rPr lang="tr" sz="900" b="1">
                          <a:solidFill>
                            <a:srgbClr val="3D3D3D"/>
                          </a:solidFill>
                          <a:latin typeface="Arial"/>
                        </a:rPr>
                        <a:t>20 TL</a:t>
                      </a:r>
                    </a:p>
                  </a:txBody>
                  <a:tcPr marL="0" marR="0" marT="0" marB="0" anchor="ctr">
                    <a:solidFill>
                      <a:srgbClr val="FEEBCE"/>
                    </a:solidFill>
                  </a:tcPr>
                </a:tc>
              </a:tr>
              <a:tr h="399535">
                <a:tc>
                  <a:txBody>
                    <a:bodyPr/>
                    <a:lstStyle/>
                    <a:p>
                      <a:pPr marL="0" marR="0" indent="0"/>
                      <a:r>
                        <a:rPr lang="tr" sz="900">
                          <a:solidFill>
                            <a:srgbClr val="3D3D3D"/>
                          </a:solidFill>
                          <a:latin typeface="Arial"/>
                        </a:rPr>
                        <a:t>Aile İşletmesi</a:t>
                      </a:r>
                    </a:p>
                  </a:txBody>
                  <a:tcPr marL="0" marR="0" marT="0" marB="0" anchor="ctr">
                    <a:solidFill>
                      <a:srgbClr val="FEEBCE"/>
                    </a:solidFill>
                  </a:tcPr>
                </a:tc>
                <a:tc>
                  <a:txBody>
                    <a:bodyPr/>
                    <a:lstStyle/>
                    <a:p>
                      <a:pPr marL="0" marR="0" indent="317500"/>
                      <a:r>
                        <a:rPr lang="tr" sz="900" b="1">
                          <a:solidFill>
                            <a:srgbClr val="3D3D3D"/>
                          </a:solidFill>
                          <a:latin typeface="Arial"/>
                        </a:rPr>
                        <a:t>6 TL</a:t>
                      </a:r>
                    </a:p>
                  </a:txBody>
                  <a:tcPr marL="0" marR="0" marT="0" marB="0" anchor="ctr">
                    <a:solidFill>
                      <a:srgbClr val="FEEBCE"/>
                    </a:solidFill>
                  </a:tcPr>
                </a:tc>
              </a:tr>
              <a:tr h="383059">
                <a:tc>
                  <a:txBody>
                    <a:bodyPr/>
                    <a:lstStyle/>
                    <a:p>
                      <a:pPr marL="0" marR="0" indent="0"/>
                      <a:r>
                        <a:rPr lang="tr" sz="900">
                          <a:solidFill>
                            <a:srgbClr val="3D3D3D"/>
                          </a:solidFill>
                          <a:latin typeface="Arial"/>
                        </a:rPr>
                        <a:t>Genç / Kadın Üretici</a:t>
                      </a:r>
                    </a:p>
                  </a:txBody>
                  <a:tcPr marL="0" marR="0" marT="0" marB="0" anchor="ctr">
                    <a:solidFill>
                      <a:srgbClr val="FEEBCE"/>
                    </a:solidFill>
                  </a:tcPr>
                </a:tc>
                <a:tc>
                  <a:txBody>
                    <a:bodyPr/>
                    <a:lstStyle/>
                    <a:p>
                      <a:pPr marL="0" marR="0" indent="317500"/>
                      <a:r>
                        <a:rPr lang="tr" sz="900" b="1">
                          <a:solidFill>
                            <a:srgbClr val="3D3D3D"/>
                          </a:solidFill>
                          <a:latin typeface="Arial"/>
                        </a:rPr>
                        <a:t>6 TL</a:t>
                      </a:r>
                    </a:p>
                  </a:txBody>
                  <a:tcPr marL="0" marR="0" marT="0" marB="0" anchor="ctr">
                    <a:solidFill>
                      <a:srgbClr val="FEEBCE"/>
                    </a:solidFill>
                  </a:tcPr>
                </a:tc>
              </a:tr>
            </a:tbl>
          </a:graphicData>
        </a:graphic>
      </p:graphicFrame>
      <p:sp>
        <p:nvSpPr>
          <p:cNvPr id="18" name="Dikdörtgen 17"/>
          <p:cNvSpPr/>
          <p:nvPr/>
        </p:nvSpPr>
        <p:spPr>
          <a:xfrm>
            <a:off x="687859" y="6025978"/>
            <a:ext cx="1495168" cy="280086"/>
          </a:xfrm>
          <a:prstGeom prst="rect">
            <a:avLst/>
          </a:prstGeom>
          <a:solidFill>
            <a:srgbClr val="FFFFFF"/>
          </a:solidFill>
        </p:spPr>
        <p:txBody>
          <a:bodyPr wrap="none" lIns="0" tIns="0" rIns="0" bIns="0">
            <a:noAutofit/>
          </a:bodyPr>
          <a:lstStyle/>
          <a:p>
            <a:pPr marL="0" marR="0" indent="0"/>
            <a:r>
              <a:rPr lang="tr" sz="1500" b="1">
                <a:solidFill>
                  <a:srgbClr val="3D3D3D"/>
                </a:solidFill>
                <a:latin typeface="Arial"/>
              </a:rPr>
              <a:t>344 TL </a:t>
            </a:r>
            <a:r>
              <a:rPr lang="tr" sz="900" b="1">
                <a:solidFill>
                  <a:srgbClr val="3D3D3D"/>
                </a:solidFill>
                <a:latin typeface="Arial"/>
              </a:rPr>
              <a:t>Toplam</a:t>
            </a:r>
          </a:p>
        </p:txBody>
      </p:sp>
      <p:graphicFrame>
        <p:nvGraphicFramePr>
          <p:cNvPr id="19" name="Tablo 18"/>
          <p:cNvGraphicFramePr>
            <a:graphicFrameLocks noGrp="1"/>
          </p:cNvGraphicFramePr>
          <p:nvPr/>
        </p:nvGraphicFramePr>
        <p:xfrm>
          <a:off x="3068594" y="5173362"/>
          <a:ext cx="1758778" cy="757881"/>
        </p:xfrm>
        <a:graphic>
          <a:graphicData uri="http://schemas.openxmlformats.org/drawingml/2006/table">
            <a:tbl>
              <a:tblPr/>
              <a:tblGrid>
                <a:gridCol w="1149178"/>
                <a:gridCol w="609600"/>
              </a:tblGrid>
              <a:tr h="374821">
                <a:tc>
                  <a:txBody>
                    <a:bodyPr/>
                    <a:lstStyle/>
                    <a:p>
                      <a:pPr marL="0" marR="0" indent="0"/>
                      <a:r>
                        <a:rPr lang="tr" sz="900">
                          <a:solidFill>
                            <a:srgbClr val="3D3D3D"/>
                          </a:solidFill>
                          <a:latin typeface="Arial"/>
                        </a:rPr>
                        <a:t>Planlı Bölge</a:t>
                      </a:r>
                    </a:p>
                  </a:txBody>
                  <a:tcPr marL="0" marR="0" marT="0" marB="0" anchor="ctr">
                    <a:solidFill>
                      <a:srgbClr val="FEEBCE"/>
                    </a:solidFill>
                  </a:tcPr>
                </a:tc>
                <a:tc>
                  <a:txBody>
                    <a:bodyPr/>
                    <a:lstStyle/>
                    <a:p>
                      <a:pPr marL="0" marR="78300" indent="0" algn="r"/>
                      <a:r>
                        <a:rPr lang="tr" sz="900" b="1">
                          <a:solidFill>
                            <a:srgbClr val="3D3D3D"/>
                          </a:solidFill>
                          <a:latin typeface="Arial"/>
                        </a:rPr>
                        <a:t>8 TL</a:t>
                      </a:r>
                    </a:p>
                  </a:txBody>
                  <a:tcPr marL="0" marR="0" marT="0" marB="0" anchor="ctr">
                    <a:solidFill>
                      <a:srgbClr val="FEEBCE"/>
                    </a:solidFill>
                  </a:tcPr>
                </a:tc>
              </a:tr>
              <a:tr h="383059">
                <a:tc>
                  <a:txBody>
                    <a:bodyPr/>
                    <a:lstStyle/>
                    <a:p>
                      <a:pPr marL="0" marR="0" indent="0"/>
                      <a:r>
                        <a:rPr lang="tr" sz="900">
                          <a:solidFill>
                            <a:srgbClr val="3D3D3D"/>
                          </a:solidFill>
                          <a:latin typeface="Arial"/>
                        </a:rPr>
                        <a:t>Koyun/Keçi Sütü</a:t>
                      </a:r>
                    </a:p>
                  </a:txBody>
                  <a:tcPr marL="0" marR="0" marT="0" marB="0" anchor="ctr">
                    <a:solidFill>
                      <a:srgbClr val="FEEBCE"/>
                    </a:solidFill>
                  </a:tcPr>
                </a:tc>
                <a:tc>
                  <a:txBody>
                    <a:bodyPr/>
                    <a:lstStyle/>
                    <a:p>
                      <a:pPr marL="0" marR="78300" indent="0" algn="r"/>
                      <a:r>
                        <a:rPr lang="tr" sz="900" b="1">
                          <a:solidFill>
                            <a:srgbClr val="3D3D3D"/>
                          </a:solidFill>
                          <a:latin typeface="Arial"/>
                        </a:rPr>
                        <a:t>16 TL</a:t>
                      </a:r>
                    </a:p>
                  </a:txBody>
                  <a:tcPr marL="0" marR="0" marT="0" marB="0" anchor="ctr">
                    <a:solidFill>
                      <a:srgbClr val="FEEBCE"/>
                    </a:solidFill>
                  </a:tcPr>
                </a:tc>
              </a:tr>
            </a:tbl>
          </a:graphicData>
        </a:graphic>
      </p:graphicFrame>
      <p:sp>
        <p:nvSpPr>
          <p:cNvPr id="20" name="Dikdörtgen 19"/>
          <p:cNvSpPr/>
          <p:nvPr/>
        </p:nvSpPr>
        <p:spPr>
          <a:xfrm>
            <a:off x="3130378" y="6038335"/>
            <a:ext cx="1577546" cy="638432"/>
          </a:xfrm>
          <a:prstGeom prst="rect">
            <a:avLst/>
          </a:prstGeom>
          <a:solidFill>
            <a:srgbClr val="FFFFFF"/>
          </a:solidFill>
        </p:spPr>
        <p:txBody>
          <a:bodyPr lIns="0" tIns="0" rIns="0" bIns="0">
            <a:noAutofit/>
          </a:bodyPr>
          <a:lstStyle/>
          <a:p>
            <a:pPr marL="0" marR="0" indent="0"/>
            <a:r>
              <a:rPr lang="tr" sz="900">
                <a:solidFill>
                  <a:srgbClr val="3D3D3D"/>
                </a:solidFill>
                <a:latin typeface="Arial"/>
              </a:rPr>
              <a:t>Ari/AB Onaylı</a:t>
            </a:r>
          </a:p>
          <a:p>
            <a:pPr marL="0" marR="0" indent="0" defTabSz="1219200">
              <a:lnSpc>
                <a:spcPct val="94000"/>
              </a:lnSpc>
              <a:spcAft>
                <a:spcPts val="770"/>
              </a:spcAft>
              <a:tabLst>
                <a:tab pos="1219200" algn="l"/>
              </a:tabLst>
            </a:pPr>
            <a:r>
              <a:rPr lang="tr" sz="900">
                <a:solidFill>
                  <a:srgbClr val="3D3D3D"/>
                </a:solidFill>
                <a:latin typeface="Arial"/>
              </a:rPr>
              <a:t>İşletme	</a:t>
            </a:r>
            <a:r>
              <a:rPr lang="tr" sz="900" b="1" baseline="30000">
                <a:solidFill>
                  <a:srgbClr val="3D3D3D"/>
                </a:solidFill>
                <a:latin typeface="Arial"/>
              </a:rPr>
              <a:t>60 TL</a:t>
            </a:r>
          </a:p>
          <a:p>
            <a:pPr marL="0" marR="0" indent="0"/>
            <a:r>
              <a:rPr lang="tr" sz="900" b="1">
                <a:solidFill>
                  <a:srgbClr val="3D3D3D"/>
                </a:solidFill>
                <a:latin typeface="Arial"/>
              </a:rPr>
              <a:t>Toplam </a:t>
            </a:r>
            <a:r>
              <a:rPr lang="tr" sz="1500" b="1">
                <a:solidFill>
                  <a:srgbClr val="3D3D3D"/>
                </a:solidFill>
                <a:latin typeface="Arial"/>
              </a:rPr>
              <a:t>116 TL</a:t>
            </a:r>
          </a:p>
        </p:txBody>
      </p:sp>
      <p:sp>
        <p:nvSpPr>
          <p:cNvPr id="21" name="Dikdörtgen 20"/>
          <p:cNvSpPr/>
          <p:nvPr/>
        </p:nvSpPr>
        <p:spPr>
          <a:xfrm>
            <a:off x="481913" y="7138086"/>
            <a:ext cx="1416908" cy="10709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08504" y="3048"/>
            <a:ext cx="277368" cy="1048512"/>
          </a:xfrm>
          <a:prstGeom prst="rect">
            <a:avLst/>
          </a:prstGeom>
        </p:spPr>
      </p:pic>
      <p:pic>
        <p:nvPicPr>
          <p:cNvPr id="3" name="Resim 2"/>
          <p:cNvPicPr>
            <a:picLocks noChangeAspect="1"/>
          </p:cNvPicPr>
          <p:nvPr/>
        </p:nvPicPr>
        <p:blipFill>
          <a:blip r:embed="rId3"/>
          <a:stretch>
            <a:fillRect/>
          </a:stretch>
        </p:blipFill>
        <p:spPr>
          <a:xfrm>
            <a:off x="195072" y="2020824"/>
            <a:ext cx="637032" cy="2008632"/>
          </a:xfrm>
          <a:prstGeom prst="rect">
            <a:avLst/>
          </a:prstGeom>
        </p:spPr>
      </p:pic>
      <p:pic>
        <p:nvPicPr>
          <p:cNvPr id="4" name="Resim 3"/>
          <p:cNvPicPr>
            <a:picLocks noChangeAspect="1"/>
          </p:cNvPicPr>
          <p:nvPr/>
        </p:nvPicPr>
        <p:blipFill>
          <a:blip r:embed="rId4"/>
          <a:stretch>
            <a:fillRect/>
          </a:stretch>
        </p:blipFill>
        <p:spPr>
          <a:xfrm>
            <a:off x="195072" y="4760976"/>
            <a:ext cx="667512" cy="2188464"/>
          </a:xfrm>
          <a:prstGeom prst="rect">
            <a:avLst/>
          </a:prstGeom>
        </p:spPr>
      </p:pic>
      <p:pic>
        <p:nvPicPr>
          <p:cNvPr id="5" name="Resim 4"/>
          <p:cNvPicPr>
            <a:picLocks noChangeAspect="1"/>
          </p:cNvPicPr>
          <p:nvPr/>
        </p:nvPicPr>
        <p:blipFill>
          <a:blip r:embed="rId5"/>
          <a:stretch>
            <a:fillRect/>
          </a:stretch>
        </p:blipFill>
        <p:spPr>
          <a:xfrm>
            <a:off x="530352" y="7068312"/>
            <a:ext cx="2292096" cy="271272"/>
          </a:xfrm>
          <a:prstGeom prst="rect">
            <a:avLst/>
          </a:prstGeom>
        </p:spPr>
      </p:pic>
      <p:sp>
        <p:nvSpPr>
          <p:cNvPr id="6" name="Dikdörtgen 5"/>
          <p:cNvSpPr/>
          <p:nvPr/>
        </p:nvSpPr>
        <p:spPr>
          <a:xfrm>
            <a:off x="521208" y="271272"/>
            <a:ext cx="1374648"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7" name="Dikdörtgen 6"/>
          <p:cNvSpPr/>
          <p:nvPr/>
        </p:nvSpPr>
        <p:spPr>
          <a:xfrm>
            <a:off x="521208" y="527304"/>
            <a:ext cx="1374648" cy="332232"/>
          </a:xfrm>
          <a:prstGeom prst="rect">
            <a:avLst/>
          </a:prstGeom>
          <a:solidFill>
            <a:srgbClr val="FFFFFF"/>
          </a:solidFill>
        </p:spPr>
        <p:txBody>
          <a:bodyPr lIns="0" tIns="0" rIns="0" bIns="0">
            <a:noAutofit/>
          </a:bodyPr>
          <a:lstStyle/>
          <a:p>
            <a:pPr marL="0" marR="0" indent="0">
              <a:lnSpc>
                <a:spcPct val="86000"/>
              </a:lnSpc>
            </a:pPr>
            <a:r>
              <a:rPr lang="tr" sz="1200" b="1">
                <a:latin typeface="Segoe UI"/>
              </a:rPr>
              <a:t>ÜRÜN GELİŞTİRME</a:t>
            </a:r>
          </a:p>
          <a:p>
            <a:pPr marL="0" marR="0" indent="0">
              <a:lnSpc>
                <a:spcPct val="86000"/>
              </a:lnSpc>
            </a:pPr>
            <a:r>
              <a:rPr lang="tr" sz="1200" b="1">
                <a:latin typeface="Segoe UI"/>
              </a:rPr>
              <a:t>DESTEKLERİ</a:t>
            </a:r>
          </a:p>
        </p:txBody>
      </p:sp>
      <p:sp>
        <p:nvSpPr>
          <p:cNvPr id="8" name="Dikdörtgen 7"/>
          <p:cNvSpPr/>
          <p:nvPr/>
        </p:nvSpPr>
        <p:spPr>
          <a:xfrm>
            <a:off x="4675632" y="277368"/>
            <a:ext cx="167640" cy="109728"/>
          </a:xfrm>
          <a:prstGeom prst="rect">
            <a:avLst/>
          </a:prstGeom>
          <a:solidFill>
            <a:srgbClr val="FFFFFF"/>
          </a:solidFill>
        </p:spPr>
        <p:txBody>
          <a:bodyPr wrap="none" lIns="0" tIns="0" rIns="0" bIns="0">
            <a:noAutofit/>
          </a:bodyPr>
          <a:lstStyle/>
          <a:p>
            <a:pPr marL="0" marR="0" indent="0"/>
            <a:r>
              <a:rPr lang="tr" sz="750" b="1">
                <a:latin typeface="Cambria"/>
              </a:rPr>
              <a:t>40</a:t>
            </a:r>
          </a:p>
        </p:txBody>
      </p:sp>
      <p:sp>
        <p:nvSpPr>
          <p:cNvPr id="9" name="Dikdörtgen 8"/>
          <p:cNvSpPr/>
          <p:nvPr/>
        </p:nvSpPr>
        <p:spPr>
          <a:xfrm>
            <a:off x="832104" y="1286256"/>
            <a:ext cx="768096" cy="182880"/>
          </a:xfrm>
          <a:prstGeom prst="rect">
            <a:avLst/>
          </a:prstGeom>
          <a:solidFill>
            <a:srgbClr val="FFFFFF"/>
          </a:solidFill>
        </p:spPr>
        <p:txBody>
          <a:bodyPr wrap="none" lIns="0" tIns="0" rIns="0" bIns="0">
            <a:noAutofit/>
          </a:bodyPr>
          <a:lstStyle/>
          <a:p>
            <a:pPr marL="0" marR="0" indent="0"/>
            <a:r>
              <a:rPr lang="tr" sz="850" b="1">
                <a:latin typeface="Book Antiqua"/>
              </a:rPr>
              <a:t>ÇİĞ SÜT DESTEĞİ</a:t>
            </a:r>
          </a:p>
        </p:txBody>
      </p:sp>
      <p:sp>
        <p:nvSpPr>
          <p:cNvPr id="10" name="Dikdörtgen 9"/>
          <p:cNvSpPr/>
          <p:nvPr/>
        </p:nvSpPr>
        <p:spPr>
          <a:xfrm>
            <a:off x="832104" y="1633728"/>
            <a:ext cx="3944112" cy="320040"/>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Ari/AB Onaylı Aile İ</a:t>
            </a:r>
            <a:r>
              <a:rPr lang="tr" sz="850" b="1">
                <a:latin typeface="Garamond"/>
              </a:rPr>
              <a:t>ş</a:t>
            </a:r>
            <a:r>
              <a:rPr lang="tr" sz="850" b="1" u="sng">
                <a:latin typeface="Garamond"/>
              </a:rPr>
              <a:t>letmesi</a:t>
            </a:r>
            <a:r>
              <a:rPr lang="tr" sz="850" b="1">
                <a:latin typeface="Garamond"/>
              </a:rPr>
              <a:t> g</a:t>
            </a:r>
            <a:r>
              <a:rPr lang="tr" sz="850" b="1" u="sng">
                <a:latin typeface="Garamond"/>
              </a:rPr>
              <a:t>ünlük en fazla 430 litre </a:t>
            </a:r>
            <a:r>
              <a:rPr lang="tr" sz="850" b="1">
                <a:latin typeface="Garamond"/>
              </a:rPr>
              <a:t>çiğ </a:t>
            </a:r>
            <a:r>
              <a:rPr lang="tr" sz="850" b="1" u="sng">
                <a:latin typeface="Garamond"/>
              </a:rPr>
              <a:t>inek sütü üreten bir aile </a:t>
            </a:r>
            <a:r>
              <a:rPr lang="tr" sz="850" b="1">
                <a:latin typeface="Garamond"/>
              </a:rPr>
              <a:t>iş</a:t>
            </a:r>
            <a:r>
              <a:rPr lang="tr" sz="850" b="1" u="sng">
                <a:latin typeface="Garamond"/>
              </a:rPr>
              <a:t>letmesi</a:t>
            </a:r>
            <a:r>
              <a:rPr lang="tr" sz="850" b="1">
                <a:latin typeface="Garamond"/>
              </a:rPr>
              <a:t>;</a:t>
            </a:r>
          </a:p>
        </p:txBody>
      </p:sp>
      <p:sp>
        <p:nvSpPr>
          <p:cNvPr id="11" name="Dikdörtgen 10"/>
          <p:cNvSpPr/>
          <p:nvPr/>
        </p:nvSpPr>
        <p:spPr>
          <a:xfrm>
            <a:off x="432816" y="4002024"/>
            <a:ext cx="438912" cy="216408"/>
          </a:xfrm>
          <a:prstGeom prst="rect">
            <a:avLst/>
          </a:prstGeom>
          <a:solidFill>
            <a:srgbClr val="FFFFFF"/>
          </a:solidFill>
        </p:spPr>
        <p:txBody>
          <a:bodyPr wrap="none" lIns="0" tIns="0" rIns="0" bIns="0">
            <a:noAutofit/>
          </a:bodyPr>
          <a:lstStyle/>
          <a:p>
            <a:pPr marL="0" marR="0" indent="0"/>
            <a:r>
              <a:rPr lang="tr" sz="1900">
                <a:latin typeface="Arial"/>
              </a:rPr>
              <a:t>W</a:t>
            </a:r>
          </a:p>
        </p:txBody>
      </p:sp>
      <p:sp>
        <p:nvSpPr>
          <p:cNvPr id="12" name="Dikdörtgen 11"/>
          <p:cNvSpPr/>
          <p:nvPr/>
        </p:nvSpPr>
        <p:spPr>
          <a:xfrm>
            <a:off x="999744" y="2136648"/>
            <a:ext cx="3773424" cy="2084832"/>
          </a:xfrm>
          <a:prstGeom prst="rect">
            <a:avLst/>
          </a:prstGeom>
          <a:solidFill>
            <a:srgbClr val="FFFFFF"/>
          </a:solidFill>
        </p:spPr>
        <p:txBody>
          <a:bodyPr lIns="0" tIns="0" rIns="0" bIns="0">
            <a:noAutofit/>
          </a:bodyPr>
          <a:lstStyle/>
          <a:p>
            <a:pPr marL="0" marR="0" indent="0" algn="just">
              <a:lnSpc>
                <a:spcPct val="126000"/>
              </a:lnSpc>
              <a:spcAft>
                <a:spcPts val="980"/>
              </a:spcAft>
            </a:pPr>
            <a:r>
              <a:rPr lang="tr" sz="850" b="1">
                <a:latin typeface="Garamond"/>
              </a:rPr>
              <a:t>Temel destek </a:t>
            </a:r>
            <a:r>
              <a:rPr lang="tr" sz="850">
                <a:latin typeface="Garamond"/>
              </a:rPr>
              <a:t>olarak 86 TL,</a:t>
            </a:r>
          </a:p>
          <a:p>
            <a:pPr marL="0" marR="0" indent="0" algn="just">
              <a:lnSpc>
                <a:spcPct val="126000"/>
              </a:lnSpc>
              <a:spcAft>
                <a:spcPts val="980"/>
              </a:spcAft>
            </a:pPr>
            <a:r>
              <a:rPr lang="tr" sz="850" b="1">
                <a:latin typeface="Garamond"/>
              </a:rPr>
              <a:t>Aile işletmesi desteği </a:t>
            </a:r>
            <a:r>
              <a:rPr lang="tr" sz="850">
                <a:latin typeface="Garamond"/>
              </a:rPr>
              <a:t>olarak 25 lira 80 Krş,</a:t>
            </a:r>
          </a:p>
          <a:p>
            <a:pPr marL="0" marR="0" indent="0" algn="just">
              <a:lnSpc>
                <a:spcPct val="126000"/>
              </a:lnSpc>
              <a:spcAft>
                <a:spcPts val="980"/>
              </a:spcAft>
            </a:pPr>
            <a:r>
              <a:rPr lang="tr" sz="850" b="1">
                <a:latin typeface="Garamond"/>
              </a:rPr>
              <a:t>Genç/kadın üreticilere </a:t>
            </a:r>
            <a:r>
              <a:rPr lang="tr" sz="850">
                <a:latin typeface="Garamond"/>
              </a:rPr>
              <a:t>25 lira 80 Krş,</a:t>
            </a:r>
          </a:p>
          <a:p>
            <a:pPr marL="0" marR="0" indent="0" algn="just">
              <a:lnSpc>
                <a:spcPct val="126000"/>
              </a:lnSpc>
              <a:spcAft>
                <a:spcPts val="980"/>
              </a:spcAft>
            </a:pPr>
            <a:r>
              <a:rPr lang="tr" sz="850" b="1">
                <a:latin typeface="Garamond"/>
              </a:rPr>
              <a:t>Planlı bölge </a:t>
            </a:r>
            <a:r>
              <a:rPr lang="tr" sz="850">
                <a:latin typeface="Garamond"/>
              </a:rPr>
              <a:t>için 34 lira 40 Krş,</a:t>
            </a:r>
          </a:p>
          <a:p>
            <a:pPr marL="0" marR="0" indent="0" algn="just">
              <a:lnSpc>
                <a:spcPct val="126000"/>
              </a:lnSpc>
              <a:spcAft>
                <a:spcPts val="630"/>
              </a:spcAft>
            </a:pPr>
            <a:r>
              <a:rPr lang="tr" sz="850" b="1">
                <a:latin typeface="Garamond"/>
              </a:rPr>
              <a:t>Ari/AB onaylı işletme </a:t>
            </a:r>
            <a:r>
              <a:rPr lang="tr" sz="850">
                <a:latin typeface="Garamond"/>
              </a:rPr>
              <a:t>için 258 TL,</a:t>
            </a:r>
          </a:p>
          <a:p>
            <a:pPr marL="0" marR="0" indent="0" algn="just">
              <a:lnSpc>
                <a:spcPct val="126000"/>
              </a:lnSpc>
            </a:pPr>
            <a:r>
              <a:rPr lang="tr" sz="850">
                <a:latin typeface="Garamond"/>
              </a:rPr>
              <a:t>Belirlenen verimlilik ve yönlendirici kriterleri gerçekleştirildiğinde çiğ süt desteğinde temel desteğe oranla </a:t>
            </a:r>
            <a:r>
              <a:rPr lang="tr" sz="850" b="1">
                <a:latin typeface="Garamond"/>
              </a:rPr>
              <a:t>%400 artış </a:t>
            </a:r>
            <a:r>
              <a:rPr lang="tr" sz="850">
                <a:latin typeface="Garamond"/>
              </a:rPr>
              <a:t>sağlanmıştır.</a:t>
            </a:r>
          </a:p>
        </p:txBody>
      </p:sp>
      <p:sp>
        <p:nvSpPr>
          <p:cNvPr id="13" name="Dikdörtgen 12"/>
          <p:cNvSpPr/>
          <p:nvPr/>
        </p:nvSpPr>
        <p:spPr>
          <a:xfrm>
            <a:off x="832104" y="4352544"/>
            <a:ext cx="3944112" cy="320040"/>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1. Derece Tarımsal Amaçlı Ör</a:t>
            </a:r>
            <a:r>
              <a:rPr lang="tr" sz="850" b="1">
                <a:latin typeface="Garamond"/>
              </a:rPr>
              <a:t>g</a:t>
            </a:r>
            <a:r>
              <a:rPr lang="tr" sz="850" b="1" u="sng">
                <a:latin typeface="Garamond"/>
              </a:rPr>
              <a:t>üt Üzerinden Sütünü Pazarlayan</a:t>
            </a:r>
            <a:r>
              <a:rPr lang="tr" sz="850" b="1">
                <a:latin typeface="Garamond"/>
              </a:rPr>
              <a:t> g</a:t>
            </a:r>
            <a:r>
              <a:rPr lang="tr" sz="850" b="1" u="sng">
                <a:latin typeface="Garamond"/>
              </a:rPr>
              <a:t>ünlük en fazla 430 litre </a:t>
            </a:r>
            <a:r>
              <a:rPr lang="tr" sz="850" b="1">
                <a:latin typeface="Garamond"/>
              </a:rPr>
              <a:t>çiğ </a:t>
            </a:r>
            <a:r>
              <a:rPr lang="tr" sz="850" b="1" u="sng">
                <a:latin typeface="Garamond"/>
              </a:rPr>
              <a:t>inek sütü üreten bir aile i</a:t>
            </a:r>
            <a:r>
              <a:rPr lang="tr" sz="850" b="1">
                <a:latin typeface="Garamond"/>
              </a:rPr>
              <a:t>ş</a:t>
            </a:r>
            <a:r>
              <a:rPr lang="tr" sz="850" b="1" u="sng">
                <a:latin typeface="Garamond"/>
              </a:rPr>
              <a:t>letmesi</a:t>
            </a:r>
            <a:r>
              <a:rPr lang="tr" sz="850" b="1">
                <a:latin typeface="Garamond"/>
              </a:rPr>
              <a:t>;</a:t>
            </a:r>
          </a:p>
        </p:txBody>
      </p:sp>
      <p:sp>
        <p:nvSpPr>
          <p:cNvPr id="14" name="Dikdörtgen 13"/>
          <p:cNvSpPr/>
          <p:nvPr/>
        </p:nvSpPr>
        <p:spPr>
          <a:xfrm>
            <a:off x="999744" y="4809744"/>
            <a:ext cx="3773424" cy="2154936"/>
          </a:xfrm>
          <a:prstGeom prst="rect">
            <a:avLst/>
          </a:prstGeom>
          <a:solidFill>
            <a:srgbClr val="FFFFFF"/>
          </a:solidFill>
        </p:spPr>
        <p:txBody>
          <a:bodyPr lIns="0" tIns="0" rIns="0" bIns="0">
            <a:noAutofit/>
          </a:bodyPr>
          <a:lstStyle/>
          <a:p>
            <a:pPr marL="0" marR="0" indent="0" algn="just">
              <a:lnSpc>
                <a:spcPct val="126000"/>
              </a:lnSpc>
              <a:spcAft>
                <a:spcPts val="1400"/>
              </a:spcAft>
            </a:pPr>
            <a:r>
              <a:rPr lang="tr" sz="850" b="1">
                <a:latin typeface="Garamond"/>
              </a:rPr>
              <a:t>Temel destek </a:t>
            </a:r>
            <a:r>
              <a:rPr lang="tr" sz="850">
                <a:latin typeface="Garamond"/>
              </a:rPr>
              <a:t>olarak 86 TL,</a:t>
            </a:r>
          </a:p>
          <a:p>
            <a:pPr marL="0" marR="0" indent="0" algn="just">
              <a:lnSpc>
                <a:spcPct val="126000"/>
              </a:lnSpc>
              <a:spcAft>
                <a:spcPts val="980"/>
              </a:spcAft>
            </a:pPr>
            <a:r>
              <a:rPr lang="tr" sz="850" b="1">
                <a:latin typeface="Garamond"/>
              </a:rPr>
              <a:t>Aile işletmesi desteği </a:t>
            </a:r>
            <a:r>
              <a:rPr lang="tr" sz="850">
                <a:latin typeface="Garamond"/>
              </a:rPr>
              <a:t>olarak 25 lira 80 Krş,</a:t>
            </a:r>
          </a:p>
          <a:p>
            <a:pPr marL="0" marR="0" indent="0" algn="just">
              <a:lnSpc>
                <a:spcPct val="126000"/>
              </a:lnSpc>
              <a:spcAft>
                <a:spcPts val="980"/>
              </a:spcAft>
            </a:pPr>
            <a:r>
              <a:rPr lang="tr" sz="850" b="1">
                <a:latin typeface="Garamond"/>
              </a:rPr>
              <a:t>Genç/kadın üreticilere </a:t>
            </a:r>
            <a:r>
              <a:rPr lang="tr" sz="850">
                <a:latin typeface="Garamond"/>
              </a:rPr>
              <a:t>25 lira 80 Krş,</a:t>
            </a:r>
          </a:p>
          <a:p>
            <a:pPr marL="0" marR="0" indent="0" algn="just">
              <a:lnSpc>
                <a:spcPct val="126000"/>
              </a:lnSpc>
              <a:spcAft>
                <a:spcPts val="630"/>
              </a:spcAft>
            </a:pPr>
            <a:r>
              <a:rPr lang="tr" sz="850" b="1">
                <a:latin typeface="Garamond"/>
              </a:rPr>
              <a:t>Planlı bölge </a:t>
            </a:r>
            <a:r>
              <a:rPr lang="tr" sz="850">
                <a:latin typeface="Garamond"/>
              </a:rPr>
              <a:t>için 34 lira 40 Krş,</a:t>
            </a:r>
          </a:p>
          <a:p>
            <a:pPr marL="0" marR="0" indent="0" algn="just">
              <a:lnSpc>
                <a:spcPct val="126000"/>
              </a:lnSpc>
              <a:spcAft>
                <a:spcPts val="210"/>
              </a:spcAft>
            </a:pPr>
            <a:r>
              <a:rPr lang="tr" sz="850" b="1">
                <a:latin typeface="Garamond"/>
              </a:rPr>
              <a:t>Birinci derece tarımsal amaçlı örgüte üye olan üreticilere </a:t>
            </a:r>
            <a:r>
              <a:rPr lang="tr" sz="850">
                <a:latin typeface="Garamond"/>
              </a:rPr>
              <a:t>çiğ sütünü bu örgüt aracılığıyla satma şartıyla 172 TL,</a:t>
            </a:r>
          </a:p>
          <a:p>
            <a:pPr marL="0" marR="0" indent="0" algn="just">
              <a:lnSpc>
                <a:spcPct val="126000"/>
              </a:lnSpc>
            </a:pPr>
            <a:r>
              <a:rPr lang="tr" sz="850">
                <a:latin typeface="Garamond"/>
              </a:rPr>
              <a:t>Belirlenen verimlilik ve yönlendirici kriterleri gerçekleştirildiğinde çiğ süt desteğinde temel desteğe oranla </a:t>
            </a:r>
            <a:r>
              <a:rPr lang="tr" sz="850" b="1">
                <a:latin typeface="Garamond"/>
              </a:rPr>
              <a:t>%300 artış </a:t>
            </a:r>
            <a:r>
              <a:rPr lang="tr" sz="850">
                <a:latin typeface="Garamond"/>
              </a:rPr>
              <a:t>sağlanmıştır.</a:t>
            </a:r>
          </a:p>
        </p:txBody>
      </p:sp>
      <p:sp>
        <p:nvSpPr>
          <p:cNvPr id="15" name="Dikdörtgen 14"/>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976" y="204216"/>
            <a:ext cx="274320" cy="271272"/>
          </a:xfrm>
          <a:prstGeom prst="rect">
            <a:avLst/>
          </a:prstGeom>
        </p:spPr>
      </p:pic>
      <p:pic>
        <p:nvPicPr>
          <p:cNvPr id="3" name="Resim 2"/>
          <p:cNvPicPr>
            <a:picLocks noChangeAspect="1"/>
          </p:cNvPicPr>
          <p:nvPr/>
        </p:nvPicPr>
        <p:blipFill>
          <a:blip r:embed="rId3"/>
          <a:stretch>
            <a:fillRect/>
          </a:stretch>
        </p:blipFill>
        <p:spPr>
          <a:xfrm>
            <a:off x="627888" y="2008632"/>
            <a:ext cx="417576" cy="2170176"/>
          </a:xfrm>
          <a:prstGeom prst="rect">
            <a:avLst/>
          </a:prstGeom>
        </p:spPr>
      </p:pic>
      <p:pic>
        <p:nvPicPr>
          <p:cNvPr id="4" name="Resim 3"/>
          <p:cNvPicPr>
            <a:picLocks noChangeAspect="1"/>
          </p:cNvPicPr>
          <p:nvPr/>
        </p:nvPicPr>
        <p:blipFill>
          <a:blip r:embed="rId4"/>
          <a:stretch>
            <a:fillRect/>
          </a:stretch>
        </p:blipFill>
        <p:spPr>
          <a:xfrm>
            <a:off x="627888" y="4514088"/>
            <a:ext cx="396240" cy="1786128"/>
          </a:xfrm>
          <a:prstGeom prst="rect">
            <a:avLst/>
          </a:prstGeom>
        </p:spPr>
      </p:pic>
      <p:pic>
        <p:nvPicPr>
          <p:cNvPr id="5" name="Resim 4"/>
          <p:cNvPicPr>
            <a:picLocks noChangeAspect="1"/>
          </p:cNvPicPr>
          <p:nvPr/>
        </p:nvPicPr>
        <p:blipFill>
          <a:blip r:embed="rId5"/>
          <a:stretch>
            <a:fillRect/>
          </a:stretch>
        </p:blipFill>
        <p:spPr>
          <a:xfrm>
            <a:off x="731520" y="6403848"/>
            <a:ext cx="310896" cy="304800"/>
          </a:xfrm>
          <a:prstGeom prst="rect">
            <a:avLst/>
          </a:prstGeom>
        </p:spPr>
      </p:pic>
      <p:pic>
        <p:nvPicPr>
          <p:cNvPr id="6" name="Resim 5"/>
          <p:cNvPicPr>
            <a:picLocks noChangeAspect="1"/>
          </p:cNvPicPr>
          <p:nvPr/>
        </p:nvPicPr>
        <p:blipFill>
          <a:blip r:embed="rId6"/>
          <a:stretch>
            <a:fillRect/>
          </a:stretch>
        </p:blipFill>
        <p:spPr>
          <a:xfrm>
            <a:off x="2523744" y="7065264"/>
            <a:ext cx="280416" cy="280416"/>
          </a:xfrm>
          <a:prstGeom prst="rect">
            <a:avLst/>
          </a:prstGeom>
        </p:spPr>
      </p:pic>
      <p:sp>
        <p:nvSpPr>
          <p:cNvPr id="7" name="Dikdörtgen 6"/>
          <p:cNvSpPr/>
          <p:nvPr/>
        </p:nvSpPr>
        <p:spPr>
          <a:xfrm>
            <a:off x="3413760" y="271272"/>
            <a:ext cx="1374648"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8" name="Dikdörtgen 7"/>
          <p:cNvSpPr/>
          <p:nvPr/>
        </p:nvSpPr>
        <p:spPr>
          <a:xfrm>
            <a:off x="478536" y="274320"/>
            <a:ext cx="1834896" cy="91440"/>
          </a:xfrm>
          <a:prstGeom prst="rect">
            <a:avLst/>
          </a:prstGeom>
          <a:solidFill>
            <a:srgbClr val="FFFFFF"/>
          </a:solidFill>
        </p:spPr>
        <p:txBody>
          <a:bodyPr wrap="none" lIns="0" tIns="0" rIns="0" bIns="0">
            <a:noAutofit/>
          </a:bodyPr>
          <a:lstStyle/>
          <a:p>
            <a:pPr marL="0" marR="0" indent="0" defTabSz="1798320">
              <a:tabLst/>
            </a:pPr>
            <a:r>
              <a:rPr lang="tr" sz="750" b="1">
                <a:latin typeface="Cambria"/>
              </a:rPr>
              <a:t>41 ----------------------------------</a:t>
            </a:r>
          </a:p>
        </p:txBody>
      </p:sp>
      <p:sp>
        <p:nvSpPr>
          <p:cNvPr id="9" name="Dikdörtgen 8"/>
          <p:cNvSpPr/>
          <p:nvPr/>
        </p:nvSpPr>
        <p:spPr>
          <a:xfrm>
            <a:off x="478536" y="527304"/>
            <a:ext cx="1834896" cy="332232"/>
          </a:xfrm>
          <a:prstGeom prst="rect">
            <a:avLst/>
          </a:prstGeom>
          <a:solidFill>
            <a:srgbClr val="FFFFFF"/>
          </a:solidFill>
        </p:spPr>
        <p:txBody>
          <a:bodyPr lIns="0" tIns="0" rIns="0" bIns="0">
            <a:noAutofit/>
          </a:bodyPr>
          <a:lstStyle/>
          <a:p>
            <a:pPr marL="0" marR="0" indent="228600">
              <a:lnSpc>
                <a:spcPct val="86000"/>
              </a:lnSpc>
            </a:pPr>
            <a:r>
              <a:rPr lang="tr" sz="1200" b="1">
                <a:latin typeface="Segoe UI"/>
              </a:rPr>
              <a:t>ÜRÜN GELİŞTİRME</a:t>
            </a:r>
          </a:p>
          <a:p>
            <a:pPr marL="0" marR="0" indent="228600">
              <a:lnSpc>
                <a:spcPct val="86000"/>
              </a:lnSpc>
            </a:pPr>
            <a:r>
              <a:rPr lang="tr" sz="1200" b="1">
                <a:latin typeface="Segoe UI"/>
              </a:rPr>
              <a:t>DESTEKLERİ</a:t>
            </a:r>
          </a:p>
        </p:txBody>
      </p:sp>
      <p:sp>
        <p:nvSpPr>
          <p:cNvPr id="10" name="Dikdörtgen 9"/>
          <p:cNvSpPr/>
          <p:nvPr/>
        </p:nvSpPr>
        <p:spPr>
          <a:xfrm>
            <a:off x="694944" y="1286256"/>
            <a:ext cx="4264152" cy="627888"/>
          </a:xfrm>
          <a:prstGeom prst="rect">
            <a:avLst/>
          </a:prstGeom>
          <a:solidFill>
            <a:srgbClr val="FFFFFF"/>
          </a:solidFill>
        </p:spPr>
        <p:txBody>
          <a:bodyPr lIns="0" tIns="0" rIns="0" bIns="0">
            <a:noAutofit/>
          </a:bodyPr>
          <a:lstStyle/>
          <a:p>
            <a:pPr marL="0" marR="0" indent="0">
              <a:lnSpc>
                <a:spcPct val="115000"/>
              </a:lnSpc>
              <a:spcAft>
                <a:spcPts val="700"/>
              </a:spcAft>
            </a:pPr>
            <a:r>
              <a:rPr lang="tr" sz="850" b="1">
                <a:latin typeface="Book Antiqua"/>
              </a:rPr>
              <a:t>ÇİĞ SÜT DESTEĞİ</a:t>
            </a:r>
          </a:p>
          <a:p>
            <a:pPr marL="0" marR="0" indent="0" algn="just">
              <a:lnSpc>
                <a:spcPct val="126000"/>
              </a:lnSpc>
            </a:pPr>
            <a:r>
              <a:rPr lang="tr" sz="850" b="1" u="sng">
                <a:latin typeface="Garamond"/>
              </a:rPr>
              <a:t>Sütünü Kendi So</a:t>
            </a:r>
            <a:r>
              <a:rPr lang="tr" sz="850" b="1">
                <a:latin typeface="Garamond"/>
              </a:rPr>
              <a:t>ğ</a:t>
            </a:r>
            <a:r>
              <a:rPr lang="tr" sz="850" b="1" u="sng">
                <a:latin typeface="Garamond"/>
              </a:rPr>
              <a:t>utma Tankında So</a:t>
            </a:r>
            <a:r>
              <a:rPr lang="tr" sz="850" b="1">
                <a:latin typeface="Garamond"/>
              </a:rPr>
              <a:t>ğ</a:t>
            </a:r>
            <a:r>
              <a:rPr lang="tr" sz="850" b="1" u="sng">
                <a:latin typeface="Garamond"/>
              </a:rPr>
              <a:t>utan ve Direkt Kendisi Pazarlayan Aile İ</a:t>
            </a:r>
            <a:r>
              <a:rPr lang="tr" sz="850" b="1">
                <a:latin typeface="Garamond"/>
              </a:rPr>
              <a:t>ş</a:t>
            </a:r>
            <a:r>
              <a:rPr lang="tr" sz="850" b="1" u="sng">
                <a:latin typeface="Garamond"/>
              </a:rPr>
              <a:t>letmesi Günlük 430 Litre Ç</a:t>
            </a:r>
            <a:r>
              <a:rPr lang="tr" sz="850" b="1">
                <a:latin typeface="Garamond"/>
              </a:rPr>
              <a:t>iğ </a:t>
            </a:r>
            <a:r>
              <a:rPr lang="tr" sz="850" b="1" u="sng">
                <a:latin typeface="Garamond"/>
              </a:rPr>
              <a:t>İnek Sütü</a:t>
            </a:r>
            <a:r>
              <a:rPr lang="tr" sz="850" b="1">
                <a:latin typeface="Garamond"/>
              </a:rPr>
              <a:t>;</a:t>
            </a:r>
          </a:p>
        </p:txBody>
      </p:sp>
      <p:sp>
        <p:nvSpPr>
          <p:cNvPr id="11" name="Dikdörtgen 10"/>
          <p:cNvSpPr/>
          <p:nvPr/>
        </p:nvSpPr>
        <p:spPr>
          <a:xfrm>
            <a:off x="1182624" y="2106168"/>
            <a:ext cx="3770376" cy="2084832"/>
          </a:xfrm>
          <a:prstGeom prst="rect">
            <a:avLst/>
          </a:prstGeom>
          <a:solidFill>
            <a:srgbClr val="FFFFFF"/>
          </a:solidFill>
        </p:spPr>
        <p:txBody>
          <a:bodyPr lIns="0" tIns="0" rIns="0" bIns="0">
            <a:noAutofit/>
          </a:bodyPr>
          <a:lstStyle/>
          <a:p>
            <a:pPr marL="0" marR="0" indent="0" algn="just">
              <a:lnSpc>
                <a:spcPct val="126000"/>
              </a:lnSpc>
              <a:spcAft>
                <a:spcPts val="1050"/>
              </a:spcAft>
            </a:pPr>
            <a:r>
              <a:rPr lang="tr" sz="850" b="1">
                <a:latin typeface="Garamond"/>
              </a:rPr>
              <a:t>Temel destek </a:t>
            </a:r>
            <a:r>
              <a:rPr lang="tr" sz="850">
                <a:latin typeface="Garamond"/>
              </a:rPr>
              <a:t>olarak 86 TL,</a:t>
            </a:r>
          </a:p>
          <a:p>
            <a:pPr marL="0" marR="0" indent="0" algn="just">
              <a:lnSpc>
                <a:spcPct val="126000"/>
              </a:lnSpc>
              <a:spcAft>
                <a:spcPts val="1050"/>
              </a:spcAft>
            </a:pPr>
            <a:r>
              <a:rPr lang="tr" sz="850" b="1">
                <a:latin typeface="Garamond"/>
              </a:rPr>
              <a:t>Aile işletmesi desteği </a:t>
            </a:r>
            <a:r>
              <a:rPr lang="tr" sz="850">
                <a:latin typeface="Garamond"/>
              </a:rPr>
              <a:t>olarak 25 lira 80 Krş,</a:t>
            </a:r>
          </a:p>
          <a:p>
            <a:pPr marL="0" marR="0" indent="0" algn="just">
              <a:lnSpc>
                <a:spcPct val="126000"/>
              </a:lnSpc>
              <a:spcAft>
                <a:spcPts val="1050"/>
              </a:spcAft>
            </a:pPr>
            <a:r>
              <a:rPr lang="tr" sz="850" b="1">
                <a:latin typeface="Garamond"/>
              </a:rPr>
              <a:t>Genç/kadın üreticilere </a:t>
            </a:r>
            <a:r>
              <a:rPr lang="tr" sz="850">
                <a:latin typeface="Garamond"/>
              </a:rPr>
              <a:t>25 lira 80 Krş,</a:t>
            </a:r>
          </a:p>
          <a:p>
            <a:pPr marL="0" marR="0" indent="0" algn="just">
              <a:lnSpc>
                <a:spcPct val="126000"/>
              </a:lnSpc>
              <a:spcAft>
                <a:spcPts val="1050"/>
              </a:spcAft>
            </a:pPr>
            <a:r>
              <a:rPr lang="tr" sz="850" b="1">
                <a:latin typeface="Garamond"/>
              </a:rPr>
              <a:t>Planlı bölge </a:t>
            </a:r>
            <a:r>
              <a:rPr lang="tr" sz="850">
                <a:latin typeface="Garamond"/>
              </a:rPr>
              <a:t>için 34 lira 40 Krş,</a:t>
            </a:r>
          </a:p>
          <a:p>
            <a:pPr marL="0" marR="0" indent="0" algn="just">
              <a:lnSpc>
                <a:spcPct val="126000"/>
              </a:lnSpc>
              <a:spcAft>
                <a:spcPts val="700"/>
              </a:spcAft>
            </a:pPr>
            <a:r>
              <a:rPr lang="tr" sz="850" b="1">
                <a:latin typeface="Garamond"/>
              </a:rPr>
              <a:t>Kendi soğutma tankında direk satan </a:t>
            </a:r>
            <a:r>
              <a:rPr lang="tr" sz="850">
                <a:latin typeface="Garamond"/>
              </a:rPr>
              <a:t>172 TL,</a:t>
            </a:r>
          </a:p>
          <a:p>
            <a:pPr marL="0" marR="0" indent="0" algn="just">
              <a:lnSpc>
                <a:spcPct val="126000"/>
              </a:lnSpc>
            </a:pPr>
            <a:r>
              <a:rPr lang="tr" sz="850">
                <a:latin typeface="Garamond"/>
              </a:rPr>
              <a:t>Belirlenen verimlilik ve yönlendirici kriterleri gerçekleştirildiğinde çiğ süt desteğinde temel desteğe oranla </a:t>
            </a:r>
            <a:r>
              <a:rPr lang="tr" sz="850" b="1">
                <a:latin typeface="Garamond"/>
              </a:rPr>
              <a:t>%300 artış </a:t>
            </a:r>
            <a:r>
              <a:rPr lang="tr" sz="850">
                <a:latin typeface="Garamond"/>
              </a:rPr>
              <a:t>sağlanmıştır.</a:t>
            </a:r>
          </a:p>
        </p:txBody>
      </p:sp>
      <p:sp>
        <p:nvSpPr>
          <p:cNvPr id="12" name="Dikdörtgen 11"/>
          <p:cNvSpPr/>
          <p:nvPr/>
        </p:nvSpPr>
        <p:spPr>
          <a:xfrm>
            <a:off x="697992" y="4291584"/>
            <a:ext cx="4114800" cy="152400"/>
          </a:xfrm>
          <a:prstGeom prst="rect">
            <a:avLst/>
          </a:prstGeom>
          <a:solidFill>
            <a:srgbClr val="FFFFFF"/>
          </a:solidFill>
        </p:spPr>
        <p:txBody>
          <a:bodyPr wrap="none" lIns="0" tIns="0" rIns="0" bIns="0">
            <a:noAutofit/>
          </a:bodyPr>
          <a:lstStyle/>
          <a:p>
            <a:pPr marL="0" marR="0" indent="0" algn="just"/>
            <a:r>
              <a:rPr lang="tr" sz="850" b="1" u="sng">
                <a:latin typeface="Garamond"/>
              </a:rPr>
              <a:t>Koyun Keçi Sütünü Pazarlayan</a:t>
            </a:r>
            <a:r>
              <a:rPr lang="tr" sz="850" b="1">
                <a:latin typeface="Garamond"/>
              </a:rPr>
              <a:t> g</a:t>
            </a:r>
            <a:r>
              <a:rPr lang="tr" sz="850" b="1" u="sng">
                <a:latin typeface="Garamond"/>
              </a:rPr>
              <a:t>ünlük en fazla 100 litre </a:t>
            </a:r>
            <a:r>
              <a:rPr lang="tr" sz="850" b="1">
                <a:latin typeface="Garamond"/>
              </a:rPr>
              <a:t>çiğ </a:t>
            </a:r>
            <a:r>
              <a:rPr lang="tr" sz="850" b="1" u="sng">
                <a:latin typeface="Garamond"/>
              </a:rPr>
              <a:t>süt üreten bir aile i</a:t>
            </a:r>
            <a:r>
              <a:rPr lang="tr" sz="850" b="1">
                <a:latin typeface="Garamond"/>
              </a:rPr>
              <a:t>ş</a:t>
            </a:r>
            <a:r>
              <a:rPr lang="tr" sz="850" b="1" u="sng">
                <a:latin typeface="Garamond"/>
              </a:rPr>
              <a:t>letmesi</a:t>
            </a:r>
            <a:r>
              <a:rPr lang="tr" sz="850" b="1">
                <a:latin typeface="Garamond"/>
              </a:rPr>
              <a:t>;</a:t>
            </a:r>
          </a:p>
        </p:txBody>
      </p:sp>
      <p:sp>
        <p:nvSpPr>
          <p:cNvPr id="13" name="Dikdörtgen 12"/>
          <p:cNvSpPr/>
          <p:nvPr/>
        </p:nvSpPr>
        <p:spPr>
          <a:xfrm>
            <a:off x="1182624" y="4629912"/>
            <a:ext cx="1588008" cy="1633728"/>
          </a:xfrm>
          <a:prstGeom prst="rect">
            <a:avLst/>
          </a:prstGeom>
          <a:solidFill>
            <a:srgbClr val="FFFFFF"/>
          </a:solidFill>
        </p:spPr>
        <p:txBody>
          <a:bodyPr lIns="0" tIns="0" rIns="0" bIns="0">
            <a:noAutofit/>
          </a:bodyPr>
          <a:lstStyle/>
          <a:p>
            <a:pPr marL="0" marR="0" indent="0" algn="just">
              <a:spcAft>
                <a:spcPts val="1190"/>
              </a:spcAft>
            </a:pPr>
            <a:r>
              <a:rPr lang="tr" sz="850" b="1">
                <a:latin typeface="Garamond"/>
              </a:rPr>
              <a:t>Temel destek </a:t>
            </a:r>
            <a:r>
              <a:rPr lang="tr" sz="850">
                <a:latin typeface="Garamond"/>
              </a:rPr>
              <a:t>olarak 20 TL,</a:t>
            </a:r>
          </a:p>
          <a:p>
            <a:pPr marL="0" marR="0" indent="0" algn="just">
              <a:spcAft>
                <a:spcPts val="1190"/>
              </a:spcAft>
            </a:pPr>
            <a:r>
              <a:rPr lang="tr" sz="850" b="1">
                <a:latin typeface="Garamond"/>
              </a:rPr>
              <a:t>Aile işletmesi desteği </a:t>
            </a:r>
            <a:r>
              <a:rPr lang="tr" sz="850">
                <a:latin typeface="Garamond"/>
              </a:rPr>
              <a:t>olarak 6 TL,</a:t>
            </a:r>
          </a:p>
          <a:p>
            <a:pPr marL="0" marR="0" indent="0" algn="just">
              <a:spcAft>
                <a:spcPts val="1190"/>
              </a:spcAft>
            </a:pPr>
            <a:r>
              <a:rPr lang="tr" sz="850" b="1">
                <a:latin typeface="Garamond"/>
              </a:rPr>
              <a:t>Genç/kadın üreticilere </a:t>
            </a:r>
            <a:r>
              <a:rPr lang="tr" sz="850">
                <a:latin typeface="Garamond"/>
              </a:rPr>
              <a:t>6 TL,</a:t>
            </a:r>
          </a:p>
          <a:p>
            <a:pPr marL="0" marR="0" indent="0" algn="just">
              <a:spcAft>
                <a:spcPts val="1190"/>
              </a:spcAft>
            </a:pPr>
            <a:r>
              <a:rPr lang="tr" sz="850" b="1">
                <a:latin typeface="Garamond"/>
              </a:rPr>
              <a:t>Planlı bölge </a:t>
            </a:r>
            <a:r>
              <a:rPr lang="tr" sz="850">
                <a:latin typeface="Garamond"/>
              </a:rPr>
              <a:t>için 8TL,</a:t>
            </a:r>
          </a:p>
          <a:p>
            <a:pPr marL="0" marR="0" indent="0" algn="just"/>
            <a:r>
              <a:rPr lang="tr" sz="850" b="1">
                <a:latin typeface="Garamond"/>
              </a:rPr>
              <a:t>Koyun/Keçi sütüne </a:t>
            </a:r>
            <a:r>
              <a:rPr lang="tr" sz="850">
                <a:latin typeface="Garamond"/>
              </a:rPr>
              <a:t>16 TL,</a:t>
            </a:r>
          </a:p>
        </p:txBody>
      </p:sp>
      <p:sp>
        <p:nvSpPr>
          <p:cNvPr id="14" name="Dikdörtgen 13"/>
          <p:cNvSpPr/>
          <p:nvPr/>
        </p:nvSpPr>
        <p:spPr>
          <a:xfrm>
            <a:off x="1182624" y="6483096"/>
            <a:ext cx="1569720" cy="152400"/>
          </a:xfrm>
          <a:prstGeom prst="rect">
            <a:avLst/>
          </a:prstGeom>
          <a:solidFill>
            <a:srgbClr val="FFFFFF"/>
          </a:solidFill>
        </p:spPr>
        <p:txBody>
          <a:bodyPr wrap="none" lIns="0" tIns="0" rIns="0" bIns="0">
            <a:noAutofit/>
          </a:bodyPr>
          <a:lstStyle/>
          <a:p>
            <a:pPr marL="0" marR="0" indent="0" algn="just"/>
            <a:r>
              <a:rPr lang="tr" sz="850" b="1">
                <a:latin typeface="Garamond"/>
              </a:rPr>
              <a:t>Ari/AB onaylı işletme </a:t>
            </a:r>
            <a:r>
              <a:rPr lang="tr" sz="850">
                <a:latin typeface="Garamond"/>
              </a:rPr>
              <a:t>için 60 TL,</a:t>
            </a:r>
          </a:p>
        </p:txBody>
      </p:sp>
      <p:sp>
        <p:nvSpPr>
          <p:cNvPr id="15" name="Dikdörtgen 14"/>
          <p:cNvSpPr/>
          <p:nvPr/>
        </p:nvSpPr>
        <p:spPr>
          <a:xfrm>
            <a:off x="615696" y="6864096"/>
            <a:ext cx="438912" cy="216408"/>
          </a:xfrm>
          <a:prstGeom prst="rect">
            <a:avLst/>
          </a:prstGeom>
          <a:solidFill>
            <a:srgbClr val="FFFFFF"/>
          </a:solidFill>
        </p:spPr>
        <p:txBody>
          <a:bodyPr wrap="none" lIns="0" tIns="0" rIns="0" bIns="0">
            <a:noAutofit/>
          </a:bodyPr>
          <a:lstStyle/>
          <a:p>
            <a:pPr marL="0" marR="0" indent="0" algn="just"/>
            <a:r>
              <a:rPr lang="tr" sz="1900" b="1">
                <a:latin typeface="Times New Roman"/>
              </a:rPr>
              <a:t>iHpı</a:t>
            </a:r>
          </a:p>
        </p:txBody>
      </p:sp>
      <p:sp>
        <p:nvSpPr>
          <p:cNvPr id="16" name="Dikdörtgen 15"/>
          <p:cNvSpPr/>
          <p:nvPr/>
        </p:nvSpPr>
        <p:spPr>
          <a:xfrm>
            <a:off x="1185672" y="6781800"/>
            <a:ext cx="3767328" cy="304800"/>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Belirlenen verimlilik ve yönlendirici kriterleri gerçekleştirildiğinde çiğ süt desteğinde temel desteğe oranla </a:t>
            </a:r>
            <a:r>
              <a:rPr lang="tr" sz="850" b="1">
                <a:latin typeface="Garamond"/>
              </a:rPr>
              <a:t>%480 artış </a:t>
            </a:r>
            <a:r>
              <a:rPr lang="tr" sz="850">
                <a:latin typeface="Garamond"/>
              </a:rPr>
              <a:t>sağlanmıştır.</a:t>
            </a:r>
          </a:p>
        </p:txBody>
      </p:sp>
      <p:sp>
        <p:nvSpPr>
          <p:cNvPr id="17" name="Dikdörtgen 16"/>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14800" y="3423600"/>
            <a:ext cx="4338000" cy="3456000"/>
          </a:xfrm>
          <a:prstGeom prst="rect">
            <a:avLst/>
          </a:prstGeom>
        </p:spPr>
      </p:pic>
      <p:pic>
        <p:nvPicPr>
          <p:cNvPr id="3" name="Resim 2"/>
          <p:cNvPicPr>
            <a:picLocks noChangeAspect="1"/>
          </p:cNvPicPr>
          <p:nvPr/>
        </p:nvPicPr>
        <p:blipFill>
          <a:blip r:embed="rId3"/>
          <a:stretch>
            <a:fillRect/>
          </a:stretch>
        </p:blipFill>
        <p:spPr>
          <a:xfrm>
            <a:off x="2530800" y="7048800"/>
            <a:ext cx="313200" cy="309600"/>
          </a:xfrm>
          <a:prstGeom prst="rect">
            <a:avLst/>
          </a:prstGeom>
        </p:spPr>
      </p:pic>
      <p:sp>
        <p:nvSpPr>
          <p:cNvPr id="4" name="Dikdörtgen 3"/>
          <p:cNvSpPr/>
          <p:nvPr/>
        </p:nvSpPr>
        <p:spPr>
          <a:xfrm>
            <a:off x="522000" y="270000"/>
            <a:ext cx="1375200" cy="10800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522000" y="531000"/>
            <a:ext cx="1375200" cy="329400"/>
          </a:xfrm>
          <a:prstGeom prst="rect">
            <a:avLst/>
          </a:prstGeom>
          <a:solidFill>
            <a:srgbClr val="FFFFFF"/>
          </a:solidFill>
        </p:spPr>
        <p:txBody>
          <a:bodyPr lIns="0" tIns="0" rIns="0" bIns="0">
            <a:noAutofit/>
          </a:bodyPr>
          <a:lstStyle/>
          <a:p>
            <a:pPr marL="0" marR="0" indent="0">
              <a:lnSpc>
                <a:spcPct val="85000"/>
              </a:lnSpc>
            </a:pPr>
            <a:r>
              <a:rPr lang="tr" sz="1200" b="1">
                <a:latin typeface="Segoe UI"/>
              </a:rPr>
              <a:t>ÜRÜN GELİŞTİRME</a:t>
            </a:r>
          </a:p>
          <a:p>
            <a:pPr marL="0" marR="0" indent="0">
              <a:lnSpc>
                <a:spcPct val="85000"/>
              </a:lnSpc>
            </a:pPr>
            <a:r>
              <a:rPr lang="tr" sz="1200" b="1">
                <a:latin typeface="Segoe UI"/>
              </a:rPr>
              <a:t>DESTEKLERİ</a:t>
            </a:r>
          </a:p>
        </p:txBody>
      </p:sp>
      <p:sp>
        <p:nvSpPr>
          <p:cNvPr id="6" name="Dikdörtgen 5"/>
          <p:cNvSpPr/>
          <p:nvPr/>
        </p:nvSpPr>
        <p:spPr>
          <a:xfrm>
            <a:off x="4687200" y="280800"/>
            <a:ext cx="154800" cy="108000"/>
          </a:xfrm>
          <a:prstGeom prst="rect">
            <a:avLst/>
          </a:prstGeom>
          <a:solidFill>
            <a:srgbClr val="FFFFFF"/>
          </a:solidFill>
        </p:spPr>
        <p:txBody>
          <a:bodyPr wrap="none" lIns="0" tIns="0" rIns="0" bIns="0">
            <a:noAutofit/>
          </a:bodyPr>
          <a:lstStyle/>
          <a:p>
            <a:pPr marL="0" marR="0" indent="0"/>
            <a:r>
              <a:rPr lang="tr" sz="750" b="1">
                <a:latin typeface="Cambria"/>
              </a:rPr>
              <a:t>42</a:t>
            </a:r>
          </a:p>
        </p:txBody>
      </p:sp>
      <p:sp>
        <p:nvSpPr>
          <p:cNvPr id="7" name="Dikdörtgen 6"/>
          <p:cNvSpPr/>
          <p:nvPr/>
        </p:nvSpPr>
        <p:spPr>
          <a:xfrm>
            <a:off x="518400" y="1288800"/>
            <a:ext cx="2505600" cy="169200"/>
          </a:xfrm>
          <a:prstGeom prst="rect">
            <a:avLst/>
          </a:prstGeom>
          <a:solidFill>
            <a:srgbClr val="FFFFFF"/>
          </a:solidFill>
        </p:spPr>
        <p:txBody>
          <a:bodyPr wrap="none" lIns="0" tIns="0" rIns="0" bIns="0">
            <a:noAutofit/>
          </a:bodyPr>
          <a:lstStyle/>
          <a:p>
            <a:pPr marL="0" marR="0" indent="0" algn="just"/>
            <a:r>
              <a:rPr lang="tr" sz="850" b="1">
                <a:latin typeface="Book Antiqua"/>
              </a:rPr>
              <a:t>BESİLİK ERKEK SIĞIR (KARKAS) DESTEĞİ</a:t>
            </a:r>
          </a:p>
        </p:txBody>
      </p:sp>
      <p:sp>
        <p:nvSpPr>
          <p:cNvPr id="8" name="Dikdörtgen 7"/>
          <p:cNvSpPr/>
          <p:nvPr/>
        </p:nvSpPr>
        <p:spPr>
          <a:xfrm>
            <a:off x="518400" y="1674000"/>
            <a:ext cx="4352400" cy="946800"/>
          </a:xfrm>
          <a:prstGeom prst="rect">
            <a:avLst/>
          </a:prstGeom>
          <a:solidFill>
            <a:srgbClr val="FFFFFF"/>
          </a:solidFill>
        </p:spPr>
        <p:txBody>
          <a:bodyPr lIns="0" tIns="0" rIns="0" bIns="0">
            <a:noAutofit/>
          </a:bodyPr>
          <a:lstStyle/>
          <a:p>
            <a:pPr marL="0" marR="0" indent="0" algn="just">
              <a:lnSpc>
                <a:spcPct val="111000"/>
              </a:lnSpc>
            </a:pPr>
            <a:r>
              <a:rPr lang="tr" sz="1500" b="1">
                <a:latin typeface="Arial"/>
              </a:rPr>
              <a:t>İK</a:t>
            </a:r>
            <a:r>
              <a:rPr lang="tr" sz="850">
                <a:latin typeface="Garamond"/>
              </a:rPr>
              <a:t>rmızı et sektörü, Türkiye’nin tarımsal üretim zincirinin omurgasını oluşturan, kırsal kalkınmayı doğrudan etkileyen ve milyonlarca insanın geçim kaynağını besleyen stratejik bir alandır. Bu doğrultuda, kırmızı et üretimi yapan üreticilerimiz desteklenerek ülke ihtiyaçlarını karşılayacak miktarda ve kalitede hayvansal ürünün pazara sunulabilmesi, birim hayvandan elde edilen verimin yükseltilmesi ve üreticilerin sosyoekonomik koşullarının iyileştirilerek refah seviyelerinin artırılması hedeflenmektedir.</a:t>
            </a:r>
          </a:p>
        </p:txBody>
      </p:sp>
      <p:sp>
        <p:nvSpPr>
          <p:cNvPr id="9" name="Dikdörtgen 8"/>
          <p:cNvSpPr/>
          <p:nvPr/>
        </p:nvSpPr>
        <p:spPr>
          <a:xfrm>
            <a:off x="500400" y="2800800"/>
            <a:ext cx="4366800" cy="460800"/>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Bu amaçla, 2011 yılından itibaren Besilik Erkek Sığır (Karkas) Desteklemesi uygulanmaktadır. Hayvancılık desteleme modeli ile temel, yönlendirici ve verimlilik desteği olacak şekilde üretim odaklı desteklemeye geçilmiştir.</a:t>
            </a:r>
          </a:p>
        </p:txBody>
      </p:sp>
      <p:sp>
        <p:nvSpPr>
          <p:cNvPr id="10" name="Dikdörtgen 9"/>
          <p:cNvSpPr/>
          <p:nvPr/>
        </p:nvSpPr>
        <p:spPr>
          <a:xfrm>
            <a:off x="3416400" y="7138800"/>
            <a:ext cx="1418400" cy="108000"/>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DFCFA"/>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976" y="204216"/>
            <a:ext cx="274320" cy="271272"/>
          </a:xfrm>
          <a:prstGeom prst="rect">
            <a:avLst/>
          </a:prstGeom>
        </p:spPr>
      </p:pic>
      <p:pic>
        <p:nvPicPr>
          <p:cNvPr id="3" name="Resim 2"/>
          <p:cNvPicPr>
            <a:picLocks noChangeAspect="1"/>
          </p:cNvPicPr>
          <p:nvPr/>
        </p:nvPicPr>
        <p:blipFill>
          <a:blip r:embed="rId3"/>
          <a:stretch>
            <a:fillRect/>
          </a:stretch>
        </p:blipFill>
        <p:spPr>
          <a:xfrm>
            <a:off x="3931920" y="1917192"/>
            <a:ext cx="1197864" cy="2170176"/>
          </a:xfrm>
          <a:prstGeom prst="rect">
            <a:avLst/>
          </a:prstGeom>
        </p:spPr>
      </p:pic>
      <p:pic>
        <p:nvPicPr>
          <p:cNvPr id="4" name="Resim 3"/>
          <p:cNvPicPr>
            <a:picLocks noChangeAspect="1"/>
          </p:cNvPicPr>
          <p:nvPr/>
        </p:nvPicPr>
        <p:blipFill>
          <a:blip r:embed="rId4"/>
          <a:stretch>
            <a:fillRect/>
          </a:stretch>
        </p:blipFill>
        <p:spPr>
          <a:xfrm>
            <a:off x="4059936" y="4532376"/>
            <a:ext cx="1069848" cy="1021080"/>
          </a:xfrm>
          <a:prstGeom prst="rect">
            <a:avLst/>
          </a:prstGeom>
        </p:spPr>
      </p:pic>
      <p:pic>
        <p:nvPicPr>
          <p:cNvPr id="5" name="Resim 4"/>
          <p:cNvPicPr>
            <a:picLocks noChangeAspect="1"/>
          </p:cNvPicPr>
          <p:nvPr/>
        </p:nvPicPr>
        <p:blipFill>
          <a:blip r:embed="rId5"/>
          <a:stretch>
            <a:fillRect/>
          </a:stretch>
        </p:blipFill>
        <p:spPr>
          <a:xfrm>
            <a:off x="3934968" y="6096000"/>
            <a:ext cx="1057656" cy="768096"/>
          </a:xfrm>
          <a:prstGeom prst="rect">
            <a:avLst/>
          </a:prstGeom>
        </p:spPr>
      </p:pic>
      <p:sp>
        <p:nvSpPr>
          <p:cNvPr id="6" name="Dikdörtgen 5"/>
          <p:cNvSpPr/>
          <p:nvPr/>
        </p:nvSpPr>
        <p:spPr>
          <a:xfrm>
            <a:off x="3413760" y="271272"/>
            <a:ext cx="576072" cy="106680"/>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7" name="Dikdörtgen 6"/>
          <p:cNvSpPr/>
          <p:nvPr/>
        </p:nvSpPr>
        <p:spPr>
          <a:xfrm>
            <a:off x="3989832" y="271272"/>
            <a:ext cx="798576" cy="124968"/>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8" name="Dikdörtgen 7"/>
          <p:cNvSpPr/>
          <p:nvPr/>
        </p:nvSpPr>
        <p:spPr>
          <a:xfrm>
            <a:off x="478536" y="274320"/>
            <a:ext cx="1834896" cy="91440"/>
          </a:xfrm>
          <a:prstGeom prst="rect">
            <a:avLst/>
          </a:prstGeom>
          <a:solidFill>
            <a:srgbClr val="FFFFFF"/>
          </a:solidFill>
        </p:spPr>
        <p:txBody>
          <a:bodyPr wrap="none" lIns="0" tIns="0" rIns="0" bIns="0">
            <a:noAutofit/>
          </a:bodyPr>
          <a:lstStyle/>
          <a:p>
            <a:pPr marL="0" marR="0" indent="0" defTabSz="1798320">
              <a:tabLst/>
            </a:pPr>
            <a:r>
              <a:rPr lang="tr" sz="750" b="1">
                <a:latin typeface="Cambria"/>
              </a:rPr>
              <a:t>43 -------------------------</a:t>
            </a:r>
          </a:p>
        </p:txBody>
      </p:sp>
      <p:sp>
        <p:nvSpPr>
          <p:cNvPr id="9" name="Dikdörtgen 8"/>
          <p:cNvSpPr/>
          <p:nvPr/>
        </p:nvSpPr>
        <p:spPr>
          <a:xfrm>
            <a:off x="478536" y="527304"/>
            <a:ext cx="1834896" cy="332232"/>
          </a:xfrm>
          <a:prstGeom prst="rect">
            <a:avLst/>
          </a:prstGeom>
          <a:solidFill>
            <a:srgbClr val="FFFFFF"/>
          </a:solidFill>
        </p:spPr>
        <p:txBody>
          <a:bodyPr lIns="0" tIns="0" rIns="0" bIns="0">
            <a:noAutofit/>
          </a:bodyPr>
          <a:lstStyle/>
          <a:p>
            <a:pPr marL="0" marR="0" indent="228600">
              <a:lnSpc>
                <a:spcPct val="86000"/>
              </a:lnSpc>
            </a:pPr>
            <a:r>
              <a:rPr lang="tr" sz="1200" b="1">
                <a:latin typeface="Segoe UI"/>
              </a:rPr>
              <a:t>ÜRÜN GELİŞTİRME</a:t>
            </a:r>
          </a:p>
          <a:p>
            <a:pPr marL="0" marR="0" indent="228600">
              <a:lnSpc>
                <a:spcPct val="86000"/>
              </a:lnSpc>
            </a:pPr>
            <a:r>
              <a:rPr lang="tr" sz="1200" b="1">
                <a:latin typeface="Segoe UI"/>
              </a:rPr>
              <a:t>DESTEKLERİ</a:t>
            </a:r>
          </a:p>
        </p:txBody>
      </p:sp>
      <p:sp>
        <p:nvSpPr>
          <p:cNvPr id="10" name="Dikdörtgen 9"/>
          <p:cNvSpPr/>
          <p:nvPr/>
        </p:nvSpPr>
        <p:spPr>
          <a:xfrm>
            <a:off x="694944" y="1286256"/>
            <a:ext cx="2508504" cy="173736"/>
          </a:xfrm>
          <a:prstGeom prst="rect">
            <a:avLst/>
          </a:prstGeom>
          <a:solidFill>
            <a:srgbClr val="FFFFFF"/>
          </a:solidFill>
        </p:spPr>
        <p:txBody>
          <a:bodyPr wrap="none" lIns="0" tIns="0" rIns="0" bIns="0">
            <a:noAutofit/>
          </a:bodyPr>
          <a:lstStyle/>
          <a:p>
            <a:pPr marL="0" marR="0" indent="8128"/>
            <a:r>
              <a:rPr lang="tr" sz="850" b="1">
                <a:latin typeface="Book Antiqua"/>
              </a:rPr>
              <a:t>BESİLİK ERKEK SIĞIR (KARKAS) DESTEĞİ</a:t>
            </a:r>
          </a:p>
        </p:txBody>
      </p:sp>
      <p:sp>
        <p:nvSpPr>
          <p:cNvPr id="11" name="Dikdörtgen 10"/>
          <p:cNvSpPr/>
          <p:nvPr/>
        </p:nvSpPr>
        <p:spPr>
          <a:xfrm>
            <a:off x="694944" y="1618488"/>
            <a:ext cx="746760" cy="131064"/>
          </a:xfrm>
          <a:prstGeom prst="rect">
            <a:avLst/>
          </a:prstGeom>
          <a:solidFill>
            <a:srgbClr val="FFFFFF"/>
          </a:solidFill>
        </p:spPr>
        <p:txBody>
          <a:bodyPr wrap="none" lIns="0" tIns="0" rIns="0" bIns="0">
            <a:noAutofit/>
          </a:bodyPr>
          <a:lstStyle/>
          <a:p>
            <a:pPr marL="0" marR="0" indent="8128"/>
            <a:r>
              <a:rPr lang="tr" sz="850" b="1">
                <a:latin typeface="Book Antiqua"/>
              </a:rPr>
              <a:t>Temel Destek</a:t>
            </a:r>
          </a:p>
        </p:txBody>
      </p:sp>
      <p:sp>
        <p:nvSpPr>
          <p:cNvPr id="12" name="Dikdörtgen 11"/>
          <p:cNvSpPr/>
          <p:nvPr/>
        </p:nvSpPr>
        <p:spPr>
          <a:xfrm>
            <a:off x="691896" y="1865376"/>
            <a:ext cx="2953512" cy="2252472"/>
          </a:xfrm>
          <a:prstGeom prst="rect">
            <a:avLst/>
          </a:prstGeom>
          <a:solidFill>
            <a:srgbClr val="FFFFFF"/>
          </a:solidFill>
        </p:spPr>
        <p:txBody>
          <a:bodyPr lIns="0" tIns="0" rIns="0" bIns="0">
            <a:noAutofit/>
          </a:bodyPr>
          <a:lstStyle/>
          <a:p>
            <a:pPr marL="0" marR="0" indent="0" algn="just">
              <a:lnSpc>
                <a:spcPct val="126000"/>
              </a:lnSpc>
              <a:spcAft>
                <a:spcPts val="700"/>
              </a:spcAft>
            </a:pPr>
            <a:r>
              <a:rPr lang="tr" sz="850">
                <a:latin typeface="Garamond"/>
              </a:rPr>
              <a:t>Bakanlıkça gerekli görülen hallerde ve üretim maliyeti dikkate alınarak belirlenecek aylık kesim dönemlerinde, Bakanlık Hayvancılık Bilgi Sistemine kayıtlı, yurt içinde doğmuş, en az 200 kg karkas ağırlığa ulaşan erkek sığırlarını (manda dâhil), mevzuatına uygun kesimhanelerde kestiren yetiştiricilere en fazla 200 baş ile sınırlı olmak üzere, müstahsil makbuzu/fatura üzerinden 2025 yılı için </a:t>
            </a:r>
            <a:r>
              <a:rPr lang="tr" sz="850" b="1">
                <a:latin typeface="Garamond"/>
              </a:rPr>
              <a:t>500 TL/baş </a:t>
            </a:r>
            <a:r>
              <a:rPr lang="tr" sz="850">
                <a:latin typeface="Garamond"/>
              </a:rPr>
              <a:t>temel destek ödenmektedir.</a:t>
            </a:r>
          </a:p>
          <a:p>
            <a:pPr marL="0" marR="0" indent="11176">
              <a:lnSpc>
                <a:spcPct val="115000"/>
              </a:lnSpc>
              <a:spcAft>
                <a:spcPts val="700"/>
              </a:spcAft>
            </a:pPr>
            <a:r>
              <a:rPr lang="tr" sz="850" b="1">
                <a:latin typeface="Book Antiqua"/>
              </a:rPr>
              <a:t>Yönlendirici Kriterler</a:t>
            </a:r>
          </a:p>
          <a:p>
            <a:pPr marL="0" marR="0" indent="0" algn="just">
              <a:lnSpc>
                <a:spcPct val="126000"/>
              </a:lnSpc>
            </a:pPr>
            <a:r>
              <a:rPr lang="tr" sz="850" b="1" u="sng">
                <a:latin typeface="Garamond"/>
              </a:rPr>
              <a:t>Aile İ</a:t>
            </a:r>
            <a:r>
              <a:rPr lang="tr" sz="850" b="1">
                <a:latin typeface="Garamond"/>
              </a:rPr>
              <a:t>ş</a:t>
            </a:r>
            <a:r>
              <a:rPr lang="tr" sz="850" b="1" u="sng">
                <a:latin typeface="Garamond"/>
              </a:rPr>
              <a:t>letmesi</a:t>
            </a:r>
            <a:r>
              <a:rPr lang="tr" sz="850" b="1">
                <a:latin typeface="Garamond"/>
              </a:rPr>
              <a:t> </a:t>
            </a:r>
            <a:r>
              <a:rPr lang="tr" sz="850">
                <a:latin typeface="Garamond"/>
              </a:rPr>
              <a:t>olan (Destekleme yılı son iş günü itibari ile işletmesinde en fazla 20 baş büyükbaş hayvanı bulunan işletme) yetiştiricilere, besi süresini doğduğu işletmede tamamlamış besi hayvanları için temel desteğin </a:t>
            </a:r>
            <a:r>
              <a:rPr lang="tr" sz="850" b="1">
                <a:latin typeface="Garamond"/>
              </a:rPr>
              <a:t>%400'ü oranında ilave </a:t>
            </a:r>
            <a:r>
              <a:rPr lang="tr" sz="850">
                <a:latin typeface="Garamond"/>
              </a:rPr>
              <a:t>destek ödenmektedir.</a:t>
            </a:r>
          </a:p>
        </p:txBody>
      </p:sp>
      <p:sp>
        <p:nvSpPr>
          <p:cNvPr id="13" name="Dikdörtgen 12"/>
          <p:cNvSpPr/>
          <p:nvPr/>
        </p:nvSpPr>
        <p:spPr>
          <a:xfrm>
            <a:off x="691896" y="4855464"/>
            <a:ext cx="2950464" cy="576072"/>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Kadın veya 41 y</a:t>
            </a:r>
            <a:r>
              <a:rPr lang="tr" sz="850" b="1">
                <a:latin typeface="Garamond"/>
              </a:rPr>
              <a:t>aş</a:t>
            </a:r>
            <a:r>
              <a:rPr lang="tr" sz="850" b="1" u="sng">
                <a:latin typeface="Garamond"/>
              </a:rPr>
              <a:t>ından </a:t>
            </a:r>
            <a:r>
              <a:rPr lang="tr" sz="850" b="1">
                <a:latin typeface="Garamond"/>
              </a:rPr>
              <a:t>g</a:t>
            </a:r>
            <a:r>
              <a:rPr lang="tr" sz="850" b="1" u="sng">
                <a:latin typeface="Garamond"/>
              </a:rPr>
              <a:t>ün almamı</a:t>
            </a:r>
            <a:r>
              <a:rPr lang="tr" sz="850" b="1">
                <a:latin typeface="Garamond"/>
              </a:rPr>
              <a:t>ş genç </a:t>
            </a:r>
            <a:r>
              <a:rPr lang="tr" sz="850" b="1" u="sng">
                <a:latin typeface="Garamond"/>
              </a:rPr>
              <a:t>yeti</a:t>
            </a:r>
            <a:r>
              <a:rPr lang="tr" sz="850" b="1">
                <a:latin typeface="Garamond"/>
              </a:rPr>
              <a:t>ş</a:t>
            </a:r>
            <a:r>
              <a:rPr lang="tr" sz="850" b="1" u="sng">
                <a:latin typeface="Garamond"/>
              </a:rPr>
              <a:t>tiricilerin </a:t>
            </a:r>
            <a:r>
              <a:rPr lang="tr" sz="850">
                <a:latin typeface="Garamond"/>
              </a:rPr>
              <a:t>(Destekleme takvim yılı başlangıcı itibarıyla üzerinde işletme kaydı bulunan) hayvanları için temel desteğin </a:t>
            </a:r>
            <a:r>
              <a:rPr lang="tr" sz="850" b="1">
                <a:latin typeface="Garamond"/>
              </a:rPr>
              <a:t>%30'u oranında ilave </a:t>
            </a:r>
            <a:r>
              <a:rPr lang="tr" sz="850">
                <a:latin typeface="Garamond"/>
              </a:rPr>
              <a:t>destek ödenmektedir.</a:t>
            </a:r>
          </a:p>
        </p:txBody>
      </p:sp>
      <p:sp>
        <p:nvSpPr>
          <p:cNvPr id="14" name="Dikdörtgen 13"/>
          <p:cNvSpPr/>
          <p:nvPr/>
        </p:nvSpPr>
        <p:spPr>
          <a:xfrm>
            <a:off x="691896" y="6321552"/>
            <a:ext cx="2953512" cy="420624"/>
          </a:xfrm>
          <a:prstGeom prst="rect">
            <a:avLst/>
          </a:prstGeom>
          <a:solidFill>
            <a:srgbClr val="FFFFFF"/>
          </a:solidFill>
        </p:spPr>
        <p:txBody>
          <a:bodyPr lIns="0" tIns="0" rIns="0" bIns="0">
            <a:noAutofit/>
          </a:bodyPr>
          <a:lstStyle/>
          <a:p>
            <a:pPr marL="0" marR="0" indent="0" algn="just">
              <a:lnSpc>
                <a:spcPct val="124000"/>
              </a:lnSpc>
            </a:pPr>
            <a:r>
              <a:rPr lang="tr" sz="850" b="1" u="sng">
                <a:latin typeface="Garamond"/>
              </a:rPr>
              <a:t>Birinci derece tarımsal amaçlı ör</a:t>
            </a:r>
            <a:r>
              <a:rPr lang="tr" sz="850" b="1">
                <a:latin typeface="Garamond"/>
              </a:rPr>
              <a:t>g</a:t>
            </a:r>
            <a:r>
              <a:rPr lang="tr" sz="850" b="1" u="sng">
                <a:latin typeface="Garamond"/>
              </a:rPr>
              <a:t>üt üyesi olan yeti</a:t>
            </a:r>
            <a:r>
              <a:rPr lang="tr" sz="850" b="1">
                <a:latin typeface="Garamond"/>
              </a:rPr>
              <a:t>ş</a:t>
            </a:r>
            <a:r>
              <a:rPr lang="tr" sz="850" b="1" u="sng">
                <a:latin typeface="Garamond"/>
              </a:rPr>
              <a:t>tiricilere </a:t>
            </a:r>
            <a:r>
              <a:rPr lang="tr" sz="850">
                <a:latin typeface="Garamond"/>
              </a:rPr>
              <a:t>hayvanları için temel desteğin </a:t>
            </a:r>
            <a:r>
              <a:rPr lang="tr" sz="850" b="1">
                <a:latin typeface="Garamond"/>
              </a:rPr>
              <a:t>%20'si oranında ilave </a:t>
            </a:r>
            <a:r>
              <a:rPr lang="tr" sz="850">
                <a:latin typeface="Garamond"/>
              </a:rPr>
              <a:t>destek ödenmektedir.</a:t>
            </a:r>
          </a:p>
        </p:txBody>
      </p:sp>
      <p:sp>
        <p:nvSpPr>
          <p:cNvPr id="15" name="Dikdörtgen 14"/>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CFCFA"/>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14600" y="3048"/>
            <a:ext cx="268224" cy="1048512"/>
          </a:xfrm>
          <a:prstGeom prst="rect">
            <a:avLst/>
          </a:prstGeom>
        </p:spPr>
      </p:pic>
      <p:pic>
        <p:nvPicPr>
          <p:cNvPr id="3" name="Resim 2"/>
          <p:cNvPicPr>
            <a:picLocks noChangeAspect="1"/>
          </p:cNvPicPr>
          <p:nvPr/>
        </p:nvPicPr>
        <p:blipFill>
          <a:blip r:embed="rId3"/>
          <a:stretch>
            <a:fillRect/>
          </a:stretch>
        </p:blipFill>
        <p:spPr>
          <a:xfrm>
            <a:off x="466344" y="2346960"/>
            <a:ext cx="1063752" cy="755904"/>
          </a:xfrm>
          <a:prstGeom prst="rect">
            <a:avLst/>
          </a:prstGeom>
        </p:spPr>
      </p:pic>
      <p:pic>
        <p:nvPicPr>
          <p:cNvPr id="4" name="Resim 3"/>
          <p:cNvPicPr>
            <a:picLocks noChangeAspect="1"/>
          </p:cNvPicPr>
          <p:nvPr/>
        </p:nvPicPr>
        <p:blipFill>
          <a:blip r:embed="rId4"/>
          <a:stretch>
            <a:fillRect/>
          </a:stretch>
        </p:blipFill>
        <p:spPr>
          <a:xfrm>
            <a:off x="432816" y="3822192"/>
            <a:ext cx="1176528" cy="655320"/>
          </a:xfrm>
          <a:prstGeom prst="rect">
            <a:avLst/>
          </a:prstGeom>
        </p:spPr>
      </p:pic>
      <p:pic>
        <p:nvPicPr>
          <p:cNvPr id="5" name="Resim 4"/>
          <p:cNvPicPr>
            <a:picLocks noChangeAspect="1"/>
          </p:cNvPicPr>
          <p:nvPr/>
        </p:nvPicPr>
        <p:blipFill>
          <a:blip r:embed="rId5"/>
          <a:stretch>
            <a:fillRect/>
          </a:stretch>
        </p:blipFill>
        <p:spPr>
          <a:xfrm>
            <a:off x="475488" y="5273040"/>
            <a:ext cx="1146048" cy="743712"/>
          </a:xfrm>
          <a:prstGeom prst="rect">
            <a:avLst/>
          </a:prstGeom>
        </p:spPr>
      </p:pic>
      <p:pic>
        <p:nvPicPr>
          <p:cNvPr id="6" name="Resim 5"/>
          <p:cNvPicPr>
            <a:picLocks noChangeAspect="1"/>
          </p:cNvPicPr>
          <p:nvPr/>
        </p:nvPicPr>
        <p:blipFill>
          <a:blip r:embed="rId6"/>
          <a:stretch>
            <a:fillRect/>
          </a:stretch>
        </p:blipFill>
        <p:spPr>
          <a:xfrm>
            <a:off x="530352" y="7068312"/>
            <a:ext cx="2292096" cy="271272"/>
          </a:xfrm>
          <a:prstGeom prst="rect">
            <a:avLst/>
          </a:prstGeom>
        </p:spPr>
      </p:pic>
      <p:sp>
        <p:nvSpPr>
          <p:cNvPr id="7" name="Dikdörtgen 6"/>
          <p:cNvSpPr/>
          <p:nvPr/>
        </p:nvSpPr>
        <p:spPr>
          <a:xfrm>
            <a:off x="521208" y="271272"/>
            <a:ext cx="1374648"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8" name="Dikdörtgen 7"/>
          <p:cNvSpPr/>
          <p:nvPr/>
        </p:nvSpPr>
        <p:spPr>
          <a:xfrm>
            <a:off x="521208" y="527304"/>
            <a:ext cx="1374648" cy="332232"/>
          </a:xfrm>
          <a:prstGeom prst="rect">
            <a:avLst/>
          </a:prstGeom>
          <a:solidFill>
            <a:srgbClr val="FFFFFF"/>
          </a:solidFill>
        </p:spPr>
        <p:txBody>
          <a:bodyPr lIns="0" tIns="0" rIns="0" bIns="0">
            <a:noAutofit/>
          </a:bodyPr>
          <a:lstStyle/>
          <a:p>
            <a:pPr marL="0" marR="0" indent="0">
              <a:lnSpc>
                <a:spcPct val="86000"/>
              </a:lnSpc>
            </a:pPr>
            <a:r>
              <a:rPr lang="tr" sz="1200" b="1">
                <a:latin typeface="Segoe UI"/>
              </a:rPr>
              <a:t>ÜRÜN GELİŞTİRME</a:t>
            </a:r>
          </a:p>
          <a:p>
            <a:pPr marL="0" marR="0" indent="0">
              <a:lnSpc>
                <a:spcPct val="86000"/>
              </a:lnSpc>
            </a:pPr>
            <a:r>
              <a:rPr lang="tr" sz="1200" b="1">
                <a:latin typeface="Segoe UI"/>
              </a:rPr>
              <a:t>DESTEKLERİ</a:t>
            </a:r>
          </a:p>
        </p:txBody>
      </p:sp>
      <p:sp>
        <p:nvSpPr>
          <p:cNvPr id="9" name="Dikdörtgen 8"/>
          <p:cNvSpPr/>
          <p:nvPr/>
        </p:nvSpPr>
        <p:spPr>
          <a:xfrm>
            <a:off x="4675632" y="277368"/>
            <a:ext cx="170688" cy="109728"/>
          </a:xfrm>
          <a:prstGeom prst="rect">
            <a:avLst/>
          </a:prstGeom>
          <a:solidFill>
            <a:srgbClr val="FFFFFF"/>
          </a:solidFill>
        </p:spPr>
        <p:txBody>
          <a:bodyPr wrap="none" lIns="0" tIns="0" rIns="0" bIns="0">
            <a:noAutofit/>
          </a:bodyPr>
          <a:lstStyle/>
          <a:p>
            <a:pPr marL="0" marR="0" indent="0"/>
            <a:r>
              <a:rPr lang="tr" sz="750" b="1">
                <a:latin typeface="Cambria"/>
              </a:rPr>
              <a:t>44</a:t>
            </a:r>
          </a:p>
        </p:txBody>
      </p:sp>
      <p:sp>
        <p:nvSpPr>
          <p:cNvPr id="10" name="Dikdörtgen 9"/>
          <p:cNvSpPr/>
          <p:nvPr/>
        </p:nvSpPr>
        <p:spPr>
          <a:xfrm>
            <a:off x="518160" y="1286256"/>
            <a:ext cx="2505456" cy="173736"/>
          </a:xfrm>
          <a:prstGeom prst="rect">
            <a:avLst/>
          </a:prstGeom>
          <a:solidFill>
            <a:srgbClr val="FFFFFF"/>
          </a:solidFill>
        </p:spPr>
        <p:txBody>
          <a:bodyPr wrap="none" lIns="0" tIns="0" rIns="0" bIns="0">
            <a:noAutofit/>
          </a:bodyPr>
          <a:lstStyle/>
          <a:p>
            <a:pPr marL="0" marR="0" indent="0"/>
            <a:r>
              <a:rPr lang="tr" sz="850" b="1">
                <a:latin typeface="Book Antiqua"/>
              </a:rPr>
              <a:t>BESİLİK ERKEK SIĞIR (KARKAS) DESTEĞİ</a:t>
            </a:r>
          </a:p>
        </p:txBody>
      </p:sp>
      <p:sp>
        <p:nvSpPr>
          <p:cNvPr id="11" name="Dikdörtgen 10"/>
          <p:cNvSpPr/>
          <p:nvPr/>
        </p:nvSpPr>
        <p:spPr>
          <a:xfrm>
            <a:off x="515112" y="1789176"/>
            <a:ext cx="1091184" cy="131064"/>
          </a:xfrm>
          <a:prstGeom prst="rect">
            <a:avLst/>
          </a:prstGeom>
          <a:solidFill>
            <a:srgbClr val="FFFFFF"/>
          </a:solidFill>
        </p:spPr>
        <p:txBody>
          <a:bodyPr wrap="none" lIns="0" tIns="0" rIns="0" bIns="0">
            <a:noAutofit/>
          </a:bodyPr>
          <a:lstStyle/>
          <a:p>
            <a:pPr marL="0" marR="0" indent="0"/>
            <a:r>
              <a:rPr lang="tr" sz="850" b="1">
                <a:latin typeface="Book Antiqua"/>
              </a:rPr>
              <a:t>Verimlilik Kriterleri</a:t>
            </a:r>
          </a:p>
        </p:txBody>
      </p:sp>
      <p:sp>
        <p:nvSpPr>
          <p:cNvPr id="12" name="Dikdörtgen 11"/>
          <p:cNvSpPr/>
          <p:nvPr/>
        </p:nvSpPr>
        <p:spPr>
          <a:xfrm>
            <a:off x="1901952" y="2529840"/>
            <a:ext cx="2910840" cy="423672"/>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Kriter 1:</a:t>
            </a:r>
            <a:r>
              <a:rPr lang="tr" sz="850" b="1">
                <a:latin typeface="Garamond"/>
              </a:rPr>
              <a:t> </a:t>
            </a:r>
            <a:r>
              <a:rPr lang="tr" sz="850">
                <a:latin typeface="Garamond"/>
              </a:rPr>
              <a:t>En az 270 kg karkas elde edilen sütçü ırk ve melezleri erkek sığırlar için temel desteğin </a:t>
            </a:r>
            <a:r>
              <a:rPr lang="tr" sz="850" b="1">
                <a:latin typeface="Garamond"/>
              </a:rPr>
              <a:t>%60'ı oranında ilave </a:t>
            </a:r>
            <a:r>
              <a:rPr lang="tr" sz="850">
                <a:latin typeface="Garamond"/>
              </a:rPr>
              <a:t>destek ödenmektedir.</a:t>
            </a:r>
          </a:p>
        </p:txBody>
      </p:sp>
      <p:sp>
        <p:nvSpPr>
          <p:cNvPr id="13" name="Dikdörtgen 12"/>
          <p:cNvSpPr/>
          <p:nvPr/>
        </p:nvSpPr>
        <p:spPr>
          <a:xfrm>
            <a:off x="1901952" y="3962400"/>
            <a:ext cx="2910840" cy="423672"/>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Kriter 2:</a:t>
            </a:r>
            <a:r>
              <a:rPr lang="tr" sz="850" b="1">
                <a:latin typeface="Garamond"/>
              </a:rPr>
              <a:t> </a:t>
            </a:r>
            <a:r>
              <a:rPr lang="tr" sz="850">
                <a:latin typeface="Garamond"/>
              </a:rPr>
              <a:t>En az 300 kg karkas elde edilen kombine ırk ve melezleri erkek sığırlar için temel desteğin </a:t>
            </a:r>
            <a:r>
              <a:rPr lang="tr" sz="850" b="1">
                <a:latin typeface="Garamond"/>
              </a:rPr>
              <a:t>%80'i oranında ilave </a:t>
            </a:r>
            <a:r>
              <a:rPr lang="tr" sz="850">
                <a:latin typeface="Garamond"/>
              </a:rPr>
              <a:t>destek ödenmektedir.</a:t>
            </a:r>
          </a:p>
        </p:txBody>
      </p:sp>
      <p:sp>
        <p:nvSpPr>
          <p:cNvPr id="14" name="Dikdörtgen 13"/>
          <p:cNvSpPr/>
          <p:nvPr/>
        </p:nvSpPr>
        <p:spPr>
          <a:xfrm>
            <a:off x="1901952" y="5398008"/>
            <a:ext cx="2892552" cy="423672"/>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Kriter 3:</a:t>
            </a:r>
            <a:r>
              <a:rPr lang="tr" sz="850" b="1">
                <a:latin typeface="Garamond"/>
              </a:rPr>
              <a:t> </a:t>
            </a:r>
            <a:r>
              <a:rPr lang="tr" sz="850">
                <a:latin typeface="Garamond"/>
              </a:rPr>
              <a:t>En az 320 kg karkas elde edilen etçi ırk ve melezleri erkek sığırlar için temel desteğin </a:t>
            </a:r>
            <a:r>
              <a:rPr lang="tr" sz="850" b="1">
                <a:latin typeface="Garamond"/>
              </a:rPr>
              <a:t>%100'ü oranında ilave </a:t>
            </a:r>
            <a:r>
              <a:rPr lang="tr" sz="850">
                <a:latin typeface="Garamond"/>
              </a:rPr>
              <a:t>destek ödenmektedir.</a:t>
            </a:r>
          </a:p>
        </p:txBody>
      </p:sp>
      <p:sp>
        <p:nvSpPr>
          <p:cNvPr id="15" name="Dikdörtgen 14"/>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89547" y="2567835"/>
            <a:ext cx="573066" cy="316282"/>
          </a:xfrm>
          <a:prstGeom prst="rect">
            <a:avLst/>
          </a:prstGeom>
        </p:spPr>
      </p:pic>
      <p:pic>
        <p:nvPicPr>
          <p:cNvPr id="3" name="Resim 2"/>
          <p:cNvPicPr>
            <a:picLocks noChangeAspect="1"/>
          </p:cNvPicPr>
          <p:nvPr/>
        </p:nvPicPr>
        <p:blipFill>
          <a:blip r:embed="rId3"/>
          <a:stretch>
            <a:fillRect/>
          </a:stretch>
        </p:blipFill>
        <p:spPr>
          <a:xfrm>
            <a:off x="2567835" y="3789123"/>
            <a:ext cx="416491" cy="2260948"/>
          </a:xfrm>
          <a:prstGeom prst="rect">
            <a:avLst/>
          </a:prstGeom>
        </p:spPr>
      </p:pic>
      <p:sp>
        <p:nvSpPr>
          <p:cNvPr id="4" name="Dikdörtgen 3"/>
          <p:cNvSpPr/>
          <p:nvPr/>
        </p:nvSpPr>
        <p:spPr>
          <a:xfrm>
            <a:off x="475989" y="275572"/>
            <a:ext cx="159706" cy="109603"/>
          </a:xfrm>
          <a:prstGeom prst="rect">
            <a:avLst/>
          </a:prstGeom>
          <a:solidFill>
            <a:srgbClr val="FFFFFF"/>
          </a:solidFill>
        </p:spPr>
        <p:txBody>
          <a:bodyPr wrap="none" lIns="0" tIns="0" rIns="0" bIns="0">
            <a:noAutofit/>
          </a:bodyPr>
          <a:lstStyle/>
          <a:p>
            <a:pPr marL="0" marR="0" indent="0"/>
            <a:r>
              <a:rPr lang="tr" sz="750" b="1">
                <a:latin typeface="Cambria"/>
              </a:rPr>
              <a:t>45</a:t>
            </a:r>
          </a:p>
        </p:txBody>
      </p:sp>
      <p:sp>
        <p:nvSpPr>
          <p:cNvPr id="5" name="Dikdörtgen 4"/>
          <p:cNvSpPr/>
          <p:nvPr/>
        </p:nvSpPr>
        <p:spPr>
          <a:xfrm>
            <a:off x="3416473" y="272441"/>
            <a:ext cx="1371600" cy="12526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701457" y="507304"/>
            <a:ext cx="1374732" cy="353860"/>
          </a:xfrm>
          <a:prstGeom prst="rect">
            <a:avLst/>
          </a:prstGeom>
          <a:solidFill>
            <a:srgbClr val="FFFFFF"/>
          </a:solidFill>
        </p:spPr>
        <p:txBody>
          <a:bodyPr lIns="0" tIns="0" rIns="0" bIns="0">
            <a:noAutofit/>
          </a:bodyPr>
          <a:lstStyle/>
          <a:p>
            <a:pPr marL="0" marR="0" indent="0">
              <a:lnSpc>
                <a:spcPct val="85000"/>
              </a:lnSpc>
            </a:pPr>
            <a:r>
              <a:rPr lang="tr" sz="1200" b="1">
                <a:latin typeface="Segoe UI"/>
              </a:rPr>
              <a:t>ÜRÜN GELİŞTİRME</a:t>
            </a:r>
          </a:p>
          <a:p>
            <a:pPr marL="0" marR="0" indent="0">
              <a:lnSpc>
                <a:spcPct val="85000"/>
              </a:lnSpc>
            </a:pPr>
            <a:r>
              <a:rPr lang="tr" sz="1200" b="1">
                <a:latin typeface="Segoe UI"/>
              </a:rPr>
              <a:t>DESTEKLERİ</a:t>
            </a:r>
          </a:p>
        </p:txBody>
      </p:sp>
      <p:sp>
        <p:nvSpPr>
          <p:cNvPr id="7" name="Dikdörtgen 6"/>
          <p:cNvSpPr/>
          <p:nvPr/>
        </p:nvSpPr>
        <p:spPr>
          <a:xfrm>
            <a:off x="695194" y="1287049"/>
            <a:ext cx="2508337" cy="172233"/>
          </a:xfrm>
          <a:prstGeom prst="rect">
            <a:avLst/>
          </a:prstGeom>
          <a:solidFill>
            <a:srgbClr val="FFFFFF"/>
          </a:solidFill>
        </p:spPr>
        <p:txBody>
          <a:bodyPr wrap="none" lIns="0" tIns="0" rIns="0" bIns="0">
            <a:noAutofit/>
          </a:bodyPr>
          <a:lstStyle/>
          <a:p>
            <a:pPr marL="0" marR="0" indent="13744"/>
            <a:r>
              <a:rPr lang="tr" sz="850" b="1">
                <a:latin typeface="Book Antiqua"/>
              </a:rPr>
              <a:t>BESİLİK ERKEK SIĞIR (KARKAS) DESTEĞİ</a:t>
            </a:r>
          </a:p>
        </p:txBody>
      </p:sp>
      <p:sp>
        <p:nvSpPr>
          <p:cNvPr id="8" name="Dikdörtgen 7"/>
          <p:cNvSpPr/>
          <p:nvPr/>
        </p:nvSpPr>
        <p:spPr>
          <a:xfrm>
            <a:off x="1277654" y="1828800"/>
            <a:ext cx="2724411" cy="551145"/>
          </a:xfrm>
          <a:prstGeom prst="rect">
            <a:avLst/>
          </a:prstGeom>
          <a:solidFill>
            <a:srgbClr val="FFFFFF"/>
          </a:solidFill>
        </p:spPr>
        <p:txBody>
          <a:bodyPr lIns="0" tIns="0" rIns="0" bIns="0">
            <a:noAutofit/>
          </a:bodyPr>
          <a:lstStyle/>
          <a:p>
            <a:pPr marL="0" marR="0" indent="0" algn="ctr">
              <a:spcAft>
                <a:spcPts val="770"/>
              </a:spcAft>
            </a:pPr>
            <a:r>
              <a:rPr lang="tr" sz="1300" b="1">
                <a:solidFill>
                  <a:srgbClr val="AA7734"/>
                </a:solidFill>
                <a:latin typeface="Arial"/>
              </a:rPr>
              <a:t>DESTEKLEME MODELİNDE</a:t>
            </a:r>
          </a:p>
          <a:p>
            <a:pPr marL="0" marR="0" indent="0" algn="ctr"/>
            <a:r>
              <a:rPr lang="tr" sz="1200" b="1">
                <a:solidFill>
                  <a:srgbClr val="545454"/>
                </a:solidFill>
                <a:latin typeface="Arial"/>
              </a:rPr>
              <a:t>Besilik Erkek Sığır (Karkas) Desteği</a:t>
            </a:r>
          </a:p>
        </p:txBody>
      </p:sp>
      <p:sp>
        <p:nvSpPr>
          <p:cNvPr id="9" name="Dikdörtgen 8"/>
          <p:cNvSpPr/>
          <p:nvPr/>
        </p:nvSpPr>
        <p:spPr>
          <a:xfrm>
            <a:off x="1819405" y="2974931"/>
            <a:ext cx="1913351" cy="181627"/>
          </a:xfrm>
          <a:prstGeom prst="rect">
            <a:avLst/>
          </a:prstGeom>
          <a:solidFill>
            <a:srgbClr val="EDD9C0"/>
          </a:solidFill>
        </p:spPr>
        <p:txBody>
          <a:bodyPr wrap="none" lIns="0" tIns="0" rIns="0" bIns="0">
            <a:noAutofit/>
          </a:bodyPr>
          <a:lstStyle/>
          <a:p>
            <a:pPr marL="0" marR="0" indent="0" algn="ctr"/>
            <a:r>
              <a:rPr lang="tr" sz="950" b="1">
                <a:solidFill>
                  <a:srgbClr val="545454"/>
                </a:solidFill>
                <a:latin typeface="Arial"/>
              </a:rPr>
              <a:t>AİLE İŞLETMESİ 5 BAŞ ETÇİ IRK</a:t>
            </a:r>
          </a:p>
        </p:txBody>
      </p:sp>
      <p:sp>
        <p:nvSpPr>
          <p:cNvPr id="10" name="Dikdörtgen 9"/>
          <p:cNvSpPr/>
          <p:nvPr/>
        </p:nvSpPr>
        <p:spPr>
          <a:xfrm>
            <a:off x="1568884" y="3394553"/>
            <a:ext cx="776614" cy="288099"/>
          </a:xfrm>
          <a:prstGeom prst="rect">
            <a:avLst/>
          </a:prstGeom>
          <a:solidFill>
            <a:srgbClr val="FFFFFF"/>
          </a:solidFill>
        </p:spPr>
        <p:txBody>
          <a:bodyPr lIns="0" tIns="0" rIns="0" bIns="0">
            <a:noAutofit/>
          </a:bodyPr>
          <a:lstStyle/>
          <a:p>
            <a:pPr marL="0" marR="0" indent="0" algn="r"/>
            <a:r>
              <a:rPr lang="tr" sz="950" b="1">
                <a:solidFill>
                  <a:srgbClr val="B46151"/>
                </a:solidFill>
                <a:latin typeface="Arial"/>
              </a:rPr>
              <a:t>ESKİ MODEL</a:t>
            </a:r>
          </a:p>
          <a:p>
            <a:pPr marL="0" marR="0" indent="0" algn="r">
              <a:lnSpc>
                <a:spcPct val="97000"/>
              </a:lnSpc>
            </a:pPr>
            <a:r>
              <a:rPr lang="tr" sz="950" b="1">
                <a:solidFill>
                  <a:srgbClr val="B46151"/>
                </a:solidFill>
                <a:latin typeface="Arial"/>
              </a:rPr>
              <a:t>2023 YILI</a:t>
            </a:r>
          </a:p>
        </p:txBody>
      </p:sp>
      <p:graphicFrame>
        <p:nvGraphicFramePr>
          <p:cNvPr id="11" name="Tablo 10"/>
          <p:cNvGraphicFramePr>
            <a:graphicFrameLocks noGrp="1"/>
          </p:cNvGraphicFramePr>
          <p:nvPr/>
        </p:nvGraphicFramePr>
        <p:xfrm>
          <a:off x="623169" y="3726493"/>
          <a:ext cx="1728592" cy="804797"/>
        </p:xfrm>
        <a:graphic>
          <a:graphicData uri="http://schemas.openxmlformats.org/drawingml/2006/table">
            <a:tbl>
              <a:tblPr/>
              <a:tblGrid>
                <a:gridCol w="760956"/>
                <a:gridCol w="967635"/>
              </a:tblGrid>
              <a:tr h="344465">
                <a:tc>
                  <a:txBody>
                    <a:bodyPr/>
                    <a:lstStyle/>
                    <a:p>
                      <a:pPr marL="0" marR="0" indent="0" algn="ctr"/>
                      <a:r>
                        <a:rPr lang="tr" sz="900" b="1">
                          <a:solidFill>
                            <a:srgbClr val="3D3D3D"/>
                          </a:solidFill>
                          <a:latin typeface="Arial"/>
                        </a:rPr>
                        <a:t>2.500 TL</a:t>
                      </a:r>
                    </a:p>
                  </a:txBody>
                  <a:tcPr marL="0" marR="0" marT="0" marB="0" anchor="ctr">
                    <a:solidFill>
                      <a:srgbClr val="EF9F92"/>
                    </a:solidFill>
                  </a:tcPr>
                </a:tc>
                <a:tc>
                  <a:txBody>
                    <a:bodyPr/>
                    <a:lstStyle/>
                    <a:p>
                      <a:pPr marL="0" marR="0" indent="0" algn="r"/>
                      <a:r>
                        <a:rPr lang="tr" sz="900">
                          <a:solidFill>
                            <a:srgbClr val="3D3D3D"/>
                          </a:solidFill>
                          <a:latin typeface="Arial"/>
                        </a:rPr>
                        <a:t>320 Kg Karkas</a:t>
                      </a:r>
                    </a:p>
                  </a:txBody>
                  <a:tcPr marL="0" marR="0" marT="0" marB="0" anchor="ctr">
                    <a:solidFill>
                      <a:srgbClr val="EF9F92"/>
                    </a:solidFill>
                  </a:tcPr>
                </a:tc>
              </a:tr>
              <a:tr h="72024">
                <a:tc>
                  <a:txBody>
                    <a:bodyPr/>
                    <a:lstStyle/>
                    <a:p>
                      <a:endParaRPr sz="400"/>
                    </a:p>
                  </a:txBody>
                  <a:tcPr marL="0" marR="0" marT="0" marB="0"/>
                </a:tc>
                <a:tc>
                  <a:txBody>
                    <a:bodyPr/>
                    <a:lstStyle/>
                    <a:p>
                      <a:endParaRPr sz="400"/>
                    </a:p>
                  </a:txBody>
                  <a:tcPr marL="0" marR="0" marT="0" marB="0"/>
                </a:tc>
              </a:tr>
              <a:tr h="388306">
                <a:tc>
                  <a:txBody>
                    <a:bodyPr/>
                    <a:lstStyle/>
                    <a:p>
                      <a:pPr marL="0" marR="0" indent="0" algn="ctr"/>
                      <a:r>
                        <a:rPr lang="tr" sz="900" b="1">
                          <a:solidFill>
                            <a:srgbClr val="3D3D3D"/>
                          </a:solidFill>
                          <a:latin typeface="Arial"/>
                        </a:rPr>
                        <a:t>2.500 TL</a:t>
                      </a:r>
                    </a:p>
                  </a:txBody>
                  <a:tcPr marL="0" marR="0" marT="0" marB="0" anchor="ctr">
                    <a:solidFill>
                      <a:srgbClr val="EF9F92"/>
                    </a:solidFill>
                  </a:tcPr>
                </a:tc>
                <a:tc>
                  <a:txBody>
                    <a:bodyPr/>
                    <a:lstStyle/>
                    <a:p>
                      <a:pPr marL="0" marR="0" indent="0" algn="r"/>
                      <a:r>
                        <a:rPr lang="tr" sz="900" b="1">
                          <a:solidFill>
                            <a:srgbClr val="3D3D3D"/>
                          </a:solidFill>
                          <a:latin typeface="Arial"/>
                        </a:rPr>
                        <a:t>Toplam</a:t>
                      </a:r>
                    </a:p>
                  </a:txBody>
                  <a:tcPr marL="0" marR="0" marT="0" marB="0" anchor="ctr">
                    <a:solidFill>
                      <a:srgbClr val="EF9F92"/>
                    </a:solidFill>
                  </a:tcPr>
                </a:tc>
              </a:tr>
            </a:tbl>
          </a:graphicData>
        </a:graphic>
      </p:graphicFrame>
      <p:sp>
        <p:nvSpPr>
          <p:cNvPr id="12" name="Dikdörtgen 11"/>
          <p:cNvSpPr/>
          <p:nvPr/>
        </p:nvSpPr>
        <p:spPr>
          <a:xfrm>
            <a:off x="2495810" y="3479104"/>
            <a:ext cx="560540" cy="241126"/>
          </a:xfrm>
          <a:prstGeom prst="rect">
            <a:avLst/>
          </a:prstGeom>
          <a:solidFill>
            <a:srgbClr val="FFFFFF"/>
          </a:solidFill>
        </p:spPr>
        <p:txBody>
          <a:bodyPr lIns="0" tIns="0" rIns="0" bIns="0">
            <a:noAutofit/>
          </a:bodyPr>
          <a:lstStyle/>
          <a:p>
            <a:pPr marL="0" marR="0" indent="0"/>
            <a:r>
              <a:rPr lang="tr" sz="650">
                <a:solidFill>
                  <a:srgbClr val="3D3D3D"/>
                </a:solidFill>
                <a:latin typeface="Verdana"/>
              </a:rPr>
              <a:t>VERİMLİLİK</a:t>
            </a:r>
          </a:p>
          <a:p>
            <a:pPr marL="0" marR="0" indent="0"/>
            <a:r>
              <a:rPr lang="tr" sz="650">
                <a:solidFill>
                  <a:srgbClr val="3D3D3D"/>
                </a:solidFill>
                <a:latin typeface="Verdana"/>
              </a:rPr>
              <a:t>KRİTERLERİ</a:t>
            </a:r>
          </a:p>
        </p:txBody>
      </p:sp>
      <p:sp>
        <p:nvSpPr>
          <p:cNvPr id="13" name="Dikdörtgen 12"/>
          <p:cNvSpPr/>
          <p:nvPr/>
        </p:nvSpPr>
        <p:spPr>
          <a:xfrm>
            <a:off x="3256767" y="3450920"/>
            <a:ext cx="1017739" cy="259915"/>
          </a:xfrm>
          <a:prstGeom prst="rect">
            <a:avLst/>
          </a:prstGeom>
          <a:solidFill>
            <a:srgbClr val="FFFFFF"/>
          </a:solidFill>
        </p:spPr>
        <p:txBody>
          <a:bodyPr lIns="0" tIns="0" rIns="0" bIns="0">
            <a:noAutofit/>
          </a:bodyPr>
          <a:lstStyle/>
          <a:p>
            <a:pPr marL="0" marR="0" indent="0">
              <a:lnSpc>
                <a:spcPct val="97000"/>
              </a:lnSpc>
            </a:pPr>
            <a:r>
              <a:rPr lang="tr" sz="950" b="1">
                <a:solidFill>
                  <a:srgbClr val="AA7734"/>
                </a:solidFill>
                <a:latin typeface="Arial"/>
              </a:rPr>
              <a:t>MEVCUT MODEL 2024 - 2025 YILI</a:t>
            </a:r>
          </a:p>
        </p:txBody>
      </p:sp>
      <p:graphicFrame>
        <p:nvGraphicFramePr>
          <p:cNvPr id="14" name="Tablo 13"/>
          <p:cNvGraphicFramePr>
            <a:graphicFrameLocks noGrp="1"/>
          </p:cNvGraphicFramePr>
          <p:nvPr/>
        </p:nvGraphicFramePr>
        <p:xfrm>
          <a:off x="3200400" y="3735887"/>
          <a:ext cx="1725460" cy="2367419"/>
        </p:xfrm>
        <a:graphic>
          <a:graphicData uri="http://schemas.openxmlformats.org/drawingml/2006/table">
            <a:tbl>
              <a:tblPr/>
              <a:tblGrid>
                <a:gridCol w="930057"/>
                <a:gridCol w="795402"/>
              </a:tblGrid>
              <a:tr h="378912">
                <a:tc>
                  <a:txBody>
                    <a:bodyPr/>
                    <a:lstStyle/>
                    <a:p>
                      <a:pPr marL="0" marR="0" indent="0"/>
                      <a:r>
                        <a:rPr lang="tr" sz="900">
                          <a:solidFill>
                            <a:srgbClr val="3D3D3D"/>
                          </a:solidFill>
                          <a:latin typeface="Arial"/>
                        </a:rPr>
                        <a:t>Temel Destek</a:t>
                      </a:r>
                    </a:p>
                  </a:txBody>
                  <a:tcPr marL="0" marR="0" marT="0" marB="0" anchor="ctr">
                    <a:solidFill>
                      <a:srgbClr val="DEBB8D"/>
                    </a:solidFill>
                  </a:tcPr>
                </a:tc>
                <a:tc>
                  <a:txBody>
                    <a:bodyPr/>
                    <a:lstStyle/>
                    <a:p>
                      <a:pPr marL="0" marR="0" indent="0" algn="ctr"/>
                      <a:r>
                        <a:rPr lang="tr" sz="900" b="1">
                          <a:solidFill>
                            <a:srgbClr val="3D3D3D"/>
                          </a:solidFill>
                          <a:latin typeface="Arial"/>
                        </a:rPr>
                        <a:t>2.500 TL</a:t>
                      </a:r>
                    </a:p>
                  </a:txBody>
                  <a:tcPr marL="0" marR="0" marT="0" marB="0" anchor="ctr">
                    <a:solidFill>
                      <a:srgbClr val="DEBB8D"/>
                    </a:solidFill>
                  </a:tcPr>
                </a:tc>
              </a:tr>
              <a:tr h="400832">
                <a:tc>
                  <a:txBody>
                    <a:bodyPr/>
                    <a:lstStyle/>
                    <a:p>
                      <a:pPr marL="0" marR="0" indent="0"/>
                      <a:r>
                        <a:rPr lang="tr" sz="900">
                          <a:solidFill>
                            <a:srgbClr val="3D3D3D"/>
                          </a:solidFill>
                          <a:latin typeface="Arial"/>
                        </a:rPr>
                        <a:t>Aile İşletmesi</a:t>
                      </a:r>
                    </a:p>
                  </a:txBody>
                  <a:tcPr marL="0" marR="0" marT="0" marB="0" anchor="ctr">
                    <a:solidFill>
                      <a:srgbClr val="DEBB8D"/>
                    </a:solidFill>
                  </a:tcPr>
                </a:tc>
                <a:tc>
                  <a:txBody>
                    <a:bodyPr/>
                    <a:lstStyle/>
                    <a:p>
                      <a:pPr marL="0" marR="0" indent="0" algn="ctr"/>
                      <a:r>
                        <a:rPr lang="tr" sz="900" b="1">
                          <a:solidFill>
                            <a:srgbClr val="3D3D3D"/>
                          </a:solidFill>
                          <a:latin typeface="Arial"/>
                        </a:rPr>
                        <a:t>10.000 TL</a:t>
                      </a:r>
                    </a:p>
                  </a:txBody>
                  <a:tcPr marL="0" marR="0" marT="0" marB="0" anchor="ctr">
                    <a:solidFill>
                      <a:srgbClr val="DEBB8D"/>
                    </a:solidFill>
                  </a:tcPr>
                </a:tc>
              </a:tr>
              <a:tr h="403964">
                <a:tc>
                  <a:txBody>
                    <a:bodyPr/>
                    <a:lstStyle/>
                    <a:p>
                      <a:pPr marL="0" marR="0" indent="0"/>
                      <a:r>
                        <a:rPr lang="tr" sz="900">
                          <a:solidFill>
                            <a:srgbClr val="3D3D3D"/>
                          </a:solidFill>
                          <a:latin typeface="Arial"/>
                        </a:rPr>
                        <a:t>320 Kg Karkas</a:t>
                      </a:r>
                    </a:p>
                  </a:txBody>
                  <a:tcPr marL="0" marR="0" marT="0" marB="0" anchor="ctr">
                    <a:solidFill>
                      <a:srgbClr val="DEBB8D"/>
                    </a:solidFill>
                  </a:tcPr>
                </a:tc>
                <a:tc>
                  <a:txBody>
                    <a:bodyPr/>
                    <a:lstStyle/>
                    <a:p>
                      <a:pPr marL="0" marR="0" indent="0" algn="ctr"/>
                      <a:r>
                        <a:rPr lang="tr" sz="900" b="1">
                          <a:solidFill>
                            <a:srgbClr val="3D3D3D"/>
                          </a:solidFill>
                          <a:latin typeface="Arial"/>
                        </a:rPr>
                        <a:t>2.500 TL</a:t>
                      </a:r>
                    </a:p>
                  </a:txBody>
                  <a:tcPr marL="0" marR="0" marT="0" marB="0" anchor="ctr">
                    <a:solidFill>
                      <a:srgbClr val="DEBB8D"/>
                    </a:solidFill>
                  </a:tcPr>
                </a:tc>
              </a:tr>
              <a:tr h="400832">
                <a:tc>
                  <a:txBody>
                    <a:bodyPr/>
                    <a:lstStyle/>
                    <a:p>
                      <a:pPr marL="0" marR="0" indent="0">
                        <a:lnSpc>
                          <a:spcPct val="95000"/>
                        </a:lnSpc>
                      </a:pPr>
                      <a:r>
                        <a:rPr lang="tr" sz="900">
                          <a:solidFill>
                            <a:srgbClr val="3D3D3D"/>
                          </a:solidFill>
                          <a:latin typeface="Arial"/>
                        </a:rPr>
                        <a:t>Genç / Kadın Üretici</a:t>
                      </a:r>
                    </a:p>
                  </a:txBody>
                  <a:tcPr marL="0" marR="0" marT="0" marB="0" anchor="ctr">
                    <a:solidFill>
                      <a:srgbClr val="DEBB8D"/>
                    </a:solidFill>
                  </a:tcPr>
                </a:tc>
                <a:tc>
                  <a:txBody>
                    <a:bodyPr/>
                    <a:lstStyle/>
                    <a:p>
                      <a:pPr marL="0" marR="0" indent="0" algn="ctr"/>
                      <a:r>
                        <a:rPr lang="tr" sz="900" b="1">
                          <a:solidFill>
                            <a:srgbClr val="3D3D3D"/>
                          </a:solidFill>
                          <a:latin typeface="Arial"/>
                        </a:rPr>
                        <a:t>750 TL</a:t>
                      </a:r>
                    </a:p>
                  </a:txBody>
                  <a:tcPr marL="0" marR="0" marT="0" marB="0" anchor="ctr">
                    <a:solidFill>
                      <a:srgbClr val="DEBB8D"/>
                    </a:solidFill>
                  </a:tcPr>
                </a:tc>
              </a:tr>
              <a:tr h="400832">
                <a:tc>
                  <a:txBody>
                    <a:bodyPr/>
                    <a:lstStyle/>
                    <a:p>
                      <a:pPr marL="0" marR="0" indent="0">
                        <a:lnSpc>
                          <a:spcPct val="94000"/>
                        </a:lnSpc>
                      </a:pPr>
                      <a:r>
                        <a:rPr lang="tr" sz="900">
                          <a:solidFill>
                            <a:srgbClr val="3D3D3D"/>
                          </a:solidFill>
                          <a:latin typeface="Arial"/>
                        </a:rPr>
                        <a:t>Birinci Derece Örgüt Üyesi</a:t>
                      </a:r>
                    </a:p>
                  </a:txBody>
                  <a:tcPr marL="0" marR="0" marT="0" marB="0" anchor="ctr">
                    <a:solidFill>
                      <a:srgbClr val="DEBB8D"/>
                    </a:solidFill>
                  </a:tcPr>
                </a:tc>
                <a:tc>
                  <a:txBody>
                    <a:bodyPr/>
                    <a:lstStyle/>
                    <a:p>
                      <a:pPr marL="0" marR="0" indent="0" algn="ctr"/>
                      <a:r>
                        <a:rPr lang="tr" sz="900" b="1">
                          <a:solidFill>
                            <a:srgbClr val="3D3D3D"/>
                          </a:solidFill>
                          <a:latin typeface="Arial"/>
                        </a:rPr>
                        <a:t>500 TL</a:t>
                      </a:r>
                    </a:p>
                  </a:txBody>
                  <a:tcPr marL="0" marR="0" marT="0" marB="0" anchor="ctr">
                    <a:solidFill>
                      <a:srgbClr val="DEBB8D"/>
                    </a:solidFill>
                  </a:tcPr>
                </a:tc>
              </a:tr>
              <a:tr h="382043">
                <a:tc gridSpan="2">
                  <a:txBody>
                    <a:bodyPr/>
                    <a:lstStyle/>
                    <a:p>
                      <a:pPr marL="0" marR="0" indent="0"/>
                      <a:r>
                        <a:rPr lang="tr" sz="900" b="1">
                          <a:solidFill>
                            <a:srgbClr val="3D3D3D"/>
                          </a:solidFill>
                          <a:latin typeface="Arial"/>
                        </a:rPr>
                        <a:t>Toplam </a:t>
                      </a:r>
                      <a:r>
                        <a:rPr lang="tr" sz="1500" b="1">
                          <a:solidFill>
                            <a:srgbClr val="3D3D3D"/>
                          </a:solidFill>
                          <a:latin typeface="Arial"/>
                        </a:rPr>
                        <a:t>16.250 TL</a:t>
                      </a:r>
                    </a:p>
                  </a:txBody>
                  <a:tcPr marL="0" marR="0" marT="0" marB="0" anchor="ctr">
                    <a:solidFill>
                      <a:srgbClr val="DEBB8D"/>
                    </a:solidFill>
                  </a:tcPr>
                </a:tc>
                <a:tc hMerge="1">
                  <a:txBody>
                    <a:bodyPr/>
                    <a:lstStyle/>
                    <a:p>
                      <a:endParaRPr sz="1900"/>
                    </a:p>
                  </a:txBody>
                  <a:tcPr marL="0" marR="0" marT="0" marB="0"/>
                </a:tc>
              </a:tr>
            </a:tbl>
          </a:graphicData>
        </a:graphic>
      </p:graphicFrame>
      <p:sp>
        <p:nvSpPr>
          <p:cNvPr id="15" name="Dikdörtgen 14"/>
          <p:cNvSpPr/>
          <p:nvPr/>
        </p:nvSpPr>
        <p:spPr>
          <a:xfrm>
            <a:off x="620038" y="6497876"/>
            <a:ext cx="4240060" cy="300625"/>
          </a:xfrm>
          <a:prstGeom prst="rect">
            <a:avLst/>
          </a:prstGeom>
          <a:solidFill>
            <a:srgbClr val="FFFFFF"/>
          </a:solidFill>
        </p:spPr>
        <p:txBody>
          <a:bodyPr lIns="0" tIns="0" rIns="0" bIns="0">
            <a:noAutofit/>
          </a:bodyPr>
          <a:lstStyle/>
          <a:p>
            <a:pPr marL="0" marR="0" indent="0" algn="just">
              <a:lnSpc>
                <a:spcPct val="93000"/>
              </a:lnSpc>
            </a:pPr>
            <a:r>
              <a:rPr lang="tr" sz="1000">
                <a:latin typeface="Garamond"/>
              </a:rPr>
              <a:t>Belirlenen verimlilik kriterleri gerçekleştirildiğinde Besilik Erkek Sığır (Karkas) Desteğinde 2023 yılına göre 2024 - 2025 yıllarında </a:t>
            </a:r>
            <a:r>
              <a:rPr lang="tr" sz="850" b="1">
                <a:latin typeface="Book Antiqua"/>
              </a:rPr>
              <a:t>%550 artış </a:t>
            </a:r>
            <a:r>
              <a:rPr lang="tr" sz="1000">
                <a:latin typeface="Garamond"/>
              </a:rPr>
              <a:t>sağlanmıştır.</a:t>
            </a:r>
          </a:p>
        </p:txBody>
      </p:sp>
      <p:sp>
        <p:nvSpPr>
          <p:cNvPr id="16" name="Dikdörtgen 15"/>
          <p:cNvSpPr/>
          <p:nvPr/>
        </p:nvSpPr>
        <p:spPr>
          <a:xfrm>
            <a:off x="482252" y="7139835"/>
            <a:ext cx="1418572" cy="106471"/>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3910" y="204186"/>
            <a:ext cx="2302276" cy="272248"/>
          </a:xfrm>
          <a:prstGeom prst="rect">
            <a:avLst/>
          </a:prstGeom>
        </p:spPr>
      </p:pic>
      <p:pic>
        <p:nvPicPr>
          <p:cNvPr id="3" name="Resim 2"/>
          <p:cNvPicPr>
            <a:picLocks noChangeAspect="1"/>
          </p:cNvPicPr>
          <p:nvPr/>
        </p:nvPicPr>
        <p:blipFill>
          <a:blip r:embed="rId3"/>
          <a:stretch>
            <a:fillRect/>
          </a:stretch>
        </p:blipFill>
        <p:spPr>
          <a:xfrm>
            <a:off x="532660" y="1127464"/>
            <a:ext cx="4246485" cy="4208015"/>
          </a:xfrm>
          <a:prstGeom prst="rect">
            <a:avLst/>
          </a:prstGeom>
        </p:spPr>
      </p:pic>
      <p:sp>
        <p:nvSpPr>
          <p:cNvPr id="4" name="Dikdörtgen 3"/>
          <p:cNvSpPr/>
          <p:nvPr/>
        </p:nvSpPr>
        <p:spPr>
          <a:xfrm>
            <a:off x="482353" y="269289"/>
            <a:ext cx="1370120" cy="124287"/>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1639409" y="5971712"/>
            <a:ext cx="2035946" cy="443884"/>
          </a:xfrm>
          <a:prstGeom prst="rect">
            <a:avLst/>
          </a:prstGeom>
          <a:solidFill>
            <a:srgbClr val="FFFFFF"/>
          </a:solidFill>
        </p:spPr>
        <p:txBody>
          <a:bodyPr lIns="0" tIns="0" rIns="0" bIns="0">
            <a:noAutofit/>
          </a:bodyPr>
          <a:lstStyle/>
          <a:p>
            <a:pPr marL="0" marR="0" indent="0" algn="ctr">
              <a:lnSpc>
                <a:spcPct val="120000"/>
              </a:lnSpc>
            </a:pPr>
            <a:r>
              <a:rPr lang="tr" sz="1400" b="1">
                <a:latin typeface="Arial"/>
              </a:rPr>
              <a:t>İbrahim YUMAKLI Tarım ve Orman Bakanı</a:t>
            </a:r>
          </a:p>
        </p:txBody>
      </p:sp>
      <p:sp>
        <p:nvSpPr>
          <p:cNvPr id="6" name="Dikdörtgen 5"/>
          <p:cNvSpPr/>
          <p:nvPr/>
        </p:nvSpPr>
        <p:spPr>
          <a:xfrm>
            <a:off x="3367596" y="7140605"/>
            <a:ext cx="1417468" cy="103573"/>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14600" y="3048"/>
            <a:ext cx="268224" cy="1048512"/>
          </a:xfrm>
          <a:prstGeom prst="rect">
            <a:avLst/>
          </a:prstGeom>
        </p:spPr>
      </p:pic>
      <p:pic>
        <p:nvPicPr>
          <p:cNvPr id="3" name="Resim 2"/>
          <p:cNvPicPr>
            <a:picLocks noChangeAspect="1"/>
          </p:cNvPicPr>
          <p:nvPr/>
        </p:nvPicPr>
        <p:blipFill>
          <a:blip r:embed="rId3"/>
          <a:stretch>
            <a:fillRect/>
          </a:stretch>
        </p:blipFill>
        <p:spPr>
          <a:xfrm>
            <a:off x="195072" y="2450592"/>
            <a:ext cx="655320" cy="356616"/>
          </a:xfrm>
          <a:prstGeom prst="rect">
            <a:avLst/>
          </a:prstGeom>
        </p:spPr>
      </p:pic>
      <p:pic>
        <p:nvPicPr>
          <p:cNvPr id="4" name="Resim 3"/>
          <p:cNvPicPr>
            <a:picLocks noChangeAspect="1"/>
          </p:cNvPicPr>
          <p:nvPr/>
        </p:nvPicPr>
        <p:blipFill>
          <a:blip r:embed="rId4"/>
          <a:stretch>
            <a:fillRect/>
          </a:stretch>
        </p:blipFill>
        <p:spPr>
          <a:xfrm>
            <a:off x="521208" y="3730752"/>
            <a:ext cx="350520" cy="292608"/>
          </a:xfrm>
          <a:prstGeom prst="rect">
            <a:avLst/>
          </a:prstGeom>
        </p:spPr>
      </p:pic>
      <p:pic>
        <p:nvPicPr>
          <p:cNvPr id="5" name="Resim 4"/>
          <p:cNvPicPr>
            <a:picLocks noChangeAspect="1"/>
          </p:cNvPicPr>
          <p:nvPr/>
        </p:nvPicPr>
        <p:blipFill>
          <a:blip r:embed="rId5"/>
          <a:stretch>
            <a:fillRect/>
          </a:stretch>
        </p:blipFill>
        <p:spPr>
          <a:xfrm>
            <a:off x="530352" y="7068312"/>
            <a:ext cx="2292096" cy="271272"/>
          </a:xfrm>
          <a:prstGeom prst="rect">
            <a:avLst/>
          </a:prstGeom>
        </p:spPr>
      </p:pic>
      <p:sp>
        <p:nvSpPr>
          <p:cNvPr id="6" name="Dikdörtgen 5"/>
          <p:cNvSpPr/>
          <p:nvPr/>
        </p:nvSpPr>
        <p:spPr>
          <a:xfrm>
            <a:off x="521208" y="271272"/>
            <a:ext cx="1374648"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7" name="Dikdörtgen 6"/>
          <p:cNvSpPr/>
          <p:nvPr/>
        </p:nvSpPr>
        <p:spPr>
          <a:xfrm>
            <a:off x="521208" y="527304"/>
            <a:ext cx="1374648" cy="332232"/>
          </a:xfrm>
          <a:prstGeom prst="rect">
            <a:avLst/>
          </a:prstGeom>
          <a:solidFill>
            <a:srgbClr val="FFFFFF"/>
          </a:solidFill>
        </p:spPr>
        <p:txBody>
          <a:bodyPr lIns="0" tIns="0" rIns="0" bIns="0">
            <a:noAutofit/>
          </a:bodyPr>
          <a:lstStyle/>
          <a:p>
            <a:pPr marL="0" marR="0" indent="0">
              <a:lnSpc>
                <a:spcPct val="86000"/>
              </a:lnSpc>
            </a:pPr>
            <a:r>
              <a:rPr lang="tr" sz="1200" b="1">
                <a:latin typeface="Segoe UI"/>
              </a:rPr>
              <a:t>ÜRÜN GELİŞTİRME</a:t>
            </a:r>
          </a:p>
          <a:p>
            <a:pPr marL="0" marR="0" indent="0">
              <a:lnSpc>
                <a:spcPct val="86000"/>
              </a:lnSpc>
            </a:pPr>
            <a:r>
              <a:rPr lang="tr" sz="1200" b="1">
                <a:latin typeface="Segoe UI"/>
              </a:rPr>
              <a:t>DESTEKLERİ</a:t>
            </a:r>
          </a:p>
        </p:txBody>
      </p:sp>
      <p:sp>
        <p:nvSpPr>
          <p:cNvPr id="8" name="Dikdörtgen 7"/>
          <p:cNvSpPr/>
          <p:nvPr/>
        </p:nvSpPr>
        <p:spPr>
          <a:xfrm>
            <a:off x="4681728" y="277368"/>
            <a:ext cx="161544" cy="109728"/>
          </a:xfrm>
          <a:prstGeom prst="rect">
            <a:avLst/>
          </a:prstGeom>
          <a:solidFill>
            <a:srgbClr val="FFFFFF"/>
          </a:solidFill>
        </p:spPr>
        <p:txBody>
          <a:bodyPr wrap="none" lIns="0" tIns="0" rIns="0" bIns="0">
            <a:noAutofit/>
          </a:bodyPr>
          <a:lstStyle/>
          <a:p>
            <a:pPr marL="0" marR="0" indent="0"/>
            <a:r>
              <a:rPr lang="tr" sz="750" b="1">
                <a:latin typeface="Cambria"/>
              </a:rPr>
              <a:t>46</a:t>
            </a:r>
          </a:p>
        </p:txBody>
      </p:sp>
      <p:sp>
        <p:nvSpPr>
          <p:cNvPr id="9" name="Dikdörtgen 8"/>
          <p:cNvSpPr/>
          <p:nvPr/>
        </p:nvSpPr>
        <p:spPr>
          <a:xfrm>
            <a:off x="518160" y="1286256"/>
            <a:ext cx="2505456" cy="173736"/>
          </a:xfrm>
          <a:prstGeom prst="rect">
            <a:avLst/>
          </a:prstGeom>
          <a:solidFill>
            <a:srgbClr val="FFFFFF"/>
          </a:solidFill>
        </p:spPr>
        <p:txBody>
          <a:bodyPr wrap="none" lIns="0" tIns="0" rIns="0" bIns="0">
            <a:noAutofit/>
          </a:bodyPr>
          <a:lstStyle/>
          <a:p>
            <a:pPr marL="0" marR="0" indent="0"/>
            <a:r>
              <a:rPr lang="tr" sz="850" b="1">
                <a:latin typeface="Book Antiqua"/>
              </a:rPr>
              <a:t>BESİLİK ERKEK SIĞIR (KARKAS) DESTEĞİ</a:t>
            </a:r>
          </a:p>
        </p:txBody>
      </p:sp>
      <p:sp>
        <p:nvSpPr>
          <p:cNvPr id="10" name="Dikdörtgen 9"/>
          <p:cNvSpPr/>
          <p:nvPr/>
        </p:nvSpPr>
        <p:spPr>
          <a:xfrm>
            <a:off x="521208" y="1840992"/>
            <a:ext cx="3874008" cy="152400"/>
          </a:xfrm>
          <a:prstGeom prst="rect">
            <a:avLst/>
          </a:prstGeom>
          <a:solidFill>
            <a:srgbClr val="FFFFFF"/>
          </a:solidFill>
        </p:spPr>
        <p:txBody>
          <a:bodyPr wrap="none" lIns="0" tIns="0" rIns="0" bIns="0">
            <a:noAutofit/>
          </a:bodyPr>
          <a:lstStyle/>
          <a:p>
            <a:pPr marL="0" marR="0" indent="0"/>
            <a:r>
              <a:rPr lang="tr" sz="850">
                <a:latin typeface="Garamond"/>
              </a:rPr>
              <a:t>Etçi ırkı olan aile işletmesi (5 baş) için en az </a:t>
            </a:r>
            <a:r>
              <a:rPr lang="tr" sz="850" b="1">
                <a:latin typeface="Garamond"/>
              </a:rPr>
              <a:t>320 kg karkas </a:t>
            </a:r>
            <a:r>
              <a:rPr lang="tr" sz="850">
                <a:latin typeface="Garamond"/>
              </a:rPr>
              <a:t>verimliliği sağlanması şartıyla;</a:t>
            </a:r>
          </a:p>
        </p:txBody>
      </p:sp>
      <p:sp>
        <p:nvSpPr>
          <p:cNvPr id="11" name="Dikdörtgen 10"/>
          <p:cNvSpPr/>
          <p:nvPr/>
        </p:nvSpPr>
        <p:spPr>
          <a:xfrm>
            <a:off x="990600" y="2563368"/>
            <a:ext cx="1569720" cy="137160"/>
          </a:xfrm>
          <a:prstGeom prst="rect">
            <a:avLst/>
          </a:prstGeom>
          <a:solidFill>
            <a:srgbClr val="FFFFFF"/>
          </a:solidFill>
        </p:spPr>
        <p:txBody>
          <a:bodyPr wrap="none" lIns="0" tIns="0" rIns="0" bIns="0">
            <a:noAutofit/>
          </a:bodyPr>
          <a:lstStyle/>
          <a:p>
            <a:pPr marL="0" marR="0" indent="0"/>
            <a:r>
              <a:rPr lang="tr" sz="850" b="1">
                <a:latin typeface="Garamond"/>
              </a:rPr>
              <a:t>Temel destek </a:t>
            </a:r>
            <a:r>
              <a:rPr lang="tr" sz="850">
                <a:latin typeface="Garamond"/>
              </a:rPr>
              <a:t>olarak 2 bin 500 TL,</a:t>
            </a:r>
          </a:p>
        </p:txBody>
      </p:sp>
      <p:sp>
        <p:nvSpPr>
          <p:cNvPr id="12" name="Dikdörtgen 11"/>
          <p:cNvSpPr/>
          <p:nvPr/>
        </p:nvSpPr>
        <p:spPr>
          <a:xfrm>
            <a:off x="987552" y="3157728"/>
            <a:ext cx="1816608" cy="152400"/>
          </a:xfrm>
          <a:prstGeom prst="rect">
            <a:avLst/>
          </a:prstGeom>
          <a:solidFill>
            <a:srgbClr val="FFFFFF"/>
          </a:solidFill>
        </p:spPr>
        <p:txBody>
          <a:bodyPr wrap="none" lIns="0" tIns="0" rIns="0" bIns="0">
            <a:noAutofit/>
          </a:bodyPr>
          <a:lstStyle/>
          <a:p>
            <a:pPr marL="0" marR="0" indent="0"/>
            <a:r>
              <a:rPr lang="tr" sz="850" b="1">
                <a:latin typeface="Garamond"/>
              </a:rPr>
              <a:t>Aile işletmesi desteği </a:t>
            </a:r>
            <a:r>
              <a:rPr lang="tr" sz="850">
                <a:latin typeface="Garamond"/>
              </a:rPr>
              <a:t>olarak 10 bin TL,</a:t>
            </a:r>
          </a:p>
        </p:txBody>
      </p:sp>
      <p:sp>
        <p:nvSpPr>
          <p:cNvPr id="13" name="Dikdörtgen 12"/>
          <p:cNvSpPr/>
          <p:nvPr/>
        </p:nvSpPr>
        <p:spPr>
          <a:xfrm>
            <a:off x="993648" y="3800856"/>
            <a:ext cx="2548128" cy="152400"/>
          </a:xfrm>
          <a:prstGeom prst="rect">
            <a:avLst/>
          </a:prstGeom>
          <a:solidFill>
            <a:srgbClr val="FFFFFF"/>
          </a:solidFill>
        </p:spPr>
        <p:txBody>
          <a:bodyPr wrap="none" lIns="0" tIns="0" rIns="0" bIns="0">
            <a:noAutofit/>
          </a:bodyPr>
          <a:lstStyle/>
          <a:p>
            <a:pPr marL="0" marR="0" indent="0"/>
            <a:r>
              <a:rPr lang="tr" sz="850" b="1">
                <a:latin typeface="Garamond"/>
              </a:rPr>
              <a:t>320 kilogramı geçen karkas </a:t>
            </a:r>
            <a:r>
              <a:rPr lang="tr" sz="850">
                <a:latin typeface="Garamond"/>
              </a:rPr>
              <a:t>verimlilik için 2 bin 500 TL,</a:t>
            </a:r>
          </a:p>
        </p:txBody>
      </p:sp>
      <p:sp>
        <p:nvSpPr>
          <p:cNvPr id="14" name="Dikdörtgen 13"/>
          <p:cNvSpPr/>
          <p:nvPr/>
        </p:nvSpPr>
        <p:spPr>
          <a:xfrm>
            <a:off x="990600" y="4437888"/>
            <a:ext cx="1463040" cy="152400"/>
          </a:xfrm>
          <a:prstGeom prst="rect">
            <a:avLst/>
          </a:prstGeom>
          <a:solidFill>
            <a:srgbClr val="FFFFFF"/>
          </a:solidFill>
        </p:spPr>
        <p:txBody>
          <a:bodyPr wrap="none" lIns="0" tIns="0" rIns="0" bIns="0">
            <a:noAutofit/>
          </a:bodyPr>
          <a:lstStyle/>
          <a:p>
            <a:pPr marL="0" marR="0" indent="10160"/>
            <a:r>
              <a:rPr lang="tr" sz="850" b="1">
                <a:latin typeface="Garamond"/>
              </a:rPr>
              <a:t>Genç/kadın üreticilere </a:t>
            </a:r>
            <a:r>
              <a:rPr lang="tr" sz="850">
                <a:latin typeface="Garamond"/>
              </a:rPr>
              <a:t>750 TL,</a:t>
            </a:r>
          </a:p>
        </p:txBody>
      </p:sp>
      <p:sp>
        <p:nvSpPr>
          <p:cNvPr id="15" name="Dikdörtgen 14"/>
          <p:cNvSpPr/>
          <p:nvPr/>
        </p:nvSpPr>
        <p:spPr>
          <a:xfrm>
            <a:off x="990600" y="5001768"/>
            <a:ext cx="3718560" cy="271272"/>
          </a:xfrm>
          <a:prstGeom prst="rect">
            <a:avLst/>
          </a:prstGeom>
          <a:solidFill>
            <a:srgbClr val="FFFFFF"/>
          </a:solidFill>
        </p:spPr>
        <p:txBody>
          <a:bodyPr lIns="0" tIns="0" rIns="0" bIns="0">
            <a:noAutofit/>
          </a:bodyPr>
          <a:lstStyle/>
          <a:p>
            <a:pPr marL="0" marR="0" indent="0">
              <a:lnSpc>
                <a:spcPct val="126000"/>
              </a:lnSpc>
            </a:pPr>
            <a:r>
              <a:rPr lang="tr" sz="850" b="1">
                <a:latin typeface="Garamond"/>
              </a:rPr>
              <a:t>Birinci derece örgüt üyesi </a:t>
            </a:r>
            <a:r>
              <a:rPr lang="tr" sz="850">
                <a:latin typeface="Garamond"/>
              </a:rPr>
              <a:t>olan üreticilere 500 TL, toplamda </a:t>
            </a:r>
            <a:r>
              <a:rPr lang="tr" sz="850" b="1">
                <a:latin typeface="Garamond"/>
              </a:rPr>
              <a:t>16 bin 250 TL </a:t>
            </a:r>
            <a:r>
              <a:rPr lang="tr" sz="850">
                <a:latin typeface="Garamond"/>
              </a:rPr>
              <a:t>destek ödenecektir.</a:t>
            </a:r>
          </a:p>
        </p:txBody>
      </p:sp>
      <p:sp>
        <p:nvSpPr>
          <p:cNvPr id="16" name="Dikdörtgen 15"/>
          <p:cNvSpPr/>
          <p:nvPr/>
        </p:nvSpPr>
        <p:spPr>
          <a:xfrm>
            <a:off x="990600" y="5632704"/>
            <a:ext cx="3715512" cy="304800"/>
          </a:xfrm>
          <a:prstGeom prst="rect">
            <a:avLst/>
          </a:prstGeom>
          <a:solidFill>
            <a:srgbClr val="FFFFFF"/>
          </a:solidFill>
        </p:spPr>
        <p:txBody>
          <a:bodyPr lIns="0" tIns="0" rIns="0" bIns="0">
            <a:noAutofit/>
          </a:bodyPr>
          <a:lstStyle/>
          <a:p>
            <a:pPr marL="0" marR="0" indent="0">
              <a:lnSpc>
                <a:spcPct val="126000"/>
              </a:lnSpc>
            </a:pPr>
            <a:r>
              <a:rPr lang="tr" sz="850">
                <a:latin typeface="Garamond"/>
              </a:rPr>
              <a:t>2023 yılındaki besilik erkek sığır (karkas) destekleme miktarı </a:t>
            </a:r>
            <a:r>
              <a:rPr lang="tr" sz="850" b="1">
                <a:latin typeface="Garamond"/>
              </a:rPr>
              <a:t>%550 artışla </a:t>
            </a:r>
            <a:r>
              <a:rPr lang="tr" sz="850">
                <a:latin typeface="Garamond"/>
              </a:rPr>
              <a:t>2 bin 500 TL’den </a:t>
            </a:r>
            <a:r>
              <a:rPr lang="tr" sz="850" b="1">
                <a:latin typeface="Garamond"/>
              </a:rPr>
              <a:t>2024-2025 yıllarında 16 bin 250 TL’ye </a:t>
            </a:r>
            <a:r>
              <a:rPr lang="tr" sz="850">
                <a:latin typeface="Garamond"/>
              </a:rPr>
              <a:t>çıkarılmıştır</a:t>
            </a:r>
            <a:r>
              <a:rPr lang="tr" sz="850" b="1">
                <a:latin typeface="Garamond"/>
              </a:rPr>
              <a:t>.</a:t>
            </a:r>
          </a:p>
        </p:txBody>
      </p:sp>
      <p:sp>
        <p:nvSpPr>
          <p:cNvPr id="17" name="Dikdörtgen 16"/>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976" y="204216"/>
            <a:ext cx="274320" cy="271272"/>
          </a:xfrm>
          <a:prstGeom prst="rect">
            <a:avLst/>
          </a:prstGeom>
        </p:spPr>
      </p:pic>
      <p:pic>
        <p:nvPicPr>
          <p:cNvPr id="3" name="Resim 2"/>
          <p:cNvPicPr>
            <a:picLocks noChangeAspect="1"/>
          </p:cNvPicPr>
          <p:nvPr/>
        </p:nvPicPr>
        <p:blipFill>
          <a:blip r:embed="rId3"/>
          <a:stretch>
            <a:fillRect/>
          </a:stretch>
        </p:blipFill>
        <p:spPr>
          <a:xfrm>
            <a:off x="3011424" y="1752600"/>
            <a:ext cx="1959864" cy="4913376"/>
          </a:xfrm>
          <a:prstGeom prst="rect">
            <a:avLst/>
          </a:prstGeom>
        </p:spPr>
      </p:pic>
      <p:pic>
        <p:nvPicPr>
          <p:cNvPr id="4" name="Resim 3"/>
          <p:cNvPicPr>
            <a:picLocks noChangeAspect="1"/>
          </p:cNvPicPr>
          <p:nvPr/>
        </p:nvPicPr>
        <p:blipFill>
          <a:blip r:embed="rId4"/>
          <a:stretch>
            <a:fillRect/>
          </a:stretch>
        </p:blipFill>
        <p:spPr>
          <a:xfrm>
            <a:off x="2526792" y="7068312"/>
            <a:ext cx="2249424" cy="274320"/>
          </a:xfrm>
          <a:prstGeom prst="rect">
            <a:avLst/>
          </a:prstGeom>
        </p:spPr>
      </p:pic>
      <p:sp>
        <p:nvSpPr>
          <p:cNvPr id="5" name="Dikdörtgen 4"/>
          <p:cNvSpPr/>
          <p:nvPr/>
        </p:nvSpPr>
        <p:spPr>
          <a:xfrm>
            <a:off x="3413760" y="271272"/>
            <a:ext cx="1374648"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478536" y="274320"/>
            <a:ext cx="1834896" cy="91440"/>
          </a:xfrm>
          <a:prstGeom prst="rect">
            <a:avLst/>
          </a:prstGeom>
          <a:solidFill>
            <a:srgbClr val="FFFFFF"/>
          </a:solidFill>
        </p:spPr>
        <p:txBody>
          <a:bodyPr wrap="none" lIns="0" tIns="0" rIns="0" bIns="0">
            <a:noAutofit/>
          </a:bodyPr>
          <a:lstStyle/>
          <a:p>
            <a:pPr marL="0" marR="0" indent="0" defTabSz="1798320">
              <a:tabLst/>
            </a:pPr>
            <a:r>
              <a:rPr lang="tr" sz="750" b="1">
                <a:latin typeface="Cambria"/>
              </a:rPr>
              <a:t>47 -------------------------</a:t>
            </a:r>
          </a:p>
        </p:txBody>
      </p:sp>
      <p:sp>
        <p:nvSpPr>
          <p:cNvPr id="7" name="Dikdörtgen 6"/>
          <p:cNvSpPr/>
          <p:nvPr/>
        </p:nvSpPr>
        <p:spPr>
          <a:xfrm>
            <a:off x="478536" y="527304"/>
            <a:ext cx="1834896" cy="332232"/>
          </a:xfrm>
          <a:prstGeom prst="rect">
            <a:avLst/>
          </a:prstGeom>
          <a:solidFill>
            <a:srgbClr val="FFFFFF"/>
          </a:solidFill>
        </p:spPr>
        <p:txBody>
          <a:bodyPr lIns="0" tIns="0" rIns="0" bIns="0">
            <a:noAutofit/>
          </a:bodyPr>
          <a:lstStyle/>
          <a:p>
            <a:pPr marL="0" marR="0" indent="228600">
              <a:lnSpc>
                <a:spcPct val="86000"/>
              </a:lnSpc>
            </a:pPr>
            <a:r>
              <a:rPr lang="tr" sz="1200" b="1">
                <a:latin typeface="Segoe UI"/>
              </a:rPr>
              <a:t>ÜRÜN GELİŞTİRME</a:t>
            </a:r>
          </a:p>
          <a:p>
            <a:pPr marL="0" marR="0" indent="228600">
              <a:lnSpc>
                <a:spcPct val="86000"/>
              </a:lnSpc>
            </a:pPr>
            <a:r>
              <a:rPr lang="tr" sz="1200" b="1">
                <a:latin typeface="Segoe UI"/>
              </a:rPr>
              <a:t>DESTEKLERİ</a:t>
            </a:r>
          </a:p>
        </p:txBody>
      </p:sp>
      <p:sp>
        <p:nvSpPr>
          <p:cNvPr id="8" name="Dikdörtgen 7"/>
          <p:cNvSpPr/>
          <p:nvPr/>
        </p:nvSpPr>
        <p:spPr>
          <a:xfrm>
            <a:off x="694944" y="1286256"/>
            <a:ext cx="1011936" cy="146304"/>
          </a:xfrm>
          <a:prstGeom prst="rect">
            <a:avLst/>
          </a:prstGeom>
          <a:solidFill>
            <a:srgbClr val="FFFFFF"/>
          </a:solidFill>
        </p:spPr>
        <p:txBody>
          <a:bodyPr wrap="none" lIns="0" tIns="0" rIns="0" bIns="0">
            <a:noAutofit/>
          </a:bodyPr>
          <a:lstStyle/>
          <a:p>
            <a:pPr marL="0" marR="0" indent="0" algn="just"/>
            <a:r>
              <a:rPr lang="tr" sz="850" b="1">
                <a:latin typeface="Book Antiqua"/>
              </a:rPr>
              <a:t>TİFTİK DESTEĞİ</a:t>
            </a:r>
          </a:p>
        </p:txBody>
      </p:sp>
      <p:sp>
        <p:nvSpPr>
          <p:cNvPr id="9" name="Dikdörtgen 8"/>
          <p:cNvSpPr/>
          <p:nvPr/>
        </p:nvSpPr>
        <p:spPr>
          <a:xfrm>
            <a:off x="691896" y="1813560"/>
            <a:ext cx="2185416" cy="4843272"/>
          </a:xfrm>
          <a:prstGeom prst="rect">
            <a:avLst/>
          </a:prstGeom>
          <a:solidFill>
            <a:srgbClr val="FFFFFF"/>
          </a:solidFill>
        </p:spPr>
        <p:txBody>
          <a:bodyPr lIns="0" tIns="0" rIns="0" bIns="0">
            <a:noAutofit/>
          </a:bodyPr>
          <a:lstStyle/>
          <a:p>
            <a:pPr marL="0" marR="0" indent="0" algn="just">
              <a:lnSpc>
                <a:spcPct val="126000"/>
              </a:lnSpc>
              <a:spcAft>
                <a:spcPts val="770"/>
              </a:spcAft>
            </a:pPr>
            <a:r>
              <a:rPr lang="tr" sz="850">
                <a:latin typeface="Garamond"/>
              </a:rPr>
              <a:t>.D ünyanın birçok bölgesinde Ankara keçisi tiftik, et ve çok az da olsa sütü için yetiştirilmektedir. Zararlı güneş ışınlarını geçirmeyen, nem çeken, ısıya dayanıklı, kolayca boyanabilen ve kolay kir tutmayan bir elyaf olmasından dolayı, dokuma sanayisinin vazgeçilmez bir hammaddesidir. Tekstil ve trikotaj sanayisinde kullanılan tiftik dış giyim, döşemelik kumaş, battaniye, halı, şal, şapka, atkı, astarlık kumaş, tela yapımı gibi değişik alanlarda kullanılmaktadır. Tiftik üreticilerin devamlılığının sağlanması, dünyanın en kaliteli tiftiğinin ekonomik katkısının artırılması, üretilen tiftiğin pazar payının yükseltilmesi büyük önem arz etmektedir.</a:t>
            </a:r>
          </a:p>
          <a:p>
            <a:pPr marL="0" marR="0" indent="0" algn="just">
              <a:lnSpc>
                <a:spcPct val="126000"/>
              </a:lnSpc>
              <a:spcAft>
                <a:spcPts val="770"/>
              </a:spcAft>
            </a:pPr>
            <a:r>
              <a:rPr lang="tr" sz="850">
                <a:latin typeface="Garamond"/>
              </a:rPr>
              <a:t>Hayvancılık destekleme modeliyle, mevcut tiftik üreticilerinin faaliyetlerini sürdürebilmesi sağlanırken; yönlendirici desteklerin yanı sıra ürüne odaklı verim desteği de uygulanmaktadır. Böylece hem üretici sayısının artması hem de üretilen tiftik miktarı ve kalitesinin yükseltilmesi hedeflenmektedir.</a:t>
            </a:r>
          </a:p>
          <a:p>
            <a:pPr marL="0" marR="0" indent="0" algn="just">
              <a:lnSpc>
                <a:spcPct val="126000"/>
              </a:lnSpc>
            </a:pPr>
            <a:r>
              <a:rPr lang="tr" sz="850">
                <a:latin typeface="Garamond"/>
              </a:rPr>
              <a:t>Tiftik desteği kapsamında, üretilen her kilogram tiftik için temel bir destek ödenmekte; ayrıca tiftik kalitesine göre anaç hayvan ve oğlak tiftiğine, genç ve kadın yetiştiriciler tarafından üretilen tiftiğe, yanısıra sözleşmeli üretim kapsamında elde edilen tiftiğe ilave destekler verilmektedir.</a:t>
            </a:r>
          </a:p>
        </p:txBody>
      </p:sp>
      <p:sp>
        <p:nvSpPr>
          <p:cNvPr id="10" name="Dikdörtgen 9"/>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604346" y="1903306"/>
            <a:ext cx="2048934" cy="2028614"/>
          </a:xfrm>
          <a:prstGeom prst="rect">
            <a:avLst/>
          </a:prstGeom>
        </p:spPr>
      </p:pic>
      <p:pic>
        <p:nvPicPr>
          <p:cNvPr id="3" name="Resim 2"/>
          <p:cNvPicPr>
            <a:picLocks noChangeAspect="1"/>
          </p:cNvPicPr>
          <p:nvPr/>
        </p:nvPicPr>
        <p:blipFill>
          <a:blip r:embed="rId3"/>
          <a:stretch>
            <a:fillRect/>
          </a:stretch>
        </p:blipFill>
        <p:spPr>
          <a:xfrm>
            <a:off x="528320" y="4091093"/>
            <a:ext cx="1916853" cy="2370667"/>
          </a:xfrm>
          <a:prstGeom prst="rect">
            <a:avLst/>
          </a:prstGeom>
        </p:spPr>
      </p:pic>
      <p:sp>
        <p:nvSpPr>
          <p:cNvPr id="4" name="Dikdörtgen 3"/>
          <p:cNvSpPr/>
          <p:nvPr/>
        </p:nvSpPr>
        <p:spPr>
          <a:xfrm>
            <a:off x="521546" y="274320"/>
            <a:ext cx="1371600" cy="10160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521546" y="530013"/>
            <a:ext cx="1371600" cy="330200"/>
          </a:xfrm>
          <a:prstGeom prst="rect">
            <a:avLst/>
          </a:prstGeom>
          <a:solidFill>
            <a:srgbClr val="FFFFFF"/>
          </a:solidFill>
        </p:spPr>
        <p:txBody>
          <a:bodyPr lIns="0" tIns="0" rIns="0" bIns="0">
            <a:noAutofit/>
          </a:bodyPr>
          <a:lstStyle/>
          <a:p>
            <a:pPr marL="0" marR="0" indent="0">
              <a:lnSpc>
                <a:spcPct val="84000"/>
              </a:lnSpc>
            </a:pPr>
            <a:r>
              <a:rPr lang="tr" sz="1200" b="1">
                <a:latin typeface="Segoe UI"/>
              </a:rPr>
              <a:t>ÜRÜN GELİŞTİRME</a:t>
            </a:r>
          </a:p>
          <a:p>
            <a:pPr marL="0" marR="0" indent="0">
              <a:lnSpc>
                <a:spcPct val="84000"/>
              </a:lnSpc>
            </a:pPr>
            <a:r>
              <a:rPr lang="tr" sz="1200" b="1">
                <a:latin typeface="Segoe UI"/>
              </a:rPr>
              <a:t>DESTEKLERİ</a:t>
            </a:r>
          </a:p>
        </p:txBody>
      </p:sp>
      <p:sp>
        <p:nvSpPr>
          <p:cNvPr id="6" name="Dikdörtgen 5"/>
          <p:cNvSpPr/>
          <p:nvPr/>
        </p:nvSpPr>
        <p:spPr>
          <a:xfrm>
            <a:off x="4680373" y="277706"/>
            <a:ext cx="159173" cy="108374"/>
          </a:xfrm>
          <a:prstGeom prst="rect">
            <a:avLst/>
          </a:prstGeom>
          <a:solidFill>
            <a:srgbClr val="FFFFFF"/>
          </a:solidFill>
        </p:spPr>
        <p:txBody>
          <a:bodyPr wrap="none" lIns="0" tIns="0" rIns="0" bIns="0">
            <a:noAutofit/>
          </a:bodyPr>
          <a:lstStyle/>
          <a:p>
            <a:pPr marL="0" marR="0" indent="0"/>
            <a:r>
              <a:rPr lang="tr" sz="750" b="1">
                <a:latin typeface="Cambria"/>
              </a:rPr>
              <a:t>48</a:t>
            </a:r>
          </a:p>
        </p:txBody>
      </p:sp>
      <p:sp>
        <p:nvSpPr>
          <p:cNvPr id="7" name="Dikdörtgen 6"/>
          <p:cNvSpPr/>
          <p:nvPr/>
        </p:nvSpPr>
        <p:spPr>
          <a:xfrm>
            <a:off x="518160" y="1290320"/>
            <a:ext cx="1009226" cy="142240"/>
          </a:xfrm>
          <a:prstGeom prst="rect">
            <a:avLst/>
          </a:prstGeom>
          <a:solidFill>
            <a:srgbClr val="FFFFFF"/>
          </a:solidFill>
        </p:spPr>
        <p:txBody>
          <a:bodyPr wrap="none" lIns="0" tIns="0" rIns="0" bIns="0">
            <a:noAutofit/>
          </a:bodyPr>
          <a:lstStyle/>
          <a:p>
            <a:pPr marL="0" marR="0" indent="0" algn="just"/>
            <a:r>
              <a:rPr lang="tr" sz="850" b="1">
                <a:latin typeface="Book Antiqua"/>
              </a:rPr>
              <a:t>TİFTİK DESTEĞİ</a:t>
            </a:r>
          </a:p>
        </p:txBody>
      </p:sp>
      <p:sp>
        <p:nvSpPr>
          <p:cNvPr id="8" name="Dikdörtgen 7"/>
          <p:cNvSpPr/>
          <p:nvPr/>
        </p:nvSpPr>
        <p:spPr>
          <a:xfrm>
            <a:off x="514773" y="1910080"/>
            <a:ext cx="1943947" cy="2038773"/>
          </a:xfrm>
          <a:prstGeom prst="rect">
            <a:avLst/>
          </a:prstGeom>
          <a:solidFill>
            <a:srgbClr val="FFFFFF"/>
          </a:solidFill>
        </p:spPr>
        <p:txBody>
          <a:bodyPr lIns="0" tIns="0" rIns="0" bIns="0">
            <a:noAutofit/>
          </a:bodyPr>
          <a:lstStyle/>
          <a:p>
            <a:pPr marL="0" marR="0" indent="0" algn="just">
              <a:lnSpc>
                <a:spcPct val="126000"/>
              </a:lnSpc>
              <a:spcAft>
                <a:spcPts val="210"/>
              </a:spcAft>
            </a:pPr>
            <a:r>
              <a:rPr lang="tr" sz="850">
                <a:latin typeface="Garamond"/>
              </a:rPr>
              <a:t>Tiftik üretim desteğinin temel amacı; ülkemize özgü Ankara keçisi yetiştiriciliğinin yaygınlaştırılması, bu türdeki hayvan varlığının artırılması, tiftik üretim kapasitesinin yükseltilmesi ve birinci kalite tiftik elde edilmesidir.</a:t>
            </a:r>
          </a:p>
          <a:p>
            <a:pPr marL="0" marR="0" indent="0" algn="just">
              <a:lnSpc>
                <a:spcPct val="125000"/>
              </a:lnSpc>
            </a:pPr>
            <a:r>
              <a:rPr lang="tr" sz="850">
                <a:latin typeface="Garamond"/>
              </a:rPr>
              <a:t>Bu yolla, kırsal alanda yaşayan yetiştiricilerin ekonomik koşullarının iyileştirilmesi, ülkemizde üretilen kaliteli tiftiğin ihracata yönlendirilerek değerlendirilmesi ve böylelikle ülke ekonomisine daha yüksek katma değer sağlanması hedeflenmektedir.</a:t>
            </a:r>
          </a:p>
        </p:txBody>
      </p:sp>
      <p:sp>
        <p:nvSpPr>
          <p:cNvPr id="9" name="Dikdörtgen 8"/>
          <p:cNvSpPr/>
          <p:nvPr/>
        </p:nvSpPr>
        <p:spPr>
          <a:xfrm>
            <a:off x="2594186" y="4101253"/>
            <a:ext cx="2103120" cy="2380827"/>
          </a:xfrm>
          <a:prstGeom prst="rect">
            <a:avLst/>
          </a:prstGeom>
          <a:solidFill>
            <a:srgbClr val="FFFFFF"/>
          </a:solidFill>
        </p:spPr>
        <p:txBody>
          <a:bodyPr lIns="0" tIns="0" rIns="0" bIns="0">
            <a:noAutofit/>
          </a:bodyPr>
          <a:lstStyle/>
          <a:p>
            <a:pPr marL="0" marR="0" indent="0" algn="just">
              <a:lnSpc>
                <a:spcPct val="125000"/>
              </a:lnSpc>
              <a:spcAft>
                <a:spcPts val="420"/>
              </a:spcAft>
            </a:pPr>
            <a:r>
              <a:rPr lang="tr" sz="850">
                <a:latin typeface="Garamond"/>
              </a:rPr>
              <a:t>Tiftik üretim desteğinin, belirlenen amaçlara ulaşmada yönlendirici bir araç olarak kullanılması hedeflenmiştir. Bu kapsamda; genç ve kadın üreticilerin üretim faaliyetlerine kazandırılması ve üretime katılımlarının teşvik edilmesi, ayrıca destekleme fiyatının tiftik kalitesine göre farklılaştırılması suretiyle kaliteyi artırıcı ve üretici kârlılığını yükseltici etkilerin oluşturulması amaçlanmaktadır.</a:t>
            </a:r>
          </a:p>
          <a:p>
            <a:pPr marL="0" marR="0" indent="0" algn="just">
              <a:lnSpc>
                <a:spcPct val="126000"/>
              </a:lnSpc>
            </a:pPr>
            <a:r>
              <a:rPr lang="tr" sz="850">
                <a:latin typeface="Garamond"/>
              </a:rPr>
              <a:t>Sözleşmeli tiftik üretimi ile yetiştiricilerin ürettikleri ürünü satma imkânlarının en üst düzeye çıkarılması hedeflenmiştir. Ayrıca, desteklemeden yararlanan yetiştiriciler tarafından daha kaliteli anamal ve oğlak tiftiği üretiminin teşvik edilmesi sağlanmıştır.</a:t>
            </a:r>
          </a:p>
        </p:txBody>
      </p:sp>
      <p:sp>
        <p:nvSpPr>
          <p:cNvPr id="10" name="Dikdörtgen 9"/>
          <p:cNvSpPr/>
          <p:nvPr/>
        </p:nvSpPr>
        <p:spPr>
          <a:xfrm>
            <a:off x="3417146" y="7139093"/>
            <a:ext cx="1419014" cy="104987"/>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96590" y="2110368"/>
            <a:ext cx="986883" cy="989671"/>
          </a:xfrm>
          <a:prstGeom prst="rect">
            <a:avLst/>
          </a:prstGeom>
        </p:spPr>
      </p:pic>
      <p:pic>
        <p:nvPicPr>
          <p:cNvPr id="3" name="Resim 2"/>
          <p:cNvPicPr>
            <a:picLocks noChangeAspect="1"/>
          </p:cNvPicPr>
          <p:nvPr/>
        </p:nvPicPr>
        <p:blipFill>
          <a:blip r:embed="rId3"/>
          <a:stretch>
            <a:fillRect/>
          </a:stretch>
        </p:blipFill>
        <p:spPr>
          <a:xfrm>
            <a:off x="596590" y="4042317"/>
            <a:ext cx="986883" cy="984095"/>
          </a:xfrm>
          <a:prstGeom prst="rect">
            <a:avLst/>
          </a:prstGeom>
        </p:spPr>
      </p:pic>
      <p:pic>
        <p:nvPicPr>
          <p:cNvPr id="4" name="Resim 3"/>
          <p:cNvPicPr>
            <a:picLocks noChangeAspect="1"/>
          </p:cNvPicPr>
          <p:nvPr/>
        </p:nvPicPr>
        <p:blipFill>
          <a:blip r:embed="rId4"/>
          <a:stretch>
            <a:fillRect/>
          </a:stretch>
        </p:blipFill>
        <p:spPr>
          <a:xfrm>
            <a:off x="596590" y="5413917"/>
            <a:ext cx="986883" cy="992458"/>
          </a:xfrm>
          <a:prstGeom prst="rect">
            <a:avLst/>
          </a:prstGeom>
        </p:spPr>
      </p:pic>
      <p:sp>
        <p:nvSpPr>
          <p:cNvPr id="5" name="Dikdörtgen 4"/>
          <p:cNvSpPr/>
          <p:nvPr/>
        </p:nvSpPr>
        <p:spPr>
          <a:xfrm>
            <a:off x="479502" y="278780"/>
            <a:ext cx="156117" cy="105937"/>
          </a:xfrm>
          <a:prstGeom prst="rect">
            <a:avLst/>
          </a:prstGeom>
          <a:solidFill>
            <a:srgbClr val="FFFFFF"/>
          </a:solidFill>
        </p:spPr>
        <p:txBody>
          <a:bodyPr wrap="none" lIns="0" tIns="0" rIns="0" bIns="0">
            <a:noAutofit/>
          </a:bodyPr>
          <a:lstStyle/>
          <a:p>
            <a:pPr marL="0" marR="0" indent="0"/>
            <a:r>
              <a:rPr lang="tr" sz="750" b="1">
                <a:latin typeface="Cambria"/>
              </a:rPr>
              <a:t>49</a:t>
            </a:r>
          </a:p>
        </p:txBody>
      </p:sp>
      <p:sp>
        <p:nvSpPr>
          <p:cNvPr id="6" name="Dikdörtgen 5"/>
          <p:cNvSpPr/>
          <p:nvPr/>
        </p:nvSpPr>
        <p:spPr>
          <a:xfrm>
            <a:off x="3417848" y="270417"/>
            <a:ext cx="1368812" cy="125451"/>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7" name="Dikdörtgen 6"/>
          <p:cNvSpPr/>
          <p:nvPr/>
        </p:nvSpPr>
        <p:spPr>
          <a:xfrm>
            <a:off x="705314" y="510168"/>
            <a:ext cx="1366025" cy="348475"/>
          </a:xfrm>
          <a:prstGeom prst="rect">
            <a:avLst/>
          </a:prstGeom>
          <a:solidFill>
            <a:srgbClr val="FFFFFF"/>
          </a:solidFill>
        </p:spPr>
        <p:txBody>
          <a:bodyPr lIns="0" tIns="0" rIns="0" bIns="0">
            <a:noAutofit/>
          </a:bodyPr>
          <a:lstStyle/>
          <a:p>
            <a:pPr marL="0" marR="0" indent="0">
              <a:lnSpc>
                <a:spcPct val="85000"/>
              </a:lnSpc>
            </a:pPr>
            <a:r>
              <a:rPr lang="tr" sz="1200" b="1">
                <a:latin typeface="Segoe UI"/>
              </a:rPr>
              <a:t>ÜRÜN GELİŞTİRME</a:t>
            </a:r>
          </a:p>
          <a:p>
            <a:pPr marL="0" marR="0" indent="0">
              <a:lnSpc>
                <a:spcPct val="85000"/>
              </a:lnSpc>
            </a:pPr>
            <a:r>
              <a:rPr lang="tr" sz="1200" b="1">
                <a:latin typeface="Segoe UI"/>
              </a:rPr>
              <a:t>DESTEKLERİ</a:t>
            </a:r>
          </a:p>
        </p:txBody>
      </p:sp>
      <p:sp>
        <p:nvSpPr>
          <p:cNvPr id="8" name="Dikdörtgen 7"/>
          <p:cNvSpPr/>
          <p:nvPr/>
        </p:nvSpPr>
        <p:spPr>
          <a:xfrm>
            <a:off x="696951" y="1287965"/>
            <a:ext cx="1011973" cy="144966"/>
          </a:xfrm>
          <a:prstGeom prst="rect">
            <a:avLst/>
          </a:prstGeom>
          <a:solidFill>
            <a:srgbClr val="FFFFFF"/>
          </a:solidFill>
        </p:spPr>
        <p:txBody>
          <a:bodyPr wrap="none" lIns="0" tIns="0" rIns="0" bIns="0">
            <a:noAutofit/>
          </a:bodyPr>
          <a:lstStyle/>
          <a:p>
            <a:pPr marL="0" marR="0" indent="0"/>
            <a:r>
              <a:rPr lang="tr" sz="850" b="1">
                <a:latin typeface="Book Antiqua"/>
              </a:rPr>
              <a:t>TİFTİK DESTEĞİ</a:t>
            </a:r>
          </a:p>
        </p:txBody>
      </p:sp>
      <p:sp>
        <p:nvSpPr>
          <p:cNvPr id="9" name="Dikdörtgen 8"/>
          <p:cNvSpPr/>
          <p:nvPr/>
        </p:nvSpPr>
        <p:spPr>
          <a:xfrm>
            <a:off x="696951" y="1764680"/>
            <a:ext cx="741556" cy="125451"/>
          </a:xfrm>
          <a:prstGeom prst="rect">
            <a:avLst/>
          </a:prstGeom>
          <a:solidFill>
            <a:srgbClr val="FFFFFF"/>
          </a:solidFill>
        </p:spPr>
        <p:txBody>
          <a:bodyPr wrap="none" lIns="0" tIns="0" rIns="0" bIns="0">
            <a:noAutofit/>
          </a:bodyPr>
          <a:lstStyle/>
          <a:p>
            <a:pPr marL="0" marR="0" indent="0"/>
            <a:r>
              <a:rPr lang="tr" sz="850" b="1">
                <a:latin typeface="Book Antiqua"/>
              </a:rPr>
              <a:t>Temel Destek</a:t>
            </a:r>
          </a:p>
        </p:txBody>
      </p:sp>
      <p:sp>
        <p:nvSpPr>
          <p:cNvPr id="10" name="Dikdörtgen 9"/>
          <p:cNvSpPr/>
          <p:nvPr/>
        </p:nvSpPr>
        <p:spPr>
          <a:xfrm>
            <a:off x="1926373" y="2154973"/>
            <a:ext cx="3038707" cy="919975"/>
          </a:xfrm>
          <a:prstGeom prst="rect">
            <a:avLst/>
          </a:prstGeom>
          <a:solidFill>
            <a:srgbClr val="FFFFFF"/>
          </a:solidFill>
        </p:spPr>
        <p:txBody>
          <a:bodyPr lIns="0" tIns="0" rIns="0" bIns="0">
            <a:noAutofit/>
          </a:bodyPr>
          <a:lstStyle/>
          <a:p>
            <a:pPr marL="0" marR="0" indent="0" algn="just">
              <a:lnSpc>
                <a:spcPct val="125000"/>
              </a:lnSpc>
            </a:pPr>
            <a:r>
              <a:rPr lang="tr" sz="850">
                <a:latin typeface="Garamond"/>
              </a:rPr>
              <a:t>Üretmiş olduğu tiftiği, Tiftik ve Yapağı Tarım Satış Kooperatifleri Birliğine (Tiftikbirlik), Tiftikbirlik'e bağlı kooperatiflere, Damızlık Koyun Keçi Yetiştiricileri Birliklerine veya Bakanlığa kayıtlı yün işleme tesislerine müstahsil makbuzu karşılığında satan ve Tiftik Kayıt Sistemi veri tabanına kaydettiren üreticilere 2025 yılı için </a:t>
            </a:r>
            <a:r>
              <a:rPr lang="tr" sz="850" b="1">
                <a:latin typeface="Garamond"/>
              </a:rPr>
              <a:t>160 TL/kg </a:t>
            </a:r>
            <a:r>
              <a:rPr lang="tr" sz="850">
                <a:latin typeface="Garamond"/>
              </a:rPr>
              <a:t>temel destek ödenecektir.</a:t>
            </a:r>
          </a:p>
        </p:txBody>
      </p:sp>
      <p:sp>
        <p:nvSpPr>
          <p:cNvPr id="11" name="Dikdörtgen 10"/>
          <p:cNvSpPr/>
          <p:nvPr/>
        </p:nvSpPr>
        <p:spPr>
          <a:xfrm>
            <a:off x="694163" y="3509846"/>
            <a:ext cx="1165302" cy="125451"/>
          </a:xfrm>
          <a:prstGeom prst="rect">
            <a:avLst/>
          </a:prstGeom>
          <a:solidFill>
            <a:srgbClr val="FFFFFF"/>
          </a:solidFill>
        </p:spPr>
        <p:txBody>
          <a:bodyPr wrap="none" lIns="0" tIns="0" rIns="0" bIns="0">
            <a:noAutofit/>
          </a:bodyPr>
          <a:lstStyle/>
          <a:p>
            <a:pPr marL="0" marR="0" indent="0"/>
            <a:r>
              <a:rPr lang="tr" sz="850" b="1">
                <a:latin typeface="Book Antiqua"/>
              </a:rPr>
              <a:t>Yönlendirici Kriterler</a:t>
            </a:r>
          </a:p>
        </p:txBody>
      </p:sp>
      <p:sp>
        <p:nvSpPr>
          <p:cNvPr id="12" name="Dikdörtgen 11"/>
          <p:cNvSpPr/>
          <p:nvPr/>
        </p:nvSpPr>
        <p:spPr>
          <a:xfrm>
            <a:off x="1926373" y="4089709"/>
            <a:ext cx="3052646" cy="727617"/>
          </a:xfrm>
          <a:prstGeom prst="rect">
            <a:avLst/>
          </a:prstGeom>
          <a:solidFill>
            <a:srgbClr val="FFFFFF"/>
          </a:solidFill>
        </p:spPr>
        <p:txBody>
          <a:bodyPr lIns="0" tIns="0" rIns="0" bIns="0">
            <a:noAutofit/>
          </a:bodyPr>
          <a:lstStyle/>
          <a:p>
            <a:pPr marL="0" marR="0" indent="0" algn="just">
              <a:lnSpc>
                <a:spcPct val="126000"/>
              </a:lnSpc>
            </a:pPr>
            <a:r>
              <a:rPr lang="tr" sz="850" b="1" u="sng">
                <a:latin typeface="Garamond"/>
              </a:rPr>
              <a:t>Kadın veya 41 y</a:t>
            </a:r>
            <a:r>
              <a:rPr lang="tr" sz="850" b="1">
                <a:latin typeface="Garamond"/>
              </a:rPr>
              <a:t>aş</a:t>
            </a:r>
            <a:r>
              <a:rPr lang="tr" sz="850" b="1" u="sng">
                <a:latin typeface="Garamond"/>
              </a:rPr>
              <a:t>ından</a:t>
            </a:r>
            <a:r>
              <a:rPr lang="tr" sz="850" b="1">
                <a:latin typeface="Garamond"/>
              </a:rPr>
              <a:t> g</a:t>
            </a:r>
            <a:r>
              <a:rPr lang="tr" sz="850" b="1" u="sng">
                <a:latin typeface="Garamond"/>
              </a:rPr>
              <a:t>ün almamı</a:t>
            </a:r>
            <a:r>
              <a:rPr lang="tr" sz="850" b="1">
                <a:latin typeface="Garamond"/>
              </a:rPr>
              <a:t>ş g</a:t>
            </a:r>
            <a:r>
              <a:rPr lang="tr" sz="850" b="1" u="sng">
                <a:latin typeface="Garamond"/>
              </a:rPr>
              <a:t>enç üreticilere:</a:t>
            </a:r>
            <a:r>
              <a:rPr lang="tr" sz="850" b="1">
                <a:latin typeface="Garamond"/>
              </a:rPr>
              <a:t> </a:t>
            </a:r>
            <a:r>
              <a:rPr lang="tr" sz="850">
                <a:latin typeface="Garamond"/>
              </a:rPr>
              <a:t>Destekleme takvim yılı başlangıcı itibarıyla üzerinde işletme kaydı bulunan; kadın üreticiler ile destekleme takvim yılının son gününde 41 yaşından gün almamış üreticilerin ürettikleri tiftik için temel desteğe ilave olarak </a:t>
            </a:r>
            <a:r>
              <a:rPr lang="tr" sz="850" b="1">
                <a:latin typeface="Garamond"/>
              </a:rPr>
              <a:t>%30 destek </a:t>
            </a:r>
            <a:r>
              <a:rPr lang="tr" sz="850">
                <a:latin typeface="Garamond"/>
              </a:rPr>
              <a:t>ödenecektir.</a:t>
            </a:r>
          </a:p>
        </p:txBody>
      </p:sp>
      <p:sp>
        <p:nvSpPr>
          <p:cNvPr id="13" name="Dikdörtgen 12"/>
          <p:cNvSpPr/>
          <p:nvPr/>
        </p:nvSpPr>
        <p:spPr>
          <a:xfrm>
            <a:off x="1898495" y="5625790"/>
            <a:ext cx="3066585" cy="574288"/>
          </a:xfrm>
          <a:prstGeom prst="rect">
            <a:avLst/>
          </a:prstGeom>
          <a:solidFill>
            <a:srgbClr val="FFFFFF"/>
          </a:solidFill>
        </p:spPr>
        <p:txBody>
          <a:bodyPr lIns="0" tIns="0" rIns="0" bIns="0">
            <a:noAutofit/>
          </a:bodyPr>
          <a:lstStyle/>
          <a:p>
            <a:pPr marL="0" marR="0" indent="0" algn="just">
              <a:lnSpc>
                <a:spcPct val="126000"/>
              </a:lnSpc>
            </a:pPr>
            <a:r>
              <a:rPr lang="tr" sz="850">
                <a:latin typeface="Garamond"/>
              </a:rPr>
              <a:t>Sözleşmeli üretim kapsamında birinci derece tarımsal amaçlı örgütle sözleşme yapılarak üretilen tiftik için temel desteğe </a:t>
            </a:r>
            <a:r>
              <a:rPr lang="tr" sz="850" b="1">
                <a:latin typeface="Garamond"/>
              </a:rPr>
              <a:t>ilave %100</a:t>
            </a:r>
            <a:r>
              <a:rPr lang="tr" sz="850">
                <a:latin typeface="Garamond"/>
              </a:rPr>
              <a:t>, diğer sözleşmeli üretilen tiftik için temel desteğe </a:t>
            </a:r>
            <a:r>
              <a:rPr lang="tr" sz="850" b="1">
                <a:latin typeface="Garamond"/>
              </a:rPr>
              <a:t>ilave %90 </a:t>
            </a:r>
            <a:r>
              <a:rPr lang="tr" sz="850">
                <a:latin typeface="Garamond"/>
              </a:rPr>
              <a:t>destek ödenecektir.</a:t>
            </a:r>
          </a:p>
        </p:txBody>
      </p:sp>
      <p:sp>
        <p:nvSpPr>
          <p:cNvPr id="14" name="Dikdörtgen 13"/>
          <p:cNvSpPr/>
          <p:nvPr/>
        </p:nvSpPr>
        <p:spPr>
          <a:xfrm>
            <a:off x="482290" y="7139568"/>
            <a:ext cx="1416205" cy="103149"/>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DFDFC"/>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25960" y="2612916"/>
            <a:ext cx="747927" cy="774465"/>
          </a:xfrm>
          <a:prstGeom prst="rect">
            <a:avLst/>
          </a:prstGeom>
        </p:spPr>
      </p:pic>
      <p:pic>
        <p:nvPicPr>
          <p:cNvPr id="3" name="Resim 2"/>
          <p:cNvPicPr>
            <a:picLocks noChangeAspect="1"/>
          </p:cNvPicPr>
          <p:nvPr/>
        </p:nvPicPr>
        <p:blipFill>
          <a:blip r:embed="rId3"/>
          <a:stretch>
            <a:fillRect/>
          </a:stretch>
        </p:blipFill>
        <p:spPr>
          <a:xfrm>
            <a:off x="574214" y="4736061"/>
            <a:ext cx="651419" cy="752751"/>
          </a:xfrm>
          <a:prstGeom prst="rect">
            <a:avLst/>
          </a:prstGeom>
        </p:spPr>
      </p:pic>
      <p:pic>
        <p:nvPicPr>
          <p:cNvPr id="4" name="Resim 3"/>
          <p:cNvPicPr>
            <a:picLocks noChangeAspect="1"/>
          </p:cNvPicPr>
          <p:nvPr/>
        </p:nvPicPr>
        <p:blipFill>
          <a:blip r:embed="rId4"/>
          <a:stretch>
            <a:fillRect/>
          </a:stretch>
        </p:blipFill>
        <p:spPr>
          <a:xfrm>
            <a:off x="2989291" y="2055590"/>
            <a:ext cx="1804674" cy="1633374"/>
          </a:xfrm>
          <a:prstGeom prst="rect">
            <a:avLst/>
          </a:prstGeom>
        </p:spPr>
      </p:pic>
      <p:pic>
        <p:nvPicPr>
          <p:cNvPr id="5" name="Resim 4"/>
          <p:cNvPicPr>
            <a:picLocks noChangeAspect="1"/>
          </p:cNvPicPr>
          <p:nvPr/>
        </p:nvPicPr>
        <p:blipFill>
          <a:blip r:embed="rId5"/>
          <a:stretch>
            <a:fillRect/>
          </a:stretch>
        </p:blipFill>
        <p:spPr>
          <a:xfrm>
            <a:off x="2989291" y="4330733"/>
            <a:ext cx="1804674" cy="1633374"/>
          </a:xfrm>
          <a:prstGeom prst="rect">
            <a:avLst/>
          </a:prstGeom>
        </p:spPr>
      </p:pic>
      <p:sp>
        <p:nvSpPr>
          <p:cNvPr id="6" name="Dikdörtgen 5"/>
          <p:cNvSpPr/>
          <p:nvPr/>
        </p:nvSpPr>
        <p:spPr>
          <a:xfrm>
            <a:off x="523548" y="275043"/>
            <a:ext cx="1370393" cy="101332"/>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7" name="Dikdörtgen 6"/>
          <p:cNvSpPr/>
          <p:nvPr/>
        </p:nvSpPr>
        <p:spPr>
          <a:xfrm>
            <a:off x="523548" y="528373"/>
            <a:ext cx="1370393" cy="328123"/>
          </a:xfrm>
          <a:prstGeom prst="rect">
            <a:avLst/>
          </a:prstGeom>
          <a:solidFill>
            <a:srgbClr val="FFFFFF"/>
          </a:solidFill>
        </p:spPr>
        <p:txBody>
          <a:bodyPr lIns="0" tIns="0" rIns="0" bIns="0">
            <a:noAutofit/>
          </a:bodyPr>
          <a:lstStyle/>
          <a:p>
            <a:pPr marL="0" marR="0" indent="0">
              <a:lnSpc>
                <a:spcPct val="83000"/>
              </a:lnSpc>
            </a:pPr>
            <a:r>
              <a:rPr lang="tr" sz="1200" b="1">
                <a:latin typeface="Segoe UI"/>
              </a:rPr>
              <a:t>ÜRÜN GELİŞTİRME</a:t>
            </a:r>
          </a:p>
          <a:p>
            <a:pPr marL="0" marR="0" indent="0">
              <a:lnSpc>
                <a:spcPct val="83000"/>
              </a:lnSpc>
            </a:pPr>
            <a:r>
              <a:rPr lang="tr" sz="1200" b="1">
                <a:latin typeface="Segoe UI"/>
              </a:rPr>
              <a:t>DESTEKLERİ</a:t>
            </a:r>
          </a:p>
        </p:txBody>
      </p:sp>
      <p:sp>
        <p:nvSpPr>
          <p:cNvPr id="8" name="Dikdörtgen 7"/>
          <p:cNvSpPr/>
          <p:nvPr/>
        </p:nvSpPr>
        <p:spPr>
          <a:xfrm>
            <a:off x="4687807" y="282281"/>
            <a:ext cx="151998" cy="103745"/>
          </a:xfrm>
          <a:prstGeom prst="rect">
            <a:avLst/>
          </a:prstGeom>
          <a:solidFill>
            <a:srgbClr val="FFFFFF"/>
          </a:solidFill>
        </p:spPr>
        <p:txBody>
          <a:bodyPr wrap="none" lIns="0" tIns="0" rIns="0" bIns="0">
            <a:noAutofit/>
          </a:bodyPr>
          <a:lstStyle/>
          <a:p>
            <a:pPr marL="0" marR="0" indent="0"/>
            <a:r>
              <a:rPr lang="tr" sz="750">
                <a:latin typeface="Arial"/>
              </a:rPr>
              <a:t>50</a:t>
            </a:r>
          </a:p>
        </p:txBody>
      </p:sp>
      <p:sp>
        <p:nvSpPr>
          <p:cNvPr id="9" name="Dikdörtgen 8"/>
          <p:cNvSpPr/>
          <p:nvPr/>
        </p:nvSpPr>
        <p:spPr>
          <a:xfrm>
            <a:off x="566976" y="1288363"/>
            <a:ext cx="962653" cy="142347"/>
          </a:xfrm>
          <a:prstGeom prst="rect">
            <a:avLst/>
          </a:prstGeom>
          <a:solidFill>
            <a:srgbClr val="FFFFFF"/>
          </a:solidFill>
        </p:spPr>
        <p:txBody>
          <a:bodyPr wrap="none" lIns="0" tIns="0" rIns="0" bIns="0">
            <a:noAutofit/>
          </a:bodyPr>
          <a:lstStyle/>
          <a:p>
            <a:pPr marL="0" marR="0" indent="0"/>
            <a:r>
              <a:rPr lang="tr" sz="850" b="1">
                <a:latin typeface="Book Antiqua"/>
              </a:rPr>
              <a:t>TİFTİK DESTEĞİ</a:t>
            </a:r>
          </a:p>
        </p:txBody>
      </p:sp>
      <p:sp>
        <p:nvSpPr>
          <p:cNvPr id="10" name="Dikdörtgen 9"/>
          <p:cNvSpPr/>
          <p:nvPr/>
        </p:nvSpPr>
        <p:spPr>
          <a:xfrm>
            <a:off x="566976" y="1828800"/>
            <a:ext cx="1035033" cy="125458"/>
          </a:xfrm>
          <a:prstGeom prst="rect">
            <a:avLst/>
          </a:prstGeom>
          <a:solidFill>
            <a:srgbClr val="FFFFFF"/>
          </a:solidFill>
        </p:spPr>
        <p:txBody>
          <a:bodyPr wrap="none" lIns="0" tIns="0" rIns="0" bIns="0">
            <a:noAutofit/>
          </a:bodyPr>
          <a:lstStyle/>
          <a:p>
            <a:pPr marL="0" marR="0" indent="0"/>
            <a:r>
              <a:rPr lang="tr" sz="850" b="1">
                <a:latin typeface="Book Antiqua"/>
              </a:rPr>
              <a:t>Verimlilik Kriterleri</a:t>
            </a:r>
          </a:p>
        </p:txBody>
      </p:sp>
      <p:sp>
        <p:nvSpPr>
          <p:cNvPr id="11" name="Dikdörtgen 10"/>
          <p:cNvSpPr/>
          <p:nvPr/>
        </p:nvSpPr>
        <p:spPr>
          <a:xfrm>
            <a:off x="1435535" y="2721486"/>
            <a:ext cx="1527217" cy="419803"/>
          </a:xfrm>
          <a:prstGeom prst="rect">
            <a:avLst/>
          </a:prstGeom>
          <a:solidFill>
            <a:srgbClr val="FFFFFF"/>
          </a:solidFill>
        </p:spPr>
        <p:txBody>
          <a:bodyPr lIns="0" tIns="0" rIns="0" bIns="0">
            <a:noAutofit/>
          </a:bodyPr>
          <a:lstStyle/>
          <a:p>
            <a:pPr marL="0" marR="0" indent="0">
              <a:lnSpc>
                <a:spcPct val="125000"/>
              </a:lnSpc>
            </a:pPr>
            <a:r>
              <a:rPr lang="tr" sz="850" b="1" u="sng">
                <a:latin typeface="Garamond"/>
              </a:rPr>
              <a:t>Kriter 1:</a:t>
            </a:r>
            <a:r>
              <a:rPr lang="tr" sz="850" b="1">
                <a:latin typeface="Garamond"/>
              </a:rPr>
              <a:t> </a:t>
            </a:r>
            <a:r>
              <a:rPr lang="tr" sz="850">
                <a:latin typeface="Garamond"/>
              </a:rPr>
              <a:t>Anamal tiftiğine temel desteğe </a:t>
            </a:r>
            <a:r>
              <a:rPr lang="tr" sz="850" b="1">
                <a:latin typeface="Garamond"/>
              </a:rPr>
              <a:t>%70 ilave </a:t>
            </a:r>
            <a:r>
              <a:rPr lang="tr" sz="850">
                <a:latin typeface="Garamond"/>
              </a:rPr>
              <a:t>destek ödenecektir.</a:t>
            </a:r>
          </a:p>
        </p:txBody>
      </p:sp>
      <p:sp>
        <p:nvSpPr>
          <p:cNvPr id="12" name="Dikdörtgen 11"/>
          <p:cNvSpPr/>
          <p:nvPr/>
        </p:nvSpPr>
        <p:spPr>
          <a:xfrm>
            <a:off x="1435535" y="4890471"/>
            <a:ext cx="1527217" cy="422217"/>
          </a:xfrm>
          <a:prstGeom prst="rect">
            <a:avLst/>
          </a:prstGeom>
          <a:solidFill>
            <a:srgbClr val="FFFFFF"/>
          </a:solidFill>
        </p:spPr>
        <p:txBody>
          <a:bodyPr lIns="0" tIns="0" rIns="0" bIns="0">
            <a:noAutofit/>
          </a:bodyPr>
          <a:lstStyle/>
          <a:p>
            <a:pPr marL="0" marR="0" indent="0">
              <a:lnSpc>
                <a:spcPct val="126000"/>
              </a:lnSpc>
            </a:pPr>
            <a:r>
              <a:rPr lang="tr" sz="850" b="1" u="sng">
                <a:latin typeface="Garamond"/>
              </a:rPr>
              <a:t>Kriter 2:</a:t>
            </a:r>
            <a:r>
              <a:rPr lang="tr" sz="850" b="1">
                <a:latin typeface="Garamond"/>
              </a:rPr>
              <a:t> </a:t>
            </a:r>
            <a:r>
              <a:rPr lang="tr" sz="850">
                <a:latin typeface="Garamond"/>
              </a:rPr>
              <a:t>Oğlak tiftiğine temel desteğe </a:t>
            </a:r>
            <a:r>
              <a:rPr lang="tr" sz="850" b="1">
                <a:latin typeface="Garamond"/>
              </a:rPr>
              <a:t>%90 ilave </a:t>
            </a:r>
            <a:r>
              <a:rPr lang="tr" sz="850">
                <a:latin typeface="Garamond"/>
              </a:rPr>
              <a:t>destek ödenecektir.</a:t>
            </a:r>
          </a:p>
        </p:txBody>
      </p:sp>
      <p:sp>
        <p:nvSpPr>
          <p:cNvPr id="13" name="Dikdörtgen 12"/>
          <p:cNvSpPr/>
          <p:nvPr/>
        </p:nvSpPr>
        <p:spPr>
          <a:xfrm>
            <a:off x="3418746" y="7139075"/>
            <a:ext cx="1413821" cy="103745"/>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80032" y="3608832"/>
            <a:ext cx="237744" cy="1185672"/>
          </a:xfrm>
          <a:prstGeom prst="rect">
            <a:avLst/>
          </a:prstGeom>
        </p:spPr>
      </p:pic>
      <p:pic>
        <p:nvPicPr>
          <p:cNvPr id="3" name="Resim 2"/>
          <p:cNvPicPr>
            <a:picLocks noChangeAspect="1"/>
          </p:cNvPicPr>
          <p:nvPr/>
        </p:nvPicPr>
        <p:blipFill>
          <a:blip r:embed="rId3"/>
          <a:stretch>
            <a:fillRect/>
          </a:stretch>
        </p:blipFill>
        <p:spPr>
          <a:xfrm>
            <a:off x="1792224" y="4910328"/>
            <a:ext cx="219456" cy="219456"/>
          </a:xfrm>
          <a:prstGeom prst="rect">
            <a:avLst/>
          </a:prstGeom>
        </p:spPr>
      </p:pic>
      <p:pic>
        <p:nvPicPr>
          <p:cNvPr id="4" name="Resim 3"/>
          <p:cNvPicPr>
            <a:picLocks noChangeAspect="1"/>
          </p:cNvPicPr>
          <p:nvPr/>
        </p:nvPicPr>
        <p:blipFill>
          <a:blip r:embed="rId4"/>
          <a:stretch>
            <a:fillRect/>
          </a:stretch>
        </p:blipFill>
        <p:spPr>
          <a:xfrm>
            <a:off x="1700784" y="5251704"/>
            <a:ext cx="374904" cy="216408"/>
          </a:xfrm>
          <a:prstGeom prst="rect">
            <a:avLst/>
          </a:prstGeom>
        </p:spPr>
      </p:pic>
      <p:pic>
        <p:nvPicPr>
          <p:cNvPr id="5" name="Resim 4"/>
          <p:cNvPicPr>
            <a:picLocks noChangeAspect="1"/>
          </p:cNvPicPr>
          <p:nvPr/>
        </p:nvPicPr>
        <p:blipFill>
          <a:blip r:embed="rId5"/>
          <a:stretch>
            <a:fillRect/>
          </a:stretch>
        </p:blipFill>
        <p:spPr>
          <a:xfrm>
            <a:off x="2121408" y="3572256"/>
            <a:ext cx="1493520" cy="1950720"/>
          </a:xfrm>
          <a:prstGeom prst="rect">
            <a:avLst/>
          </a:prstGeom>
        </p:spPr>
      </p:pic>
      <p:sp>
        <p:nvSpPr>
          <p:cNvPr id="6" name="Dikdörtgen 5"/>
          <p:cNvSpPr/>
          <p:nvPr/>
        </p:nvSpPr>
        <p:spPr>
          <a:xfrm>
            <a:off x="475488" y="277368"/>
            <a:ext cx="121920" cy="109728"/>
          </a:xfrm>
          <a:prstGeom prst="rect">
            <a:avLst/>
          </a:prstGeom>
          <a:solidFill>
            <a:srgbClr val="FFFFFF"/>
          </a:solidFill>
        </p:spPr>
        <p:txBody>
          <a:bodyPr wrap="none" lIns="0" tIns="0" rIns="0" bIns="0">
            <a:noAutofit/>
          </a:bodyPr>
          <a:lstStyle/>
          <a:p>
            <a:pPr marL="0" marR="0" indent="0"/>
            <a:r>
              <a:rPr lang="tr" sz="750" b="1">
                <a:latin typeface="Cambria"/>
              </a:rPr>
              <a:t>51</a:t>
            </a:r>
          </a:p>
        </p:txBody>
      </p:sp>
      <p:sp>
        <p:nvSpPr>
          <p:cNvPr id="7" name="Dikdörtgen 6"/>
          <p:cNvSpPr/>
          <p:nvPr/>
        </p:nvSpPr>
        <p:spPr>
          <a:xfrm>
            <a:off x="3416808" y="271272"/>
            <a:ext cx="1368552"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8" name="Dikdörtgen 7"/>
          <p:cNvSpPr/>
          <p:nvPr/>
        </p:nvSpPr>
        <p:spPr>
          <a:xfrm>
            <a:off x="701040" y="509016"/>
            <a:ext cx="1374648" cy="350520"/>
          </a:xfrm>
          <a:prstGeom prst="rect">
            <a:avLst/>
          </a:prstGeom>
          <a:solidFill>
            <a:srgbClr val="FFFFFF"/>
          </a:solidFill>
        </p:spPr>
        <p:txBody>
          <a:bodyPr lIns="0" tIns="0" rIns="0" bIns="0">
            <a:noAutofit/>
          </a:bodyPr>
          <a:lstStyle/>
          <a:p>
            <a:pPr marL="0" marR="0" indent="0">
              <a:lnSpc>
                <a:spcPct val="84000"/>
              </a:lnSpc>
            </a:pPr>
            <a:r>
              <a:rPr lang="tr" sz="1200" b="1">
                <a:latin typeface="Segoe UI"/>
              </a:rPr>
              <a:t>ÜRÜN GELİŞTİRME</a:t>
            </a:r>
          </a:p>
          <a:p>
            <a:pPr marL="0" marR="0" indent="0">
              <a:lnSpc>
                <a:spcPct val="84000"/>
              </a:lnSpc>
            </a:pPr>
            <a:r>
              <a:rPr lang="tr" sz="1200" b="1">
                <a:latin typeface="Segoe UI"/>
              </a:rPr>
              <a:t>DESTEKLERİ</a:t>
            </a:r>
          </a:p>
        </p:txBody>
      </p:sp>
      <p:sp>
        <p:nvSpPr>
          <p:cNvPr id="9" name="Dikdörtgen 8"/>
          <p:cNvSpPr/>
          <p:nvPr/>
        </p:nvSpPr>
        <p:spPr>
          <a:xfrm>
            <a:off x="694944" y="1289304"/>
            <a:ext cx="1011936" cy="143256"/>
          </a:xfrm>
          <a:prstGeom prst="rect">
            <a:avLst/>
          </a:prstGeom>
          <a:solidFill>
            <a:srgbClr val="FFFFFF"/>
          </a:solidFill>
        </p:spPr>
        <p:txBody>
          <a:bodyPr wrap="none" lIns="0" tIns="0" rIns="0" bIns="0">
            <a:noAutofit/>
          </a:bodyPr>
          <a:lstStyle/>
          <a:p>
            <a:pPr marL="0" marR="0" indent="11684"/>
            <a:r>
              <a:rPr lang="tr" sz="850" b="1">
                <a:latin typeface="Book Antiqua"/>
              </a:rPr>
              <a:t>TİFTİK DESTEĞİ</a:t>
            </a:r>
          </a:p>
        </p:txBody>
      </p:sp>
      <p:sp>
        <p:nvSpPr>
          <p:cNvPr id="10" name="Dikdörtgen 9"/>
          <p:cNvSpPr/>
          <p:nvPr/>
        </p:nvSpPr>
        <p:spPr>
          <a:xfrm>
            <a:off x="1237488" y="1828800"/>
            <a:ext cx="2852928" cy="682752"/>
          </a:xfrm>
          <a:prstGeom prst="rect">
            <a:avLst/>
          </a:prstGeom>
          <a:solidFill>
            <a:srgbClr val="FFFFFF"/>
          </a:solidFill>
        </p:spPr>
        <p:txBody>
          <a:bodyPr lIns="0" tIns="0" rIns="0" bIns="0">
            <a:noAutofit/>
          </a:bodyPr>
          <a:lstStyle/>
          <a:p>
            <a:pPr marL="0" marR="0" indent="0" algn="ctr">
              <a:spcAft>
                <a:spcPts val="980"/>
              </a:spcAft>
            </a:pPr>
            <a:r>
              <a:rPr lang="tr" sz="1600" b="1">
                <a:solidFill>
                  <a:srgbClr val="6690EC"/>
                </a:solidFill>
                <a:latin typeface="Arial"/>
              </a:rPr>
              <a:t>DESTEKLEME MODELİNDE</a:t>
            </a:r>
          </a:p>
          <a:p>
            <a:pPr marL="0" marR="0" indent="0" algn="ctr"/>
            <a:r>
              <a:rPr lang="tr" sz="1900" b="1">
                <a:solidFill>
                  <a:srgbClr val="545454"/>
                </a:solidFill>
                <a:latin typeface="Times New Roman"/>
              </a:rPr>
              <a:t>Tiftik Desteği</a:t>
            </a:r>
          </a:p>
        </p:txBody>
      </p:sp>
      <p:sp>
        <p:nvSpPr>
          <p:cNvPr id="11" name="Dikdörtgen 10"/>
          <p:cNvSpPr/>
          <p:nvPr/>
        </p:nvSpPr>
        <p:spPr>
          <a:xfrm>
            <a:off x="1639824" y="2770632"/>
            <a:ext cx="1987296" cy="170688"/>
          </a:xfrm>
          <a:prstGeom prst="rect">
            <a:avLst/>
          </a:prstGeom>
          <a:solidFill>
            <a:srgbClr val="DFE7F4"/>
          </a:solidFill>
        </p:spPr>
        <p:txBody>
          <a:bodyPr wrap="none" lIns="0" tIns="0" rIns="0" bIns="0">
            <a:noAutofit/>
          </a:bodyPr>
          <a:lstStyle/>
          <a:p>
            <a:pPr marL="0" marR="0" indent="0" algn="ctr"/>
            <a:r>
              <a:rPr lang="tr" sz="900" b="1">
                <a:solidFill>
                  <a:srgbClr val="545454"/>
                </a:solidFill>
                <a:latin typeface="Arial"/>
              </a:rPr>
              <a:t>100 BAŞ ANAÇ KEÇİ - 100 OĞLAK</a:t>
            </a:r>
          </a:p>
        </p:txBody>
      </p:sp>
      <p:sp>
        <p:nvSpPr>
          <p:cNvPr id="12" name="Dikdörtgen 11"/>
          <p:cNvSpPr/>
          <p:nvPr/>
        </p:nvSpPr>
        <p:spPr>
          <a:xfrm>
            <a:off x="950976" y="3249168"/>
            <a:ext cx="3706368" cy="304800"/>
          </a:xfrm>
          <a:prstGeom prst="rect">
            <a:avLst/>
          </a:prstGeom>
          <a:solidFill>
            <a:srgbClr val="FFFFFF"/>
          </a:solidFill>
        </p:spPr>
        <p:txBody>
          <a:bodyPr lIns="0" tIns="0" rIns="0" bIns="0">
            <a:noAutofit/>
          </a:bodyPr>
          <a:lstStyle/>
          <a:p>
            <a:pPr marL="151452" marR="0" indent="-177800">
              <a:lnSpc>
                <a:spcPct val="81000"/>
              </a:lnSpc>
            </a:pPr>
            <a:r>
              <a:rPr lang="tr" sz="900" b="1">
                <a:solidFill>
                  <a:srgbClr val="B46151"/>
                </a:solidFill>
                <a:latin typeface="Arial"/>
              </a:rPr>
              <a:t>ESKİ MODEL </a:t>
            </a:r>
            <a:r>
              <a:rPr lang="tr" sz="650">
                <a:solidFill>
                  <a:srgbClr val="3D3D3D"/>
                </a:solidFill>
                <a:latin typeface="Tahoma"/>
              </a:rPr>
              <a:t>VERİMLİLİK </a:t>
            </a:r>
            <a:r>
              <a:rPr lang="tr" sz="900" b="1">
                <a:solidFill>
                  <a:srgbClr val="6690EC"/>
                </a:solidFill>
                <a:latin typeface="Arial"/>
              </a:rPr>
              <a:t>MEVCUT MODEL </a:t>
            </a:r>
            <a:r>
              <a:rPr lang="tr" sz="750" cap="small">
                <a:solidFill>
                  <a:srgbClr val="3D3D3D"/>
                </a:solidFill>
                <a:latin typeface="Arial"/>
              </a:rPr>
              <a:t>verimlİlik</a:t>
            </a:r>
            <a:r>
              <a:rPr lang="tr" sz="900" b="1">
                <a:solidFill>
                  <a:srgbClr val="3D3D3D"/>
                </a:solidFill>
                <a:latin typeface="Arial"/>
              </a:rPr>
              <a:t> </a:t>
            </a:r>
            <a:r>
              <a:rPr lang="tr" sz="900" b="1">
                <a:solidFill>
                  <a:srgbClr val="6690EC"/>
                </a:solidFill>
                <a:latin typeface="Arial"/>
              </a:rPr>
              <a:t>MEVCUT MODEL </a:t>
            </a:r>
            <a:r>
              <a:rPr lang="tr" sz="900" b="1">
                <a:solidFill>
                  <a:srgbClr val="B46151"/>
                </a:solidFill>
                <a:latin typeface="Arial"/>
              </a:rPr>
              <a:t>2023 YILI</a:t>
            </a:r>
            <a:r>
              <a:rPr lang="tr" sz="650" baseline="30000">
                <a:solidFill>
                  <a:srgbClr val="3D3D3D"/>
                </a:solidFill>
                <a:latin typeface="Tahoma"/>
              </a:rPr>
              <a:t>KRITERLERI </a:t>
            </a:r>
            <a:r>
              <a:rPr lang="tr" sz="650" b="1" i="1" baseline="30000">
                <a:solidFill>
                  <a:srgbClr val="6690EC"/>
                </a:solidFill>
                <a:latin typeface="Tahoma"/>
              </a:rPr>
              <a:t>(2O2</a:t>
            </a:r>
            <a:r>
              <a:rPr lang="tr" sz="900" b="1" i="1">
                <a:solidFill>
                  <a:srgbClr val="6690EC"/>
                </a:solidFill>
                <a:latin typeface="Arial"/>
              </a:rPr>
              <a:t>4</a:t>
            </a:r>
            <a:r>
              <a:rPr lang="tr" sz="900" b="1">
                <a:solidFill>
                  <a:srgbClr val="6690EC"/>
                </a:solidFill>
                <a:latin typeface="Arial"/>
              </a:rPr>
              <a:t> YILI) </a:t>
            </a:r>
            <a:r>
              <a:rPr lang="tr" sz="750" cap="small">
                <a:solidFill>
                  <a:srgbClr val="3D3D3D"/>
                </a:solidFill>
                <a:latin typeface="Arial"/>
              </a:rPr>
              <a:t>kriterleri</a:t>
            </a:r>
            <a:r>
              <a:rPr lang="tr" sz="900" b="1">
                <a:solidFill>
                  <a:srgbClr val="3D3D3D"/>
                </a:solidFill>
                <a:latin typeface="Arial"/>
              </a:rPr>
              <a:t> </a:t>
            </a:r>
            <a:r>
              <a:rPr lang="tr" sz="900" b="1">
                <a:solidFill>
                  <a:srgbClr val="6690EC"/>
                </a:solidFill>
                <a:latin typeface="Arial"/>
              </a:rPr>
              <a:t>2025 YILI</a:t>
            </a:r>
          </a:p>
        </p:txBody>
      </p:sp>
      <p:sp>
        <p:nvSpPr>
          <p:cNvPr id="13" name="Dikdörtgen 12"/>
          <p:cNvSpPr/>
          <p:nvPr/>
        </p:nvSpPr>
        <p:spPr>
          <a:xfrm>
            <a:off x="545592" y="3669792"/>
            <a:ext cx="487680" cy="106680"/>
          </a:xfrm>
          <a:prstGeom prst="rect">
            <a:avLst/>
          </a:prstGeom>
          <a:solidFill>
            <a:srgbClr val="FFFFFF"/>
          </a:solidFill>
        </p:spPr>
        <p:txBody>
          <a:bodyPr wrap="none" lIns="0" tIns="0" rIns="0" bIns="0">
            <a:noAutofit/>
          </a:bodyPr>
          <a:lstStyle/>
          <a:p>
            <a:pPr marL="0" marR="0" indent="0"/>
            <a:r>
              <a:rPr lang="tr" sz="750" b="1">
                <a:solidFill>
                  <a:srgbClr val="3D3D3D"/>
                </a:solidFill>
                <a:latin typeface="Arial"/>
              </a:rPr>
              <a:t>30.000 TL</a:t>
            </a:r>
          </a:p>
        </p:txBody>
      </p:sp>
      <p:sp>
        <p:nvSpPr>
          <p:cNvPr id="14" name="Dikdörtgen 13"/>
          <p:cNvSpPr/>
          <p:nvPr/>
        </p:nvSpPr>
        <p:spPr>
          <a:xfrm>
            <a:off x="582168" y="4005072"/>
            <a:ext cx="481584" cy="106680"/>
          </a:xfrm>
          <a:prstGeom prst="rect">
            <a:avLst/>
          </a:prstGeom>
          <a:solidFill>
            <a:srgbClr val="FFFFFF"/>
          </a:solidFill>
        </p:spPr>
        <p:txBody>
          <a:bodyPr wrap="none" lIns="0" tIns="0" rIns="0" bIns="0">
            <a:noAutofit/>
          </a:bodyPr>
          <a:lstStyle/>
          <a:p>
            <a:pPr marL="0" marR="0" indent="0"/>
            <a:r>
              <a:rPr lang="tr" sz="750" b="1">
                <a:solidFill>
                  <a:srgbClr val="3D3D3D"/>
                </a:solidFill>
                <a:latin typeface="Arial"/>
              </a:rPr>
              <a:t>14.000 TL</a:t>
            </a:r>
          </a:p>
        </p:txBody>
      </p:sp>
      <p:sp>
        <p:nvSpPr>
          <p:cNvPr id="15" name="Dikdörtgen 14"/>
          <p:cNvSpPr/>
          <p:nvPr/>
        </p:nvSpPr>
        <p:spPr>
          <a:xfrm>
            <a:off x="545592" y="4669536"/>
            <a:ext cx="460248" cy="106680"/>
          </a:xfrm>
          <a:prstGeom prst="rect">
            <a:avLst/>
          </a:prstGeom>
          <a:solidFill>
            <a:srgbClr val="FFFFFF"/>
          </a:solidFill>
        </p:spPr>
        <p:txBody>
          <a:bodyPr wrap="none" lIns="0" tIns="0" rIns="0" bIns="0">
            <a:noAutofit/>
          </a:bodyPr>
          <a:lstStyle/>
          <a:p>
            <a:pPr marL="0" marR="0" indent="0"/>
            <a:r>
              <a:rPr lang="tr" sz="750" b="1">
                <a:solidFill>
                  <a:srgbClr val="3D3D3D"/>
                </a:solidFill>
                <a:latin typeface="Arial"/>
              </a:rPr>
              <a:t>51.000TL</a:t>
            </a:r>
          </a:p>
        </p:txBody>
      </p:sp>
      <p:sp>
        <p:nvSpPr>
          <p:cNvPr id="16" name="Dikdörtgen 15"/>
          <p:cNvSpPr/>
          <p:nvPr/>
        </p:nvSpPr>
        <p:spPr>
          <a:xfrm>
            <a:off x="1048512" y="3614928"/>
            <a:ext cx="612648" cy="231648"/>
          </a:xfrm>
          <a:prstGeom prst="rect">
            <a:avLst/>
          </a:prstGeom>
          <a:solidFill>
            <a:srgbClr val="FFFFFF"/>
          </a:solidFill>
        </p:spPr>
        <p:txBody>
          <a:bodyPr lIns="0" tIns="0" rIns="0" bIns="0">
            <a:noAutofit/>
          </a:bodyPr>
          <a:lstStyle/>
          <a:p>
            <a:pPr marL="0" marR="0" indent="0" algn="ctr">
              <a:lnSpc>
                <a:spcPct val="118000"/>
              </a:lnSpc>
            </a:pPr>
            <a:r>
              <a:rPr lang="tr" sz="700">
                <a:solidFill>
                  <a:srgbClr val="3D3D3D"/>
                </a:solidFill>
                <a:latin typeface="Arial"/>
              </a:rPr>
              <a:t>Anamal Tiftik (250 kg)</a:t>
            </a:r>
          </a:p>
        </p:txBody>
      </p:sp>
      <p:sp>
        <p:nvSpPr>
          <p:cNvPr id="17" name="Dikdörtgen 16"/>
          <p:cNvSpPr/>
          <p:nvPr/>
        </p:nvSpPr>
        <p:spPr>
          <a:xfrm>
            <a:off x="1170432" y="3947160"/>
            <a:ext cx="499872" cy="231648"/>
          </a:xfrm>
          <a:prstGeom prst="rect">
            <a:avLst/>
          </a:prstGeom>
          <a:solidFill>
            <a:srgbClr val="FFFFFF"/>
          </a:solidFill>
        </p:spPr>
        <p:txBody>
          <a:bodyPr lIns="0" tIns="0" rIns="0" bIns="0">
            <a:noAutofit/>
          </a:bodyPr>
          <a:lstStyle/>
          <a:p>
            <a:pPr marL="0" marR="0" indent="0" algn="r">
              <a:lnSpc>
                <a:spcPct val="118000"/>
              </a:lnSpc>
            </a:pPr>
            <a:r>
              <a:rPr lang="tr" sz="700">
                <a:solidFill>
                  <a:srgbClr val="3D3D3D"/>
                </a:solidFill>
                <a:latin typeface="Arial"/>
              </a:rPr>
              <a:t>Oğlak Tiftik (100 kg)</a:t>
            </a:r>
          </a:p>
        </p:txBody>
      </p:sp>
      <p:sp>
        <p:nvSpPr>
          <p:cNvPr id="18" name="Dikdörtgen 17"/>
          <p:cNvSpPr/>
          <p:nvPr/>
        </p:nvSpPr>
        <p:spPr>
          <a:xfrm>
            <a:off x="545592" y="4273296"/>
            <a:ext cx="1118616" cy="231648"/>
          </a:xfrm>
          <a:prstGeom prst="rect">
            <a:avLst/>
          </a:prstGeom>
          <a:solidFill>
            <a:srgbClr val="FFFFFF"/>
          </a:solidFill>
        </p:spPr>
        <p:txBody>
          <a:bodyPr lIns="0" tIns="0" rIns="0" bIns="0">
            <a:noAutofit/>
          </a:bodyPr>
          <a:lstStyle/>
          <a:p>
            <a:pPr marL="0" marR="0" indent="0" algn="r"/>
            <a:r>
              <a:rPr lang="tr" sz="700">
                <a:solidFill>
                  <a:srgbClr val="3D3D3D"/>
                </a:solidFill>
                <a:latin typeface="Arial"/>
              </a:rPr>
              <a:t>Sözleşmeli</a:t>
            </a:r>
          </a:p>
          <a:p>
            <a:pPr marL="0" marR="0" indent="0" algn="r">
              <a:lnSpc>
                <a:spcPct val="75000"/>
              </a:lnSpc>
            </a:pPr>
            <a:r>
              <a:rPr lang="tr" sz="750" b="1" baseline="30000">
                <a:solidFill>
                  <a:srgbClr val="3D3D3D"/>
                </a:solidFill>
                <a:latin typeface="Arial"/>
              </a:rPr>
              <a:t>7.000</a:t>
            </a:r>
            <a:r>
              <a:rPr lang="tr" sz="750" b="1">
                <a:solidFill>
                  <a:srgbClr val="3D3D3D"/>
                </a:solidFill>
                <a:latin typeface="Arial"/>
              </a:rPr>
              <a:t> TL </a:t>
            </a:r>
            <a:r>
              <a:rPr lang="tr" sz="700">
                <a:solidFill>
                  <a:srgbClr val="3D3D3D"/>
                </a:solidFill>
                <a:latin typeface="Arial"/>
              </a:rPr>
              <a:t>Üretim (350 kg)</a:t>
            </a:r>
          </a:p>
        </p:txBody>
      </p:sp>
      <p:sp>
        <p:nvSpPr>
          <p:cNvPr id="19" name="Dikdörtgen 18"/>
          <p:cNvSpPr/>
          <p:nvPr/>
        </p:nvSpPr>
        <p:spPr>
          <a:xfrm>
            <a:off x="1277112" y="4651248"/>
            <a:ext cx="387096" cy="131064"/>
          </a:xfrm>
          <a:prstGeom prst="rect">
            <a:avLst/>
          </a:prstGeom>
          <a:solidFill>
            <a:srgbClr val="FFFFFF"/>
          </a:solidFill>
        </p:spPr>
        <p:txBody>
          <a:bodyPr wrap="none" lIns="0" tIns="0" rIns="0" bIns="0">
            <a:noAutofit/>
          </a:bodyPr>
          <a:lstStyle/>
          <a:p>
            <a:pPr marL="0" marR="0" indent="0"/>
            <a:r>
              <a:rPr lang="tr" sz="750" b="1">
                <a:solidFill>
                  <a:srgbClr val="3D3D3D"/>
                </a:solidFill>
                <a:latin typeface="Tahoma"/>
              </a:rPr>
              <a:t>Toplam</a:t>
            </a:r>
          </a:p>
        </p:txBody>
      </p:sp>
      <p:sp>
        <p:nvSpPr>
          <p:cNvPr id="20" name="Dikdörtgen 19"/>
          <p:cNvSpPr/>
          <p:nvPr/>
        </p:nvSpPr>
        <p:spPr>
          <a:xfrm>
            <a:off x="3724656" y="3614928"/>
            <a:ext cx="557784" cy="548640"/>
          </a:xfrm>
          <a:prstGeom prst="rect">
            <a:avLst/>
          </a:prstGeom>
          <a:solidFill>
            <a:srgbClr val="C4D2EC"/>
          </a:solidFill>
        </p:spPr>
        <p:txBody>
          <a:bodyPr lIns="0" tIns="0" rIns="0" bIns="0">
            <a:noAutofit/>
          </a:bodyPr>
          <a:lstStyle/>
          <a:p>
            <a:pPr marL="0" marR="0" indent="0">
              <a:lnSpc>
                <a:spcPct val="119000"/>
              </a:lnSpc>
              <a:spcAft>
                <a:spcPts val="490"/>
              </a:spcAft>
            </a:pPr>
            <a:r>
              <a:rPr lang="tr" sz="600">
                <a:solidFill>
                  <a:srgbClr val="3D3D3D"/>
                </a:solidFill>
                <a:latin typeface="Verdana"/>
              </a:rPr>
              <a:t>Anamal Tiftik (250 kg)</a:t>
            </a:r>
          </a:p>
          <a:p>
            <a:pPr marL="0" marR="0" indent="0">
              <a:lnSpc>
                <a:spcPct val="115000"/>
              </a:lnSpc>
            </a:pPr>
            <a:r>
              <a:rPr lang="tr" sz="600">
                <a:solidFill>
                  <a:srgbClr val="3D3D3D"/>
                </a:solidFill>
                <a:latin typeface="Verdana"/>
              </a:rPr>
              <a:t>Oğlak Tiftik (100 kg)</a:t>
            </a:r>
          </a:p>
        </p:txBody>
      </p:sp>
      <p:sp>
        <p:nvSpPr>
          <p:cNvPr id="21" name="Dikdörtgen 20"/>
          <p:cNvSpPr/>
          <p:nvPr/>
        </p:nvSpPr>
        <p:spPr>
          <a:xfrm>
            <a:off x="3724656" y="4288536"/>
            <a:ext cx="563880" cy="216408"/>
          </a:xfrm>
          <a:prstGeom prst="rect">
            <a:avLst/>
          </a:prstGeom>
          <a:solidFill>
            <a:srgbClr val="C4D2EC"/>
          </a:solidFill>
        </p:spPr>
        <p:txBody>
          <a:bodyPr lIns="0" tIns="0" rIns="0" bIns="0">
            <a:noAutofit/>
          </a:bodyPr>
          <a:lstStyle/>
          <a:p>
            <a:pPr marL="0" marR="0" indent="0">
              <a:lnSpc>
                <a:spcPct val="107000"/>
              </a:lnSpc>
            </a:pPr>
            <a:r>
              <a:rPr lang="tr" sz="600">
                <a:solidFill>
                  <a:srgbClr val="3D3D3D"/>
                </a:solidFill>
                <a:latin typeface="Verdana"/>
              </a:rPr>
              <a:t>Temel Destek (350 kg)</a:t>
            </a:r>
          </a:p>
        </p:txBody>
      </p:sp>
      <p:sp>
        <p:nvSpPr>
          <p:cNvPr id="22" name="Dikdörtgen 21"/>
          <p:cNvSpPr/>
          <p:nvPr/>
        </p:nvSpPr>
        <p:spPr>
          <a:xfrm>
            <a:off x="3727704" y="4632960"/>
            <a:ext cx="493776" cy="185928"/>
          </a:xfrm>
          <a:prstGeom prst="rect">
            <a:avLst/>
          </a:prstGeom>
          <a:solidFill>
            <a:srgbClr val="C4D2EC"/>
          </a:solidFill>
        </p:spPr>
        <p:txBody>
          <a:bodyPr lIns="0" tIns="0" rIns="0" bIns="0">
            <a:noAutofit/>
          </a:bodyPr>
          <a:lstStyle/>
          <a:p>
            <a:pPr marL="0" marR="0" indent="0">
              <a:lnSpc>
                <a:spcPct val="87000"/>
              </a:lnSpc>
            </a:pPr>
            <a:r>
              <a:rPr lang="tr" sz="650">
                <a:solidFill>
                  <a:srgbClr val="3D3D3D"/>
                </a:solidFill>
                <a:latin typeface="Tahoma"/>
              </a:rPr>
              <a:t>Genç / Kadın Üretici</a:t>
            </a:r>
          </a:p>
        </p:txBody>
      </p:sp>
      <p:sp>
        <p:nvSpPr>
          <p:cNvPr id="23" name="Dikdörtgen 22"/>
          <p:cNvSpPr/>
          <p:nvPr/>
        </p:nvSpPr>
        <p:spPr>
          <a:xfrm>
            <a:off x="3727704" y="4956048"/>
            <a:ext cx="536448" cy="201168"/>
          </a:xfrm>
          <a:prstGeom prst="rect">
            <a:avLst/>
          </a:prstGeom>
          <a:solidFill>
            <a:srgbClr val="C4D2EC"/>
          </a:solidFill>
        </p:spPr>
        <p:txBody>
          <a:bodyPr lIns="0" tIns="0" rIns="0" bIns="0">
            <a:noAutofit/>
          </a:bodyPr>
          <a:lstStyle/>
          <a:p>
            <a:pPr marL="0" marR="0" indent="0" algn="just">
              <a:lnSpc>
                <a:spcPct val="87000"/>
              </a:lnSpc>
            </a:pPr>
            <a:r>
              <a:rPr lang="tr" sz="650">
                <a:solidFill>
                  <a:srgbClr val="3D3D3D"/>
                </a:solidFill>
                <a:latin typeface="Tahoma"/>
              </a:rPr>
              <a:t>Birinci Derece Örgüt Üyesi</a:t>
            </a:r>
          </a:p>
        </p:txBody>
      </p:sp>
      <p:sp>
        <p:nvSpPr>
          <p:cNvPr id="24" name="Dikdörtgen 23"/>
          <p:cNvSpPr/>
          <p:nvPr/>
        </p:nvSpPr>
        <p:spPr>
          <a:xfrm>
            <a:off x="4389120" y="3675888"/>
            <a:ext cx="490728" cy="1435608"/>
          </a:xfrm>
          <a:prstGeom prst="rect">
            <a:avLst/>
          </a:prstGeom>
          <a:solidFill>
            <a:srgbClr val="C4D2EC"/>
          </a:solidFill>
        </p:spPr>
        <p:txBody>
          <a:bodyPr lIns="0" tIns="0" rIns="0" bIns="0">
            <a:noAutofit/>
          </a:bodyPr>
          <a:lstStyle/>
          <a:p>
            <a:pPr marL="0" marR="0" indent="0">
              <a:spcAft>
                <a:spcPts val="1120"/>
              </a:spcAft>
            </a:pPr>
            <a:r>
              <a:rPr lang="tr" sz="750" b="1">
                <a:solidFill>
                  <a:srgbClr val="3D3D3D"/>
                </a:solidFill>
                <a:latin typeface="Arial"/>
              </a:rPr>
              <a:t>28.000 TL</a:t>
            </a:r>
          </a:p>
          <a:p>
            <a:pPr marL="0" marR="0" indent="0">
              <a:spcAft>
                <a:spcPts val="1120"/>
              </a:spcAft>
            </a:pPr>
            <a:r>
              <a:rPr lang="tr" sz="750" b="1">
                <a:solidFill>
                  <a:srgbClr val="3D3D3D"/>
                </a:solidFill>
                <a:latin typeface="Arial"/>
              </a:rPr>
              <a:t>14.400 TL</a:t>
            </a:r>
          </a:p>
          <a:p>
            <a:pPr marL="0" marR="0" indent="0">
              <a:spcAft>
                <a:spcPts val="1120"/>
              </a:spcAft>
            </a:pPr>
            <a:r>
              <a:rPr lang="tr" sz="750" b="1">
                <a:solidFill>
                  <a:srgbClr val="3D3D3D"/>
                </a:solidFill>
                <a:latin typeface="Arial"/>
              </a:rPr>
              <a:t>56.000 TL</a:t>
            </a:r>
          </a:p>
          <a:p>
            <a:pPr marL="0" marR="0" indent="0">
              <a:spcAft>
                <a:spcPts val="1120"/>
              </a:spcAft>
            </a:pPr>
            <a:r>
              <a:rPr lang="tr" sz="750" b="1">
                <a:solidFill>
                  <a:srgbClr val="3D3D3D"/>
                </a:solidFill>
                <a:latin typeface="Arial"/>
              </a:rPr>
              <a:t>16.800 TL</a:t>
            </a:r>
          </a:p>
          <a:p>
            <a:pPr marL="0" marR="0" indent="0"/>
            <a:r>
              <a:rPr lang="tr" sz="750" b="1">
                <a:solidFill>
                  <a:srgbClr val="3D3D3D"/>
                </a:solidFill>
                <a:latin typeface="Arial"/>
              </a:rPr>
              <a:t>56.000 TL</a:t>
            </a:r>
          </a:p>
        </p:txBody>
      </p:sp>
      <p:sp>
        <p:nvSpPr>
          <p:cNvPr id="25" name="Dikdörtgen 24"/>
          <p:cNvSpPr/>
          <p:nvPr/>
        </p:nvSpPr>
        <p:spPr>
          <a:xfrm>
            <a:off x="3724656" y="5330952"/>
            <a:ext cx="1155192" cy="131064"/>
          </a:xfrm>
          <a:prstGeom prst="rect">
            <a:avLst/>
          </a:prstGeom>
          <a:solidFill>
            <a:srgbClr val="C4D2EC"/>
          </a:solidFill>
        </p:spPr>
        <p:txBody>
          <a:bodyPr wrap="none" lIns="0" tIns="0" rIns="0" bIns="0">
            <a:noAutofit/>
          </a:bodyPr>
          <a:lstStyle/>
          <a:p>
            <a:pPr marL="0" marR="0" indent="0" algn="ctr"/>
            <a:r>
              <a:rPr lang="tr" sz="700" b="1">
                <a:solidFill>
                  <a:srgbClr val="3D3D3D"/>
                </a:solidFill>
                <a:latin typeface="Arial"/>
              </a:rPr>
              <a:t>Toplam </a:t>
            </a:r>
            <a:r>
              <a:rPr lang="tr" sz="900" b="1">
                <a:solidFill>
                  <a:srgbClr val="3D3D3D"/>
                </a:solidFill>
                <a:latin typeface="Arial"/>
              </a:rPr>
              <a:t>171.200 TL</a:t>
            </a:r>
          </a:p>
        </p:txBody>
      </p:sp>
      <p:sp>
        <p:nvSpPr>
          <p:cNvPr id="26" name="Dikdörtgen 25"/>
          <p:cNvSpPr/>
          <p:nvPr/>
        </p:nvSpPr>
        <p:spPr>
          <a:xfrm>
            <a:off x="566928" y="6068568"/>
            <a:ext cx="3093720" cy="582168"/>
          </a:xfrm>
          <a:prstGeom prst="rect">
            <a:avLst/>
          </a:prstGeom>
          <a:solidFill>
            <a:srgbClr val="FFFFFF"/>
          </a:solidFill>
        </p:spPr>
        <p:txBody>
          <a:bodyPr lIns="0" tIns="0" rIns="0" bIns="0">
            <a:noAutofit/>
          </a:bodyPr>
          <a:lstStyle/>
          <a:p>
            <a:pPr marL="0" marR="0" indent="0">
              <a:spcAft>
                <a:spcPts val="210"/>
              </a:spcAft>
            </a:pPr>
            <a:r>
              <a:rPr lang="tr" sz="1000">
                <a:latin typeface="Garamond"/>
              </a:rPr>
              <a:t>Belirlenen kriterler gerçekleştirildiğinde tiftik desteğinde;</a:t>
            </a:r>
          </a:p>
          <a:p>
            <a:pPr marL="0" marR="0" indent="88900">
              <a:spcAft>
                <a:spcPts val="210"/>
              </a:spcAft>
            </a:pPr>
            <a:r>
              <a:rPr lang="tr" sz="1000">
                <a:latin typeface="Garamond"/>
              </a:rPr>
              <a:t>• 2023 yılına göre 2024 yılında </a:t>
            </a:r>
            <a:r>
              <a:rPr lang="tr" sz="800" b="1" i="1">
                <a:latin typeface="Times New Roman"/>
              </a:rPr>
              <a:t>%68</a:t>
            </a:r>
            <a:r>
              <a:rPr lang="tr" sz="1000">
                <a:latin typeface="Garamond"/>
              </a:rPr>
              <a:t> oranında artış sağlanmış,</a:t>
            </a:r>
          </a:p>
          <a:p>
            <a:pPr marL="0" marR="0" indent="88900"/>
            <a:r>
              <a:rPr lang="tr" sz="1000">
                <a:latin typeface="Garamond"/>
              </a:rPr>
              <a:t>• 2024 yılına göre 2025 yılında ise </a:t>
            </a:r>
            <a:r>
              <a:rPr lang="tr" sz="850" b="1">
                <a:latin typeface="Book Antiqua"/>
              </a:rPr>
              <a:t>%100 artış </a:t>
            </a:r>
            <a:r>
              <a:rPr lang="tr" sz="1000">
                <a:latin typeface="Garamond"/>
              </a:rPr>
              <a:t>sağlanmıştır.</a:t>
            </a:r>
          </a:p>
        </p:txBody>
      </p:sp>
      <p:sp>
        <p:nvSpPr>
          <p:cNvPr id="27" name="Dikdörtgen 26"/>
          <p:cNvSpPr/>
          <p:nvPr/>
        </p:nvSpPr>
        <p:spPr>
          <a:xfrm>
            <a:off x="481584" y="7141464"/>
            <a:ext cx="1417320" cy="10363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08504" y="3048"/>
            <a:ext cx="277368" cy="1048512"/>
          </a:xfrm>
          <a:prstGeom prst="rect">
            <a:avLst/>
          </a:prstGeom>
        </p:spPr>
      </p:pic>
      <p:pic>
        <p:nvPicPr>
          <p:cNvPr id="3" name="Resim 2"/>
          <p:cNvPicPr>
            <a:picLocks noChangeAspect="1"/>
          </p:cNvPicPr>
          <p:nvPr/>
        </p:nvPicPr>
        <p:blipFill>
          <a:blip r:embed="rId3"/>
          <a:stretch>
            <a:fillRect/>
          </a:stretch>
        </p:blipFill>
        <p:spPr>
          <a:xfrm>
            <a:off x="195072" y="2465832"/>
            <a:ext cx="630936" cy="359664"/>
          </a:xfrm>
          <a:prstGeom prst="rect">
            <a:avLst/>
          </a:prstGeom>
        </p:spPr>
      </p:pic>
      <p:pic>
        <p:nvPicPr>
          <p:cNvPr id="4" name="Resim 3"/>
          <p:cNvPicPr>
            <a:picLocks noChangeAspect="1"/>
          </p:cNvPicPr>
          <p:nvPr/>
        </p:nvPicPr>
        <p:blipFill>
          <a:blip r:embed="rId4"/>
          <a:stretch>
            <a:fillRect/>
          </a:stretch>
        </p:blipFill>
        <p:spPr>
          <a:xfrm>
            <a:off x="518160" y="3096768"/>
            <a:ext cx="320040" cy="292608"/>
          </a:xfrm>
          <a:prstGeom prst="rect">
            <a:avLst/>
          </a:prstGeom>
        </p:spPr>
      </p:pic>
      <p:pic>
        <p:nvPicPr>
          <p:cNvPr id="5" name="Resim 4"/>
          <p:cNvPicPr>
            <a:picLocks noChangeAspect="1"/>
          </p:cNvPicPr>
          <p:nvPr/>
        </p:nvPicPr>
        <p:blipFill>
          <a:blip r:embed="rId5"/>
          <a:stretch>
            <a:fillRect/>
          </a:stretch>
        </p:blipFill>
        <p:spPr>
          <a:xfrm>
            <a:off x="502920" y="3742944"/>
            <a:ext cx="301752" cy="359664"/>
          </a:xfrm>
          <a:prstGeom prst="rect">
            <a:avLst/>
          </a:prstGeom>
        </p:spPr>
      </p:pic>
      <p:pic>
        <p:nvPicPr>
          <p:cNvPr id="6" name="Resim 5"/>
          <p:cNvPicPr>
            <a:picLocks noChangeAspect="1"/>
          </p:cNvPicPr>
          <p:nvPr/>
        </p:nvPicPr>
        <p:blipFill>
          <a:blip r:embed="rId6"/>
          <a:stretch>
            <a:fillRect/>
          </a:stretch>
        </p:blipFill>
        <p:spPr>
          <a:xfrm>
            <a:off x="490728" y="5702808"/>
            <a:ext cx="320040" cy="310896"/>
          </a:xfrm>
          <a:prstGeom prst="rect">
            <a:avLst/>
          </a:prstGeom>
        </p:spPr>
      </p:pic>
      <p:pic>
        <p:nvPicPr>
          <p:cNvPr id="7" name="Resim 6"/>
          <p:cNvPicPr>
            <a:picLocks noChangeAspect="1"/>
          </p:cNvPicPr>
          <p:nvPr/>
        </p:nvPicPr>
        <p:blipFill>
          <a:blip r:embed="rId7"/>
          <a:stretch>
            <a:fillRect/>
          </a:stretch>
        </p:blipFill>
        <p:spPr>
          <a:xfrm>
            <a:off x="530352" y="7068312"/>
            <a:ext cx="2292096" cy="271272"/>
          </a:xfrm>
          <a:prstGeom prst="rect">
            <a:avLst/>
          </a:prstGeom>
        </p:spPr>
      </p:pic>
      <p:sp>
        <p:nvSpPr>
          <p:cNvPr id="8" name="Dikdörtgen 7"/>
          <p:cNvSpPr/>
          <p:nvPr/>
        </p:nvSpPr>
        <p:spPr>
          <a:xfrm>
            <a:off x="521208" y="271272"/>
            <a:ext cx="1374648"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9" name="Dikdörtgen 8"/>
          <p:cNvSpPr/>
          <p:nvPr/>
        </p:nvSpPr>
        <p:spPr>
          <a:xfrm>
            <a:off x="521208" y="527304"/>
            <a:ext cx="1374648" cy="332232"/>
          </a:xfrm>
          <a:prstGeom prst="rect">
            <a:avLst/>
          </a:prstGeom>
          <a:solidFill>
            <a:srgbClr val="FFFFFF"/>
          </a:solidFill>
        </p:spPr>
        <p:txBody>
          <a:bodyPr lIns="0" tIns="0" rIns="0" bIns="0">
            <a:noAutofit/>
          </a:bodyPr>
          <a:lstStyle/>
          <a:p>
            <a:pPr marL="0" marR="0" indent="0">
              <a:lnSpc>
                <a:spcPct val="86000"/>
              </a:lnSpc>
            </a:pPr>
            <a:r>
              <a:rPr lang="tr" sz="1200" b="1">
                <a:latin typeface="Segoe UI"/>
              </a:rPr>
              <a:t>ÜRÜN GELİŞTİRME</a:t>
            </a:r>
          </a:p>
          <a:p>
            <a:pPr marL="0" marR="0" indent="0">
              <a:lnSpc>
                <a:spcPct val="86000"/>
              </a:lnSpc>
            </a:pPr>
            <a:r>
              <a:rPr lang="tr" sz="1200" b="1">
                <a:latin typeface="Segoe UI"/>
              </a:rPr>
              <a:t>DESTEKLERİ</a:t>
            </a:r>
          </a:p>
        </p:txBody>
      </p:sp>
      <p:sp>
        <p:nvSpPr>
          <p:cNvPr id="10" name="Dikdörtgen 9"/>
          <p:cNvSpPr/>
          <p:nvPr/>
        </p:nvSpPr>
        <p:spPr>
          <a:xfrm>
            <a:off x="4696968" y="277368"/>
            <a:ext cx="146304" cy="109728"/>
          </a:xfrm>
          <a:prstGeom prst="rect">
            <a:avLst/>
          </a:prstGeom>
          <a:solidFill>
            <a:srgbClr val="FFFFFF"/>
          </a:solidFill>
        </p:spPr>
        <p:txBody>
          <a:bodyPr wrap="none" lIns="0" tIns="0" rIns="0" bIns="0">
            <a:noAutofit/>
          </a:bodyPr>
          <a:lstStyle/>
          <a:p>
            <a:pPr marL="0" marR="0" indent="0"/>
            <a:r>
              <a:rPr lang="tr" sz="750" b="1">
                <a:latin typeface="Cambria"/>
              </a:rPr>
              <a:t>52</a:t>
            </a:r>
          </a:p>
        </p:txBody>
      </p:sp>
      <p:sp>
        <p:nvSpPr>
          <p:cNvPr id="11" name="Dikdörtgen 10"/>
          <p:cNvSpPr/>
          <p:nvPr/>
        </p:nvSpPr>
        <p:spPr>
          <a:xfrm>
            <a:off x="518160" y="1286256"/>
            <a:ext cx="1011936" cy="146304"/>
          </a:xfrm>
          <a:prstGeom prst="rect">
            <a:avLst/>
          </a:prstGeom>
          <a:solidFill>
            <a:srgbClr val="FFFFFF"/>
          </a:solidFill>
        </p:spPr>
        <p:txBody>
          <a:bodyPr wrap="none" lIns="0" tIns="0" rIns="0" bIns="0">
            <a:noAutofit/>
          </a:bodyPr>
          <a:lstStyle/>
          <a:p>
            <a:pPr marL="0" marR="0" indent="0"/>
            <a:r>
              <a:rPr lang="tr" sz="850" b="1">
                <a:latin typeface="Book Antiqua"/>
              </a:rPr>
              <a:t>TİFTİK DESTEĞİ</a:t>
            </a:r>
          </a:p>
        </p:txBody>
      </p:sp>
      <p:sp>
        <p:nvSpPr>
          <p:cNvPr id="12" name="Dikdörtgen 11"/>
          <p:cNvSpPr/>
          <p:nvPr/>
        </p:nvSpPr>
        <p:spPr>
          <a:xfrm>
            <a:off x="585216" y="1847088"/>
            <a:ext cx="3681984" cy="152400"/>
          </a:xfrm>
          <a:prstGeom prst="rect">
            <a:avLst/>
          </a:prstGeom>
          <a:solidFill>
            <a:srgbClr val="FFFFFF"/>
          </a:solidFill>
        </p:spPr>
        <p:txBody>
          <a:bodyPr wrap="none" lIns="0" tIns="0" rIns="0" bIns="0">
            <a:noAutofit/>
          </a:bodyPr>
          <a:lstStyle/>
          <a:p>
            <a:pPr marL="0" marR="0" indent="0"/>
            <a:r>
              <a:rPr lang="tr" sz="850" b="1">
                <a:latin typeface="Garamond"/>
              </a:rPr>
              <a:t>Tiftik Desteğinde; (100 baş anaç keçi 100 baş oğlak işletmesi için tiftik desteği)</a:t>
            </a:r>
          </a:p>
        </p:txBody>
      </p:sp>
      <p:sp>
        <p:nvSpPr>
          <p:cNvPr id="13" name="Dikdörtgen 12"/>
          <p:cNvSpPr/>
          <p:nvPr/>
        </p:nvSpPr>
        <p:spPr>
          <a:xfrm>
            <a:off x="996696" y="2502408"/>
            <a:ext cx="3700272"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2024 yılında anamal tiftik (250 kg) desteğine </a:t>
            </a:r>
            <a:r>
              <a:rPr lang="tr" sz="850">
                <a:latin typeface="Garamond"/>
              </a:rPr>
              <a:t>verilen ilave destek 14 bin TL iken; </a:t>
            </a:r>
            <a:r>
              <a:rPr lang="tr" sz="850" b="1">
                <a:latin typeface="Garamond"/>
              </a:rPr>
              <a:t>%100 artışla 2025 yılında 28 bin TL</a:t>
            </a:r>
            <a:r>
              <a:rPr lang="tr" sz="850">
                <a:latin typeface="Garamond"/>
              </a:rPr>
              <a:t>’ye çıkarılmıştır.</a:t>
            </a:r>
          </a:p>
        </p:txBody>
      </p:sp>
      <p:sp>
        <p:nvSpPr>
          <p:cNvPr id="14" name="Dikdörtgen 13"/>
          <p:cNvSpPr/>
          <p:nvPr/>
        </p:nvSpPr>
        <p:spPr>
          <a:xfrm>
            <a:off x="996696" y="3112008"/>
            <a:ext cx="3706368"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2024 yılında oğlak tiftik (100 kg) desteğine </a:t>
            </a:r>
            <a:r>
              <a:rPr lang="tr" sz="850">
                <a:latin typeface="Garamond"/>
              </a:rPr>
              <a:t>verilen ilave destek 7 bin 200 TL iken; </a:t>
            </a:r>
            <a:r>
              <a:rPr lang="tr" sz="850" b="1">
                <a:latin typeface="Garamond"/>
              </a:rPr>
              <a:t>%100 artışla 2025 yılında 14 bin 400 TL</a:t>
            </a:r>
            <a:r>
              <a:rPr lang="tr" sz="850">
                <a:latin typeface="Garamond"/>
              </a:rPr>
              <a:t>’ye çıkarılmıştır.</a:t>
            </a:r>
          </a:p>
        </p:txBody>
      </p:sp>
      <p:sp>
        <p:nvSpPr>
          <p:cNvPr id="15" name="Dikdörtgen 14"/>
          <p:cNvSpPr/>
          <p:nvPr/>
        </p:nvSpPr>
        <p:spPr>
          <a:xfrm>
            <a:off x="999744" y="3752088"/>
            <a:ext cx="3703320" cy="304800"/>
          </a:xfrm>
          <a:prstGeom prst="rect">
            <a:avLst/>
          </a:prstGeom>
          <a:solidFill>
            <a:srgbClr val="FFFFFF"/>
          </a:solidFill>
        </p:spPr>
        <p:txBody>
          <a:bodyPr lIns="0" tIns="0" rIns="0" bIns="0">
            <a:noAutofit/>
          </a:bodyPr>
          <a:lstStyle/>
          <a:p>
            <a:pPr marL="0" marR="0" indent="0"/>
            <a:r>
              <a:rPr lang="tr" sz="850" b="1">
                <a:latin typeface="Garamond"/>
              </a:rPr>
              <a:t>2024 yılında temel destek (350 kg) </a:t>
            </a:r>
            <a:r>
              <a:rPr lang="tr" sz="850">
                <a:latin typeface="Garamond"/>
              </a:rPr>
              <a:t>28 bin TL iken; </a:t>
            </a:r>
            <a:r>
              <a:rPr lang="tr" sz="850" b="1">
                <a:latin typeface="Garamond"/>
              </a:rPr>
              <a:t>%100 artışla 2025 yılında</a:t>
            </a:r>
          </a:p>
          <a:p>
            <a:pPr marL="0" marR="0" indent="0"/>
            <a:r>
              <a:rPr lang="tr" sz="850" b="1">
                <a:latin typeface="Garamond"/>
              </a:rPr>
              <a:t>56 bin TL</a:t>
            </a:r>
            <a:r>
              <a:rPr lang="tr" sz="850">
                <a:latin typeface="Garamond"/>
              </a:rPr>
              <a:t>’ye çıkarılmıştır.</a:t>
            </a:r>
          </a:p>
        </p:txBody>
      </p:sp>
      <p:sp>
        <p:nvSpPr>
          <p:cNvPr id="16" name="Dikdörtgen 15"/>
          <p:cNvSpPr/>
          <p:nvPr/>
        </p:nvSpPr>
        <p:spPr>
          <a:xfrm>
            <a:off x="521208" y="4486656"/>
            <a:ext cx="304800" cy="231648"/>
          </a:xfrm>
          <a:prstGeom prst="rect">
            <a:avLst/>
          </a:prstGeom>
          <a:solidFill>
            <a:srgbClr val="FFFFFF"/>
          </a:solidFill>
        </p:spPr>
        <p:txBody>
          <a:bodyPr wrap="none" lIns="0" tIns="0" rIns="0" bIns="0">
            <a:noAutofit/>
          </a:bodyPr>
          <a:lstStyle/>
          <a:p>
            <a:pPr marL="0" marR="0" indent="0"/>
            <a:r>
              <a:rPr lang="tr" sz="1400">
                <a:latin typeface="Arial"/>
              </a:rPr>
              <a:t>&gt;p)T</a:t>
            </a:r>
          </a:p>
        </p:txBody>
      </p:sp>
      <p:sp>
        <p:nvSpPr>
          <p:cNvPr id="17" name="Dikdörtgen 16"/>
          <p:cNvSpPr/>
          <p:nvPr/>
        </p:nvSpPr>
        <p:spPr>
          <a:xfrm>
            <a:off x="996696" y="4416552"/>
            <a:ext cx="3700272" cy="304800"/>
          </a:xfrm>
          <a:prstGeom prst="rect">
            <a:avLst/>
          </a:prstGeom>
          <a:solidFill>
            <a:srgbClr val="FFFFFF"/>
          </a:solidFill>
        </p:spPr>
        <p:txBody>
          <a:bodyPr lIns="0" tIns="0" rIns="0" bIns="0">
            <a:noAutofit/>
          </a:bodyPr>
          <a:lstStyle/>
          <a:p>
            <a:pPr marL="0" marR="0" indent="0">
              <a:lnSpc>
                <a:spcPct val="126000"/>
              </a:lnSpc>
            </a:pPr>
            <a:r>
              <a:rPr lang="tr" sz="850" b="1">
                <a:latin typeface="Garamond"/>
              </a:rPr>
              <a:t>2024 yılında genç/kadın üreticilere </a:t>
            </a:r>
            <a:r>
              <a:rPr lang="tr" sz="850">
                <a:latin typeface="Garamond"/>
              </a:rPr>
              <a:t>verilen ilave destek 8 bin 400 TL iken; </a:t>
            </a:r>
            <a:r>
              <a:rPr lang="tr" sz="850" b="1">
                <a:latin typeface="Garamond"/>
              </a:rPr>
              <a:t>%100 artışla 2025 yılında 16 bin 800 TL</a:t>
            </a:r>
            <a:r>
              <a:rPr lang="tr" sz="850">
                <a:latin typeface="Garamond"/>
              </a:rPr>
              <a:t>’ye çıkarılmıştır.</a:t>
            </a:r>
          </a:p>
        </p:txBody>
      </p:sp>
      <p:sp>
        <p:nvSpPr>
          <p:cNvPr id="18" name="Dikdörtgen 17"/>
          <p:cNvSpPr/>
          <p:nvPr/>
        </p:nvSpPr>
        <p:spPr>
          <a:xfrm>
            <a:off x="996696" y="4992624"/>
            <a:ext cx="3703320" cy="457200"/>
          </a:xfrm>
          <a:prstGeom prst="rect">
            <a:avLst/>
          </a:prstGeom>
          <a:solidFill>
            <a:srgbClr val="FFFFFF"/>
          </a:solidFill>
        </p:spPr>
        <p:txBody>
          <a:bodyPr lIns="0" tIns="0" rIns="0" bIns="0">
            <a:noAutofit/>
          </a:bodyPr>
          <a:lstStyle/>
          <a:p>
            <a:pPr marL="0" marR="0" indent="0" algn="just">
              <a:lnSpc>
                <a:spcPct val="126000"/>
              </a:lnSpc>
            </a:pPr>
            <a:r>
              <a:rPr lang="tr" sz="850" b="1">
                <a:latin typeface="Garamond"/>
              </a:rPr>
              <a:t>2024 yılında birinci derece örgüt üyesi </a:t>
            </a:r>
            <a:r>
              <a:rPr lang="tr" sz="850">
                <a:latin typeface="Garamond"/>
              </a:rPr>
              <a:t>olan üreticilere sözleşmeli üretim kapsamında ilave 28 bin TL destek verilirken; </a:t>
            </a:r>
            <a:r>
              <a:rPr lang="tr" sz="850" b="1">
                <a:latin typeface="Garamond"/>
              </a:rPr>
              <a:t>2025 yılında %100 artışla 56 bin TL</a:t>
            </a:r>
            <a:r>
              <a:rPr lang="tr" sz="850">
                <a:latin typeface="Garamond"/>
              </a:rPr>
              <a:t>’ye çıkarılmıştır.</a:t>
            </a:r>
          </a:p>
        </p:txBody>
      </p:sp>
      <p:sp>
        <p:nvSpPr>
          <p:cNvPr id="19" name="Dikdörtgen 18"/>
          <p:cNvSpPr/>
          <p:nvPr/>
        </p:nvSpPr>
        <p:spPr>
          <a:xfrm>
            <a:off x="993648" y="5718048"/>
            <a:ext cx="3709416" cy="271272"/>
          </a:xfrm>
          <a:prstGeom prst="rect">
            <a:avLst/>
          </a:prstGeom>
          <a:solidFill>
            <a:srgbClr val="FFFFFF"/>
          </a:solidFill>
        </p:spPr>
        <p:txBody>
          <a:bodyPr lIns="0" tIns="0" rIns="0" bIns="0">
            <a:noAutofit/>
          </a:bodyPr>
          <a:lstStyle/>
          <a:p>
            <a:pPr marL="0" marR="0" indent="0">
              <a:lnSpc>
                <a:spcPct val="126000"/>
              </a:lnSpc>
            </a:pPr>
            <a:r>
              <a:rPr lang="tr" sz="850" b="1">
                <a:latin typeface="Garamond"/>
              </a:rPr>
              <a:t>2025 yılında </a:t>
            </a:r>
            <a:r>
              <a:rPr lang="tr" sz="850">
                <a:latin typeface="Garamond"/>
              </a:rPr>
              <a:t>bütün kriterler sağlandığında </a:t>
            </a:r>
            <a:r>
              <a:rPr lang="tr" sz="850" b="1">
                <a:latin typeface="Garamond"/>
              </a:rPr>
              <a:t>toplamda 171 bin 200 TL </a:t>
            </a:r>
            <a:r>
              <a:rPr lang="tr" sz="850">
                <a:latin typeface="Garamond"/>
              </a:rPr>
              <a:t>destek verilecektir.</a:t>
            </a:r>
          </a:p>
        </p:txBody>
      </p:sp>
      <p:sp>
        <p:nvSpPr>
          <p:cNvPr id="20" name="Dikdörtgen 19"/>
          <p:cNvSpPr/>
          <p:nvPr/>
        </p:nvSpPr>
        <p:spPr>
          <a:xfrm>
            <a:off x="585216" y="6254496"/>
            <a:ext cx="4120896" cy="304800"/>
          </a:xfrm>
          <a:prstGeom prst="rect">
            <a:avLst/>
          </a:prstGeom>
          <a:solidFill>
            <a:srgbClr val="FFFFFF"/>
          </a:solidFill>
        </p:spPr>
        <p:txBody>
          <a:bodyPr lIns="0" tIns="0" rIns="0" bIns="0">
            <a:noAutofit/>
          </a:bodyPr>
          <a:lstStyle/>
          <a:p>
            <a:pPr marL="0" marR="0" indent="0">
              <a:lnSpc>
                <a:spcPct val="126000"/>
              </a:lnSpc>
            </a:pPr>
            <a:r>
              <a:rPr lang="tr" sz="850">
                <a:latin typeface="Garamond"/>
              </a:rPr>
              <a:t>2024 yılında tiftik destekleme miktarı 85 bin 600 TL’den </a:t>
            </a:r>
            <a:r>
              <a:rPr lang="tr" sz="850" b="1">
                <a:latin typeface="Garamond"/>
              </a:rPr>
              <a:t>%100 artışla 2025 yılında 171 bin 200 TL’ye </a:t>
            </a:r>
            <a:r>
              <a:rPr lang="tr" sz="850">
                <a:latin typeface="Garamond"/>
              </a:rPr>
              <a:t>çıkarılmıştır</a:t>
            </a:r>
            <a:r>
              <a:rPr lang="tr" sz="850" b="1">
                <a:latin typeface="Garamond"/>
              </a:rPr>
              <a:t>.</a:t>
            </a:r>
          </a:p>
        </p:txBody>
      </p:sp>
      <p:sp>
        <p:nvSpPr>
          <p:cNvPr id="21" name="Dikdörtgen 20"/>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17630" y="202556"/>
            <a:ext cx="2031357" cy="274899"/>
          </a:xfrm>
          <a:prstGeom prst="rect">
            <a:avLst/>
          </a:prstGeom>
        </p:spPr>
      </p:pic>
      <p:pic>
        <p:nvPicPr>
          <p:cNvPr id="3" name="Resim 2"/>
          <p:cNvPicPr>
            <a:picLocks noChangeAspect="1"/>
          </p:cNvPicPr>
          <p:nvPr/>
        </p:nvPicPr>
        <p:blipFill>
          <a:blip r:embed="rId3"/>
          <a:stretch>
            <a:fillRect/>
          </a:stretch>
        </p:blipFill>
        <p:spPr>
          <a:xfrm>
            <a:off x="2890777" y="2106592"/>
            <a:ext cx="1941653" cy="2034251"/>
          </a:xfrm>
          <a:prstGeom prst="rect">
            <a:avLst/>
          </a:prstGeom>
        </p:spPr>
      </p:pic>
      <p:pic>
        <p:nvPicPr>
          <p:cNvPr id="4" name="Resim 3"/>
          <p:cNvPicPr>
            <a:picLocks noChangeAspect="1"/>
          </p:cNvPicPr>
          <p:nvPr/>
        </p:nvPicPr>
        <p:blipFill>
          <a:blip r:embed="rId4"/>
          <a:stretch>
            <a:fillRect/>
          </a:stretch>
        </p:blipFill>
        <p:spPr>
          <a:xfrm>
            <a:off x="2890777" y="4337612"/>
            <a:ext cx="1941653" cy="2037144"/>
          </a:xfrm>
          <a:prstGeom prst="rect">
            <a:avLst/>
          </a:prstGeom>
        </p:spPr>
      </p:pic>
      <p:sp>
        <p:nvSpPr>
          <p:cNvPr id="5" name="Dikdörtgen 4"/>
          <p:cNvSpPr/>
          <p:nvPr/>
        </p:nvSpPr>
        <p:spPr>
          <a:xfrm>
            <a:off x="3417425" y="272005"/>
            <a:ext cx="572947" cy="104172"/>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6" name="Dikdörtgen 5"/>
          <p:cNvSpPr/>
          <p:nvPr/>
        </p:nvSpPr>
        <p:spPr>
          <a:xfrm>
            <a:off x="3990372" y="272005"/>
            <a:ext cx="795759" cy="121534"/>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7" name="Dikdörtgen 6"/>
          <p:cNvSpPr/>
          <p:nvPr/>
        </p:nvSpPr>
        <p:spPr>
          <a:xfrm>
            <a:off x="477455" y="277792"/>
            <a:ext cx="144684" cy="107066"/>
          </a:xfrm>
          <a:prstGeom prst="rect">
            <a:avLst/>
          </a:prstGeom>
          <a:solidFill>
            <a:srgbClr val="FFFFFF"/>
          </a:solidFill>
        </p:spPr>
        <p:txBody>
          <a:bodyPr wrap="none" lIns="0" tIns="0" rIns="0" bIns="0">
            <a:noAutofit/>
          </a:bodyPr>
          <a:lstStyle/>
          <a:p>
            <a:pPr marL="0" marR="0" indent="0"/>
            <a:r>
              <a:rPr lang="tr" sz="750" b="1">
                <a:latin typeface="Cambria"/>
              </a:rPr>
              <a:t>53</a:t>
            </a:r>
          </a:p>
        </p:txBody>
      </p:sp>
      <p:sp>
        <p:nvSpPr>
          <p:cNvPr id="8" name="Dikdörtgen 7"/>
          <p:cNvSpPr/>
          <p:nvPr/>
        </p:nvSpPr>
        <p:spPr>
          <a:xfrm>
            <a:off x="703162" y="509286"/>
            <a:ext cx="1956121" cy="350134"/>
          </a:xfrm>
          <a:prstGeom prst="rect">
            <a:avLst/>
          </a:prstGeom>
          <a:solidFill>
            <a:srgbClr val="FFFFFF"/>
          </a:solidFill>
        </p:spPr>
        <p:txBody>
          <a:bodyPr lIns="0" tIns="0" rIns="0" bIns="0">
            <a:noAutofit/>
          </a:bodyPr>
          <a:lstStyle/>
          <a:p>
            <a:pPr marL="0" marR="0" indent="0">
              <a:lnSpc>
                <a:spcPct val="85000"/>
              </a:lnSpc>
            </a:pPr>
            <a:r>
              <a:rPr lang="tr" sz="1200" b="1">
                <a:latin typeface="Segoe UI"/>
              </a:rPr>
              <a:t>HAYVAN VE SÜRÜ SAĞLIĞI DESTEĞİ</a:t>
            </a:r>
          </a:p>
        </p:txBody>
      </p:sp>
      <p:sp>
        <p:nvSpPr>
          <p:cNvPr id="9" name="Dikdörtgen 8"/>
          <p:cNvSpPr/>
          <p:nvPr/>
        </p:nvSpPr>
        <p:spPr>
          <a:xfrm>
            <a:off x="714736" y="1284789"/>
            <a:ext cx="4129269" cy="674226"/>
          </a:xfrm>
          <a:prstGeom prst="rect">
            <a:avLst/>
          </a:prstGeom>
          <a:solidFill>
            <a:srgbClr val="FFFFFF"/>
          </a:solidFill>
        </p:spPr>
        <p:txBody>
          <a:bodyPr lIns="0" tIns="0" rIns="0" bIns="0">
            <a:noAutofit/>
          </a:bodyPr>
          <a:lstStyle/>
          <a:p>
            <a:pPr marL="0" marR="0" indent="0">
              <a:lnSpc>
                <a:spcPct val="120000"/>
              </a:lnSpc>
            </a:pPr>
            <a:r>
              <a:rPr lang="tr" sz="1000">
                <a:latin typeface="Garamond"/>
              </a:rPr>
              <a:t>2026 yılında </a:t>
            </a:r>
            <a:r>
              <a:rPr lang="tr" sz="850" b="1">
                <a:latin typeface="Book Antiqua"/>
              </a:rPr>
              <a:t>ilk kez </a:t>
            </a:r>
            <a:r>
              <a:rPr lang="tr" sz="1000">
                <a:latin typeface="Garamond"/>
              </a:rPr>
              <a:t>uygulanacak olan </a:t>
            </a:r>
            <a:r>
              <a:rPr lang="tr" sz="850" b="1">
                <a:latin typeface="Book Antiqua"/>
              </a:rPr>
              <a:t>“Hayvan ve Sürü Sağlığı Desteği” </a:t>
            </a:r>
            <a:r>
              <a:rPr lang="tr" sz="1000">
                <a:latin typeface="Garamond"/>
              </a:rPr>
              <a:t>kapsamında, büyükbaş ve küçükbaş hayvanlarını kimliklendiren ve Bakanlık tarafından belirlenen programlı aşıları yaptıran yetiştiricilere destekleme ödemesi yapılacaktır.</a:t>
            </a:r>
          </a:p>
        </p:txBody>
      </p:sp>
      <p:sp>
        <p:nvSpPr>
          <p:cNvPr id="10" name="Dikdörtgen 9"/>
          <p:cNvSpPr/>
          <p:nvPr/>
        </p:nvSpPr>
        <p:spPr>
          <a:xfrm>
            <a:off x="714736" y="2112379"/>
            <a:ext cx="2097912" cy="2048719"/>
          </a:xfrm>
          <a:prstGeom prst="rect">
            <a:avLst/>
          </a:prstGeom>
          <a:solidFill>
            <a:srgbClr val="FFFFFF"/>
          </a:solidFill>
        </p:spPr>
        <p:txBody>
          <a:bodyPr lIns="0" tIns="0" rIns="0" bIns="0">
            <a:noAutofit/>
          </a:bodyPr>
          <a:lstStyle/>
          <a:p>
            <a:pPr marL="0" marR="0" indent="0" algn="just">
              <a:lnSpc>
                <a:spcPct val="121000"/>
              </a:lnSpc>
              <a:spcAft>
                <a:spcPts val="770"/>
              </a:spcAft>
            </a:pPr>
            <a:r>
              <a:rPr lang="tr" sz="1000">
                <a:latin typeface="Garamond"/>
              </a:rPr>
              <a:t>Hayvanlara bakanlık tarafından belirlenen aşı ve küpe uygulamalarının yapıldığı işletmelerin TÜRKVET’te kayıtlı olması gerekmekte olup,</a:t>
            </a:r>
          </a:p>
          <a:p>
            <a:pPr marL="0" marR="0" indent="0" algn="just">
              <a:lnSpc>
                <a:spcPct val="132000"/>
              </a:lnSpc>
            </a:pPr>
            <a:r>
              <a:rPr lang="tr" sz="850" b="1">
                <a:latin typeface="Book Antiqua"/>
              </a:rPr>
              <a:t>Uygulamanın;</a:t>
            </a:r>
          </a:p>
          <a:p>
            <a:pPr marL="0" marR="0" indent="0" algn="just">
              <a:lnSpc>
                <a:spcPct val="120000"/>
              </a:lnSpc>
            </a:pPr>
            <a:r>
              <a:rPr lang="tr" sz="1000">
                <a:latin typeface="Garamond"/>
              </a:rPr>
              <a:t>Resmi Veteriner Hekimler, Veteriner Sağlık Teknikerleri/Teknisyenleri ile İl Müdürlükleri tarafından protokolle yetki devri yapılan gerçek kişiler ile tüzel kişiler adına uygulama yapan personel tarafından yapılması gerekmektedir.</a:t>
            </a:r>
          </a:p>
        </p:txBody>
      </p:sp>
      <p:sp>
        <p:nvSpPr>
          <p:cNvPr id="11" name="Dikdörtgen 10"/>
          <p:cNvSpPr/>
          <p:nvPr/>
        </p:nvSpPr>
        <p:spPr>
          <a:xfrm>
            <a:off x="694481" y="4343400"/>
            <a:ext cx="2097911" cy="1498921"/>
          </a:xfrm>
          <a:prstGeom prst="rect">
            <a:avLst/>
          </a:prstGeom>
          <a:solidFill>
            <a:srgbClr val="FFFFFF"/>
          </a:solidFill>
        </p:spPr>
        <p:txBody>
          <a:bodyPr lIns="0" tIns="0" rIns="0" bIns="0">
            <a:noAutofit/>
          </a:bodyPr>
          <a:lstStyle/>
          <a:p>
            <a:pPr marL="0" marR="0" indent="12700" algn="just">
              <a:lnSpc>
                <a:spcPct val="120000"/>
              </a:lnSpc>
            </a:pPr>
            <a:r>
              <a:rPr lang="tr" sz="1000">
                <a:latin typeface="Garamond"/>
              </a:rPr>
              <a:t>Hayvan ve sürü sağlığı desteği kapsamına giren Bakanlık tarafından belirlenen aşı ve küpe uygulamaları ile bu uygulamalar karşılığında ödenecek birim destekleme miktarları, her destekleme dönemi için Genel Müdürlüğümüz tarafından belirlenerek, resmi internet sitesinden duyurulur ve yıl içinde üçer aylık dört dönem halinde ödenir.</a:t>
            </a:r>
          </a:p>
        </p:txBody>
      </p:sp>
      <p:sp>
        <p:nvSpPr>
          <p:cNvPr id="12" name="Dikdörtgen 11"/>
          <p:cNvSpPr/>
          <p:nvPr/>
        </p:nvSpPr>
        <p:spPr>
          <a:xfrm>
            <a:off x="483243" y="7138686"/>
            <a:ext cx="1415005" cy="10417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5321808" cy="755904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EF6E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16280" y="201168"/>
            <a:ext cx="2036064" cy="277368"/>
          </a:xfrm>
          <a:prstGeom prst="rect">
            <a:avLst/>
          </a:prstGeom>
        </p:spPr>
      </p:pic>
      <p:pic>
        <p:nvPicPr>
          <p:cNvPr id="3" name="Resim 2"/>
          <p:cNvPicPr>
            <a:picLocks noChangeAspect="1"/>
          </p:cNvPicPr>
          <p:nvPr/>
        </p:nvPicPr>
        <p:blipFill>
          <a:blip r:embed="rId3"/>
          <a:stretch>
            <a:fillRect/>
          </a:stretch>
        </p:blipFill>
        <p:spPr>
          <a:xfrm>
            <a:off x="667512" y="771144"/>
            <a:ext cx="1325880" cy="2511552"/>
          </a:xfrm>
          <a:prstGeom prst="rect">
            <a:avLst/>
          </a:prstGeom>
        </p:spPr>
      </p:pic>
      <p:pic>
        <p:nvPicPr>
          <p:cNvPr id="4" name="Resim 3"/>
          <p:cNvPicPr>
            <a:picLocks noChangeAspect="1"/>
          </p:cNvPicPr>
          <p:nvPr/>
        </p:nvPicPr>
        <p:blipFill>
          <a:blip r:embed="rId4"/>
          <a:stretch>
            <a:fillRect/>
          </a:stretch>
        </p:blipFill>
        <p:spPr>
          <a:xfrm>
            <a:off x="2026920" y="765048"/>
            <a:ext cx="1325880" cy="2517648"/>
          </a:xfrm>
          <a:prstGeom prst="rect">
            <a:avLst/>
          </a:prstGeom>
        </p:spPr>
      </p:pic>
      <p:pic>
        <p:nvPicPr>
          <p:cNvPr id="5" name="Resim 4"/>
          <p:cNvPicPr>
            <a:picLocks noChangeAspect="1"/>
          </p:cNvPicPr>
          <p:nvPr/>
        </p:nvPicPr>
        <p:blipFill>
          <a:blip r:embed="rId5"/>
          <a:stretch>
            <a:fillRect/>
          </a:stretch>
        </p:blipFill>
        <p:spPr>
          <a:xfrm>
            <a:off x="3395472" y="771144"/>
            <a:ext cx="1316736" cy="1758696"/>
          </a:xfrm>
          <a:prstGeom prst="rect">
            <a:avLst/>
          </a:prstGeom>
        </p:spPr>
      </p:pic>
      <p:pic>
        <p:nvPicPr>
          <p:cNvPr id="6" name="Resim 5"/>
          <p:cNvPicPr>
            <a:picLocks noChangeAspect="1"/>
          </p:cNvPicPr>
          <p:nvPr/>
        </p:nvPicPr>
        <p:blipFill>
          <a:blip r:embed="rId6"/>
          <a:stretch>
            <a:fillRect/>
          </a:stretch>
        </p:blipFill>
        <p:spPr>
          <a:xfrm>
            <a:off x="417576" y="4200144"/>
            <a:ext cx="1091184" cy="1758696"/>
          </a:xfrm>
          <a:prstGeom prst="rect">
            <a:avLst/>
          </a:prstGeom>
        </p:spPr>
      </p:pic>
      <p:pic>
        <p:nvPicPr>
          <p:cNvPr id="7" name="Resim 6"/>
          <p:cNvPicPr>
            <a:picLocks noChangeAspect="1"/>
          </p:cNvPicPr>
          <p:nvPr/>
        </p:nvPicPr>
        <p:blipFill>
          <a:blip r:embed="rId7"/>
          <a:stretch>
            <a:fillRect/>
          </a:stretch>
        </p:blipFill>
        <p:spPr>
          <a:xfrm>
            <a:off x="1545336" y="4200144"/>
            <a:ext cx="1091184" cy="1758696"/>
          </a:xfrm>
          <a:prstGeom prst="rect">
            <a:avLst/>
          </a:prstGeom>
        </p:spPr>
      </p:pic>
      <p:pic>
        <p:nvPicPr>
          <p:cNvPr id="8" name="Resim 7"/>
          <p:cNvPicPr>
            <a:picLocks noChangeAspect="1"/>
          </p:cNvPicPr>
          <p:nvPr/>
        </p:nvPicPr>
        <p:blipFill>
          <a:blip r:embed="rId8"/>
          <a:stretch>
            <a:fillRect/>
          </a:stretch>
        </p:blipFill>
        <p:spPr>
          <a:xfrm>
            <a:off x="2670048" y="4197096"/>
            <a:ext cx="2243328" cy="1767840"/>
          </a:xfrm>
          <a:prstGeom prst="rect">
            <a:avLst/>
          </a:prstGeom>
        </p:spPr>
      </p:pic>
      <p:sp>
        <p:nvSpPr>
          <p:cNvPr id="9" name="Dikdörtgen 8"/>
          <p:cNvSpPr/>
          <p:nvPr/>
        </p:nvSpPr>
        <p:spPr>
          <a:xfrm>
            <a:off x="3416808" y="271272"/>
            <a:ext cx="1368552"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10" name="Dikdörtgen 9"/>
          <p:cNvSpPr/>
          <p:nvPr/>
        </p:nvSpPr>
        <p:spPr>
          <a:xfrm>
            <a:off x="862584" y="2609088"/>
            <a:ext cx="929640" cy="591312"/>
          </a:xfrm>
          <a:prstGeom prst="rect">
            <a:avLst/>
          </a:prstGeom>
          <a:solidFill>
            <a:srgbClr val="8C613E"/>
          </a:solidFill>
        </p:spPr>
        <p:txBody>
          <a:bodyPr lIns="0" tIns="0" rIns="0" bIns="0">
            <a:noAutofit/>
          </a:bodyPr>
          <a:lstStyle/>
          <a:p>
            <a:pPr marL="0" marR="0" indent="0" algn="ctr"/>
            <a:r>
              <a:rPr lang="tr" sz="850">
                <a:solidFill>
                  <a:srgbClr val="FFF6EF"/>
                </a:solidFill>
                <a:latin typeface="Segoe UI"/>
              </a:rPr>
              <a:t>Büyükbaş Hayvancılık Desteklemesi (Buzağı/Malak)</a:t>
            </a:r>
          </a:p>
        </p:txBody>
      </p:sp>
      <p:sp>
        <p:nvSpPr>
          <p:cNvPr id="11" name="Dikdörtgen 10"/>
          <p:cNvSpPr/>
          <p:nvPr/>
        </p:nvSpPr>
        <p:spPr>
          <a:xfrm>
            <a:off x="2273808" y="2609088"/>
            <a:ext cx="835152" cy="591312"/>
          </a:xfrm>
          <a:prstGeom prst="rect">
            <a:avLst/>
          </a:prstGeom>
          <a:solidFill>
            <a:srgbClr val="8C613E"/>
          </a:solidFill>
        </p:spPr>
        <p:txBody>
          <a:bodyPr lIns="0" tIns="0" rIns="0" bIns="0">
            <a:noAutofit/>
          </a:bodyPr>
          <a:lstStyle/>
          <a:p>
            <a:pPr marL="0" marR="0" indent="0" algn="ctr"/>
            <a:r>
              <a:rPr lang="tr" sz="850">
                <a:solidFill>
                  <a:srgbClr val="FFF6EF"/>
                </a:solidFill>
                <a:latin typeface="Segoe UI"/>
              </a:rPr>
              <a:t>Küçükbaş Hayvancılık Desteklemesi (Kuzu/Oğlak)</a:t>
            </a:r>
          </a:p>
        </p:txBody>
      </p:sp>
      <p:sp>
        <p:nvSpPr>
          <p:cNvPr id="12" name="Dikdörtgen 11"/>
          <p:cNvSpPr/>
          <p:nvPr/>
        </p:nvSpPr>
        <p:spPr>
          <a:xfrm>
            <a:off x="3572256" y="2767584"/>
            <a:ext cx="960120" cy="173736"/>
          </a:xfrm>
          <a:prstGeom prst="rect">
            <a:avLst/>
          </a:prstGeom>
          <a:solidFill>
            <a:srgbClr val="8C613E"/>
          </a:solidFill>
        </p:spPr>
        <p:txBody>
          <a:bodyPr wrap="none" lIns="0" tIns="0" rIns="0" bIns="0">
            <a:noAutofit/>
          </a:bodyPr>
          <a:lstStyle/>
          <a:p>
            <a:pPr marL="0" marR="0" indent="0" algn="ctr"/>
            <a:r>
              <a:rPr lang="tr" sz="850">
                <a:solidFill>
                  <a:srgbClr val="FFF6EF"/>
                </a:solidFill>
                <a:latin typeface="Segoe UI"/>
              </a:rPr>
              <a:t>Çiğ Süt Desteği</a:t>
            </a:r>
          </a:p>
        </p:txBody>
      </p:sp>
      <p:sp>
        <p:nvSpPr>
          <p:cNvPr id="13" name="Dikdörtgen 12"/>
          <p:cNvSpPr/>
          <p:nvPr/>
        </p:nvSpPr>
        <p:spPr>
          <a:xfrm>
            <a:off x="429768" y="6126480"/>
            <a:ext cx="1066800" cy="310896"/>
          </a:xfrm>
          <a:prstGeom prst="rect">
            <a:avLst/>
          </a:prstGeom>
          <a:solidFill>
            <a:srgbClr val="8C613E"/>
          </a:solidFill>
        </p:spPr>
        <p:txBody>
          <a:bodyPr lIns="0" tIns="0" rIns="0" bIns="0">
            <a:noAutofit/>
          </a:bodyPr>
          <a:lstStyle/>
          <a:p>
            <a:pPr marL="0" marR="0" indent="0" algn="ctr"/>
            <a:r>
              <a:rPr lang="tr" sz="850">
                <a:solidFill>
                  <a:srgbClr val="FFF6EF"/>
                </a:solidFill>
                <a:latin typeface="Segoe UI"/>
              </a:rPr>
              <a:t>Besilik Erkek Sığır (Karkas) Desteği</a:t>
            </a:r>
          </a:p>
        </p:txBody>
      </p:sp>
      <p:sp>
        <p:nvSpPr>
          <p:cNvPr id="14" name="Dikdörtgen 13"/>
          <p:cNvSpPr/>
          <p:nvPr/>
        </p:nvSpPr>
        <p:spPr>
          <a:xfrm>
            <a:off x="1673352" y="6196584"/>
            <a:ext cx="832104" cy="167640"/>
          </a:xfrm>
          <a:prstGeom prst="rect">
            <a:avLst/>
          </a:prstGeom>
          <a:solidFill>
            <a:srgbClr val="8C613E"/>
          </a:solidFill>
        </p:spPr>
        <p:txBody>
          <a:bodyPr wrap="none" lIns="0" tIns="0" rIns="0" bIns="0">
            <a:noAutofit/>
          </a:bodyPr>
          <a:lstStyle/>
          <a:p>
            <a:pPr marL="0" marR="0" indent="0" algn="ctr"/>
            <a:r>
              <a:rPr lang="tr" sz="850">
                <a:solidFill>
                  <a:srgbClr val="FFF6EF"/>
                </a:solidFill>
                <a:latin typeface="Segoe UI"/>
              </a:rPr>
              <a:t>Tiftik Desteği</a:t>
            </a:r>
          </a:p>
        </p:txBody>
      </p:sp>
      <p:sp>
        <p:nvSpPr>
          <p:cNvPr id="15" name="Dikdörtgen 14"/>
          <p:cNvSpPr/>
          <p:nvPr/>
        </p:nvSpPr>
        <p:spPr>
          <a:xfrm>
            <a:off x="2752344" y="6196584"/>
            <a:ext cx="932688" cy="167640"/>
          </a:xfrm>
          <a:prstGeom prst="rect">
            <a:avLst/>
          </a:prstGeom>
          <a:solidFill>
            <a:srgbClr val="8C613E"/>
          </a:solidFill>
        </p:spPr>
        <p:txBody>
          <a:bodyPr wrap="none" lIns="0" tIns="0" rIns="0" bIns="0">
            <a:noAutofit/>
          </a:bodyPr>
          <a:lstStyle/>
          <a:p>
            <a:pPr marL="0" marR="0" indent="0" algn="ctr"/>
            <a:r>
              <a:rPr lang="tr" sz="850">
                <a:solidFill>
                  <a:srgbClr val="FFF6EF"/>
                </a:solidFill>
                <a:latin typeface="Segoe UI"/>
              </a:rPr>
              <a:t>Arıcılık Desteği</a:t>
            </a:r>
          </a:p>
        </p:txBody>
      </p:sp>
      <p:sp>
        <p:nvSpPr>
          <p:cNvPr id="16" name="Dikdörtgen 15"/>
          <p:cNvSpPr/>
          <p:nvPr/>
        </p:nvSpPr>
        <p:spPr>
          <a:xfrm>
            <a:off x="4005072" y="6190488"/>
            <a:ext cx="728472" cy="316992"/>
          </a:xfrm>
          <a:prstGeom prst="rect">
            <a:avLst/>
          </a:prstGeom>
          <a:solidFill>
            <a:srgbClr val="8C613E"/>
          </a:solidFill>
        </p:spPr>
        <p:txBody>
          <a:bodyPr lIns="0" tIns="0" rIns="0" bIns="0">
            <a:noAutofit/>
          </a:bodyPr>
          <a:lstStyle/>
          <a:p>
            <a:pPr marL="0" marR="0" indent="0" algn="ctr"/>
            <a:r>
              <a:rPr lang="tr" sz="850">
                <a:solidFill>
                  <a:srgbClr val="FFF6EF"/>
                </a:solidFill>
                <a:latin typeface="Segoe UI"/>
              </a:rPr>
              <a:t>İpek Böceği Desteği</a:t>
            </a:r>
          </a:p>
        </p:txBody>
      </p:sp>
      <p:sp>
        <p:nvSpPr>
          <p:cNvPr id="17" name="Dikdörtgen 16"/>
          <p:cNvSpPr/>
          <p:nvPr/>
        </p:nvSpPr>
        <p:spPr>
          <a:xfrm>
            <a:off x="481584" y="7141464"/>
            <a:ext cx="1417320" cy="10363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CE7"/>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2565" y="577346"/>
            <a:ext cx="5109028" cy="6399187"/>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CF5E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08504" y="85344"/>
            <a:ext cx="1975104" cy="475488"/>
          </a:xfrm>
          <a:prstGeom prst="rect">
            <a:avLst/>
          </a:prstGeom>
        </p:spPr>
      </p:pic>
      <p:pic>
        <p:nvPicPr>
          <p:cNvPr id="3" name="Resim 2"/>
          <p:cNvPicPr>
            <a:picLocks noChangeAspect="1"/>
          </p:cNvPicPr>
          <p:nvPr/>
        </p:nvPicPr>
        <p:blipFill>
          <a:blip r:embed="rId3"/>
          <a:stretch>
            <a:fillRect/>
          </a:stretch>
        </p:blipFill>
        <p:spPr>
          <a:xfrm>
            <a:off x="1316736" y="1834896"/>
            <a:ext cx="1249680" cy="179832"/>
          </a:xfrm>
          <a:prstGeom prst="rect">
            <a:avLst/>
          </a:prstGeom>
        </p:spPr>
      </p:pic>
      <p:pic>
        <p:nvPicPr>
          <p:cNvPr id="4" name="Resim 3"/>
          <p:cNvPicPr>
            <a:picLocks noChangeAspect="1"/>
          </p:cNvPicPr>
          <p:nvPr/>
        </p:nvPicPr>
        <p:blipFill>
          <a:blip r:embed="rId4"/>
          <a:stretch>
            <a:fillRect/>
          </a:stretch>
        </p:blipFill>
        <p:spPr>
          <a:xfrm>
            <a:off x="600456" y="2005584"/>
            <a:ext cx="2499360" cy="883920"/>
          </a:xfrm>
          <a:prstGeom prst="rect">
            <a:avLst/>
          </a:prstGeom>
        </p:spPr>
      </p:pic>
      <p:pic>
        <p:nvPicPr>
          <p:cNvPr id="5" name="Resim 4"/>
          <p:cNvPicPr>
            <a:picLocks noChangeAspect="1"/>
          </p:cNvPicPr>
          <p:nvPr/>
        </p:nvPicPr>
        <p:blipFill>
          <a:blip r:embed="rId5"/>
          <a:stretch>
            <a:fillRect/>
          </a:stretch>
        </p:blipFill>
        <p:spPr>
          <a:xfrm>
            <a:off x="579120" y="2895600"/>
            <a:ext cx="4319016" cy="3709416"/>
          </a:xfrm>
          <a:prstGeom prst="rect">
            <a:avLst/>
          </a:prstGeom>
        </p:spPr>
      </p:pic>
      <p:pic>
        <p:nvPicPr>
          <p:cNvPr id="6" name="Resim 5"/>
          <p:cNvPicPr>
            <a:picLocks noChangeAspect="1"/>
          </p:cNvPicPr>
          <p:nvPr/>
        </p:nvPicPr>
        <p:blipFill>
          <a:blip r:embed="rId6"/>
          <a:stretch>
            <a:fillRect/>
          </a:stretch>
        </p:blipFill>
        <p:spPr>
          <a:xfrm>
            <a:off x="530352" y="7065264"/>
            <a:ext cx="2276856" cy="283464"/>
          </a:xfrm>
          <a:prstGeom prst="rect">
            <a:avLst/>
          </a:prstGeom>
        </p:spPr>
      </p:pic>
      <p:sp>
        <p:nvSpPr>
          <p:cNvPr id="7" name="Dikdörtgen 6"/>
          <p:cNvSpPr/>
          <p:nvPr/>
        </p:nvSpPr>
        <p:spPr>
          <a:xfrm>
            <a:off x="521208" y="271272"/>
            <a:ext cx="1371600"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8" name="Dikdörtgen 7"/>
          <p:cNvSpPr/>
          <p:nvPr/>
        </p:nvSpPr>
        <p:spPr>
          <a:xfrm>
            <a:off x="2538984" y="868680"/>
            <a:ext cx="1197864" cy="463296"/>
          </a:xfrm>
          <a:prstGeom prst="rect">
            <a:avLst/>
          </a:prstGeom>
          <a:solidFill>
            <a:srgbClr val="FFFFFF"/>
          </a:solidFill>
        </p:spPr>
        <p:txBody>
          <a:bodyPr wrap="none" lIns="0" tIns="0" rIns="0" bIns="0">
            <a:noAutofit/>
          </a:bodyPr>
          <a:lstStyle/>
          <a:p>
            <a:pPr marL="0" marR="0" indent="0"/>
            <a:r>
              <a:rPr lang="tr" sz="3600" b="1">
                <a:solidFill>
                  <a:srgbClr val="343434"/>
                </a:solidFill>
                <a:latin typeface="Corbel"/>
              </a:rPr>
              <a:t>B</a:t>
            </a:r>
            <a:r>
              <a:rPr lang="tr" sz="3300" b="1">
                <a:solidFill>
                  <a:srgbClr val="343434"/>
                </a:solidFill>
                <a:latin typeface="Arial"/>
              </a:rPr>
              <a:t>İ</a:t>
            </a:r>
            <a:r>
              <a:rPr lang="tr" sz="3600" b="1">
                <a:solidFill>
                  <a:srgbClr val="343434"/>
                </a:solidFill>
                <a:latin typeface="Corbel"/>
              </a:rPr>
              <a:t>LG</a:t>
            </a:r>
            <a:r>
              <a:rPr lang="tr" sz="3300" b="1">
                <a:solidFill>
                  <a:srgbClr val="343434"/>
                </a:solidFill>
                <a:latin typeface="Arial"/>
              </a:rPr>
              <a:t>İ</a:t>
            </a:r>
          </a:p>
        </p:txBody>
      </p:sp>
      <p:sp>
        <p:nvSpPr>
          <p:cNvPr id="9" name="Dikdörtgen 8"/>
          <p:cNvSpPr/>
          <p:nvPr/>
        </p:nvSpPr>
        <p:spPr>
          <a:xfrm>
            <a:off x="2538984" y="1463040"/>
            <a:ext cx="2133600" cy="362712"/>
          </a:xfrm>
          <a:prstGeom prst="rect">
            <a:avLst/>
          </a:prstGeom>
          <a:solidFill>
            <a:srgbClr val="FFFFFF"/>
          </a:solidFill>
        </p:spPr>
        <p:txBody>
          <a:bodyPr wrap="none" lIns="0" tIns="0" rIns="0" bIns="0">
            <a:noAutofit/>
          </a:bodyPr>
          <a:lstStyle/>
          <a:p>
            <a:pPr marL="0" marR="0" indent="0"/>
            <a:r>
              <a:rPr lang="tr" sz="3600" b="1">
                <a:solidFill>
                  <a:srgbClr val="343434"/>
                </a:solidFill>
                <a:latin typeface="Corbel"/>
              </a:rPr>
              <a:t>KARTLARI</a:t>
            </a:r>
          </a:p>
        </p:txBody>
      </p:sp>
      <p:sp>
        <p:nvSpPr>
          <p:cNvPr id="10" name="Dikdörtgen 9"/>
          <p:cNvSpPr/>
          <p:nvPr/>
        </p:nvSpPr>
        <p:spPr>
          <a:xfrm>
            <a:off x="3288792" y="2526792"/>
            <a:ext cx="1496568" cy="353568"/>
          </a:xfrm>
          <a:prstGeom prst="rect">
            <a:avLst/>
          </a:prstGeom>
          <a:solidFill>
            <a:srgbClr val="C7A383"/>
          </a:solidFill>
        </p:spPr>
        <p:txBody>
          <a:bodyPr lIns="0" tIns="0" rIns="0" bIns="0">
            <a:noAutofit/>
          </a:bodyPr>
          <a:lstStyle/>
          <a:p>
            <a:pPr marL="0" marR="0" indent="0" algn="r">
              <a:lnSpc>
                <a:spcPct val="134000"/>
              </a:lnSpc>
            </a:pPr>
            <a:r>
              <a:rPr lang="tr" sz="850" b="1">
                <a:solidFill>
                  <a:srgbClr val="FFF6EF"/>
                </a:solidFill>
                <a:latin typeface="Segoe UI"/>
              </a:rPr>
              <a:t>2025 Yılı Büyükbaş Hayvan Desteği (Buzağı)</a:t>
            </a:r>
          </a:p>
        </p:txBody>
      </p:sp>
      <p:sp>
        <p:nvSpPr>
          <p:cNvPr id="12" name="Dikdörtgen 11"/>
          <p:cNvSpPr/>
          <p:nvPr/>
        </p:nvSpPr>
        <p:spPr>
          <a:xfrm>
            <a:off x="3422904" y="5583936"/>
            <a:ext cx="1365504" cy="243840"/>
          </a:xfrm>
          <a:prstGeom prst="rect">
            <a:avLst/>
          </a:prstGeom>
          <a:solidFill>
            <a:srgbClr val="C7A383"/>
          </a:solidFill>
        </p:spPr>
        <p:txBody>
          <a:bodyPr wrap="none" lIns="0" tIns="0" rIns="0" bIns="0">
            <a:noAutofit/>
          </a:bodyPr>
          <a:lstStyle/>
          <a:p>
            <a:pPr marL="0" marR="0" indent="0" algn="ctr"/>
            <a:r>
              <a:rPr lang="tr" sz="850" b="1">
                <a:solidFill>
                  <a:srgbClr val="FFF6EF"/>
                </a:solidFill>
                <a:latin typeface="Segoe UI"/>
              </a:rPr>
              <a:t>2025 Yılı Arıcılık Desteği</a:t>
            </a:r>
          </a:p>
        </p:txBody>
      </p:sp>
      <p:sp>
        <p:nvSpPr>
          <p:cNvPr id="13" name="Dikdörtgen 12"/>
          <p:cNvSpPr/>
          <p:nvPr/>
        </p:nvSpPr>
        <p:spPr>
          <a:xfrm>
            <a:off x="3185160" y="6080760"/>
            <a:ext cx="1609344" cy="185928"/>
          </a:xfrm>
          <a:prstGeom prst="rect">
            <a:avLst/>
          </a:prstGeom>
          <a:solidFill>
            <a:srgbClr val="C7A383"/>
          </a:solidFill>
        </p:spPr>
        <p:txBody>
          <a:bodyPr wrap="none" lIns="0" tIns="0" rIns="0" bIns="0">
            <a:noAutofit/>
          </a:bodyPr>
          <a:lstStyle/>
          <a:p>
            <a:pPr marL="0" marR="0" indent="0" algn="ctr"/>
            <a:r>
              <a:rPr lang="tr" sz="850" b="1">
                <a:solidFill>
                  <a:srgbClr val="FFF6EF"/>
                </a:solidFill>
                <a:latin typeface="Segoe UI"/>
              </a:rPr>
              <a:t>2025 Yılı İpek Böceği Desteği</a:t>
            </a:r>
          </a:p>
        </p:txBody>
      </p:sp>
      <p:sp>
        <p:nvSpPr>
          <p:cNvPr id="14" name="Dikdörtgen 13"/>
          <p:cNvSpPr/>
          <p:nvPr/>
        </p:nvSpPr>
        <p:spPr>
          <a:xfrm>
            <a:off x="3297936" y="3035808"/>
            <a:ext cx="1496568" cy="350520"/>
          </a:xfrm>
          <a:prstGeom prst="rect">
            <a:avLst/>
          </a:prstGeom>
          <a:solidFill>
            <a:srgbClr val="C7A383"/>
          </a:solidFill>
        </p:spPr>
        <p:txBody>
          <a:bodyPr lIns="0" tIns="0" rIns="0" bIns="0">
            <a:noAutofit/>
          </a:bodyPr>
          <a:lstStyle/>
          <a:p>
            <a:pPr marL="0" marR="0" indent="0" algn="r">
              <a:lnSpc>
                <a:spcPct val="132000"/>
              </a:lnSpc>
            </a:pPr>
            <a:r>
              <a:rPr lang="tr" sz="850" b="1">
                <a:solidFill>
                  <a:srgbClr val="FFF6EF"/>
                </a:solidFill>
                <a:latin typeface="Segoe UI"/>
              </a:rPr>
              <a:t>2025 Yılı Büyükbaş Hayvan Desteği (Malak)</a:t>
            </a:r>
          </a:p>
        </p:txBody>
      </p:sp>
      <p:sp>
        <p:nvSpPr>
          <p:cNvPr id="15" name="Dikdörtgen 14"/>
          <p:cNvSpPr/>
          <p:nvPr/>
        </p:nvSpPr>
        <p:spPr>
          <a:xfrm>
            <a:off x="3547872" y="5126736"/>
            <a:ext cx="1234440" cy="164592"/>
          </a:xfrm>
          <a:prstGeom prst="rect">
            <a:avLst/>
          </a:prstGeom>
          <a:solidFill>
            <a:srgbClr val="C7A383"/>
          </a:solidFill>
        </p:spPr>
        <p:txBody>
          <a:bodyPr wrap="none" lIns="0" tIns="0" rIns="0" bIns="0">
            <a:noAutofit/>
          </a:bodyPr>
          <a:lstStyle/>
          <a:p>
            <a:pPr marL="0" marR="0" indent="0" algn="ctr"/>
            <a:r>
              <a:rPr lang="tr" sz="850" b="1">
                <a:solidFill>
                  <a:srgbClr val="FFF6EF"/>
                </a:solidFill>
                <a:latin typeface="Segoe UI"/>
              </a:rPr>
              <a:t>2025 Yılı Tiftik Desteği</a:t>
            </a:r>
          </a:p>
        </p:txBody>
      </p:sp>
      <p:sp>
        <p:nvSpPr>
          <p:cNvPr id="16" name="Dikdörtgen 15"/>
          <p:cNvSpPr/>
          <p:nvPr/>
        </p:nvSpPr>
        <p:spPr>
          <a:xfrm>
            <a:off x="3288792" y="3547872"/>
            <a:ext cx="1493520" cy="353568"/>
          </a:xfrm>
          <a:prstGeom prst="rect">
            <a:avLst/>
          </a:prstGeom>
          <a:solidFill>
            <a:srgbClr val="C7A383"/>
          </a:solidFill>
        </p:spPr>
        <p:txBody>
          <a:bodyPr lIns="0" tIns="0" rIns="0" bIns="0">
            <a:noAutofit/>
          </a:bodyPr>
          <a:lstStyle/>
          <a:p>
            <a:pPr marL="0" marR="0" indent="0" algn="r">
              <a:lnSpc>
                <a:spcPct val="134000"/>
              </a:lnSpc>
            </a:pPr>
            <a:r>
              <a:rPr lang="tr" sz="850" b="1">
                <a:solidFill>
                  <a:srgbClr val="FFF6EF"/>
                </a:solidFill>
                <a:latin typeface="Segoe UI"/>
              </a:rPr>
              <a:t>2025 Yılı Küçükbaş Hayvan Desteği (Kuzu / Oğlak)</a:t>
            </a:r>
          </a:p>
        </p:txBody>
      </p:sp>
      <p:sp>
        <p:nvSpPr>
          <p:cNvPr id="17" name="Dikdörtgen 16"/>
          <p:cNvSpPr/>
          <p:nvPr/>
        </p:nvSpPr>
        <p:spPr>
          <a:xfrm>
            <a:off x="3425952" y="4148328"/>
            <a:ext cx="1356360" cy="173736"/>
          </a:xfrm>
          <a:prstGeom prst="rect">
            <a:avLst/>
          </a:prstGeom>
          <a:solidFill>
            <a:srgbClr val="C7A383"/>
          </a:solidFill>
        </p:spPr>
        <p:txBody>
          <a:bodyPr wrap="none" lIns="0" tIns="0" rIns="0" bIns="0">
            <a:noAutofit/>
          </a:bodyPr>
          <a:lstStyle/>
          <a:p>
            <a:pPr marL="0" marR="0" indent="0" algn="ctr"/>
            <a:r>
              <a:rPr lang="tr" sz="850" b="1">
                <a:solidFill>
                  <a:srgbClr val="FFF6EF"/>
                </a:solidFill>
                <a:latin typeface="Segoe UI"/>
              </a:rPr>
              <a:t>2025 Yılı Çiğ Süt Desteği</a:t>
            </a:r>
          </a:p>
        </p:txBody>
      </p:sp>
      <p:sp>
        <p:nvSpPr>
          <p:cNvPr id="18" name="Dikdörtgen 17"/>
          <p:cNvSpPr/>
          <p:nvPr/>
        </p:nvSpPr>
        <p:spPr>
          <a:xfrm>
            <a:off x="3325368" y="4529328"/>
            <a:ext cx="1466088" cy="356616"/>
          </a:xfrm>
          <a:prstGeom prst="rect">
            <a:avLst/>
          </a:prstGeom>
          <a:solidFill>
            <a:srgbClr val="C7A383"/>
          </a:solidFill>
        </p:spPr>
        <p:txBody>
          <a:bodyPr lIns="0" tIns="0" rIns="0" bIns="0">
            <a:noAutofit/>
          </a:bodyPr>
          <a:lstStyle/>
          <a:p>
            <a:pPr marL="0" marR="0" indent="0" algn="r">
              <a:lnSpc>
                <a:spcPct val="134000"/>
              </a:lnSpc>
            </a:pPr>
            <a:r>
              <a:rPr lang="tr" sz="850" b="1">
                <a:solidFill>
                  <a:srgbClr val="FFF6EF"/>
                </a:solidFill>
                <a:latin typeface="Segoe UI"/>
              </a:rPr>
              <a:t>2025 Yılı Besilik Erkek Sığır (Karkas) Desteği</a:t>
            </a:r>
          </a:p>
        </p:txBody>
      </p:sp>
      <p:sp>
        <p:nvSpPr>
          <p:cNvPr id="19" name="Dikdörtgen 18"/>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DFDFC"/>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29840" y="7071360"/>
            <a:ext cx="2246376" cy="268224"/>
          </a:xfrm>
          <a:prstGeom prst="rect">
            <a:avLst/>
          </a:prstGeom>
        </p:spPr>
      </p:pic>
      <p:sp>
        <p:nvSpPr>
          <p:cNvPr id="3" name="Dikdörtgen 2"/>
          <p:cNvSpPr/>
          <p:nvPr/>
        </p:nvSpPr>
        <p:spPr>
          <a:xfrm>
            <a:off x="478536" y="274320"/>
            <a:ext cx="149352" cy="109728"/>
          </a:xfrm>
          <a:prstGeom prst="rect">
            <a:avLst/>
          </a:prstGeom>
          <a:solidFill>
            <a:srgbClr val="FFFFFF"/>
          </a:solidFill>
        </p:spPr>
        <p:txBody>
          <a:bodyPr wrap="none" lIns="0" tIns="0" rIns="0" bIns="0">
            <a:noAutofit/>
          </a:bodyPr>
          <a:lstStyle/>
          <a:p>
            <a:pPr marL="0" marR="0" indent="0"/>
            <a:r>
              <a:rPr lang="tr" sz="750" b="1">
                <a:latin typeface="Cambria"/>
              </a:rPr>
              <a:t>57</a:t>
            </a:r>
          </a:p>
        </p:txBody>
      </p:sp>
      <p:sp>
        <p:nvSpPr>
          <p:cNvPr id="4" name="Dikdörtgen 3"/>
          <p:cNvSpPr/>
          <p:nvPr/>
        </p:nvSpPr>
        <p:spPr>
          <a:xfrm>
            <a:off x="3413760" y="271272"/>
            <a:ext cx="576072" cy="106680"/>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5" name="Dikdörtgen 4"/>
          <p:cNvSpPr/>
          <p:nvPr/>
        </p:nvSpPr>
        <p:spPr>
          <a:xfrm>
            <a:off x="3989832" y="271272"/>
            <a:ext cx="798576" cy="124968"/>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6" name="Dikdörtgen 5"/>
          <p:cNvSpPr/>
          <p:nvPr/>
        </p:nvSpPr>
        <p:spPr>
          <a:xfrm>
            <a:off x="697992" y="524256"/>
            <a:ext cx="1667256" cy="591312"/>
          </a:xfrm>
          <a:prstGeom prst="rect">
            <a:avLst/>
          </a:prstGeom>
          <a:solidFill>
            <a:srgbClr val="FFFFFF"/>
          </a:solidFill>
        </p:spPr>
        <p:txBody>
          <a:bodyPr lIns="0" tIns="0" rIns="0" bIns="0">
            <a:noAutofit/>
          </a:bodyPr>
          <a:lstStyle/>
          <a:p>
            <a:pPr marL="0" marR="0" indent="0">
              <a:lnSpc>
                <a:spcPct val="94000"/>
              </a:lnSpc>
            </a:pPr>
            <a:r>
              <a:rPr lang="tr" sz="1200" b="1">
                <a:latin typeface="Segoe UI"/>
              </a:rPr>
              <a:t>2025 YILI BÜYÜKBAŞ HAYVAN DESTEĞİ (BUZAĞI)</a:t>
            </a:r>
          </a:p>
        </p:txBody>
      </p:sp>
      <p:graphicFrame>
        <p:nvGraphicFramePr>
          <p:cNvPr id="7" name="Tablo 6"/>
          <p:cNvGraphicFramePr>
            <a:graphicFrameLocks noGrp="1"/>
          </p:cNvGraphicFramePr>
          <p:nvPr/>
        </p:nvGraphicFramePr>
        <p:xfrm>
          <a:off x="502920" y="1158240"/>
          <a:ext cx="4425696" cy="5913120"/>
        </p:xfrm>
        <a:graphic>
          <a:graphicData uri="http://schemas.openxmlformats.org/drawingml/2006/table">
            <a:tbl>
              <a:tblPr/>
              <a:tblGrid>
                <a:gridCol w="1072896"/>
                <a:gridCol w="1557528"/>
                <a:gridCol w="908304"/>
                <a:gridCol w="886968"/>
              </a:tblGrid>
              <a:tr h="341376">
                <a:tc>
                  <a:txBody>
                    <a:bodyPr/>
                    <a:lstStyle/>
                    <a:p>
                      <a:pPr marL="0" marR="0" indent="0" algn="ctr"/>
                      <a:r>
                        <a:rPr lang="tr" sz="600" b="1">
                          <a:latin typeface="Arial"/>
                        </a:rPr>
                        <a:t>DESTEK TÜRÜ</a:t>
                      </a:r>
                    </a:p>
                  </a:txBody>
                  <a:tcPr marL="0" marR="0" marT="0" marB="0" anchor="ctr">
                    <a:solidFill>
                      <a:srgbClr val="548649"/>
                    </a:solidFill>
                  </a:tcPr>
                </a:tc>
                <a:tc>
                  <a:txBody>
                    <a:bodyPr/>
                    <a:lstStyle/>
                    <a:p>
                      <a:pPr marL="0" marR="0" indent="0" algn="ctr"/>
                      <a:r>
                        <a:rPr lang="tr" sz="600" b="1">
                          <a:latin typeface="Arial"/>
                        </a:rPr>
                        <a:t>KOŞULLAR</a:t>
                      </a:r>
                    </a:p>
                  </a:txBody>
                  <a:tcPr marL="0" marR="0" marT="0" marB="0" anchor="ctr">
                    <a:solidFill>
                      <a:srgbClr val="548649"/>
                    </a:solidFill>
                  </a:tcPr>
                </a:tc>
                <a:tc>
                  <a:txBody>
                    <a:bodyPr/>
                    <a:lstStyle/>
                    <a:p>
                      <a:pPr marL="0" marR="0" indent="0"/>
                      <a:r>
                        <a:rPr lang="tr" sz="600" b="1">
                          <a:latin typeface="Arial"/>
                        </a:rPr>
                        <a:t>BAŞVURU TARİHLERİ</a:t>
                      </a:r>
                    </a:p>
                  </a:txBody>
                  <a:tcPr marL="0" marR="0" marT="0" marB="0" anchor="ctr">
                    <a:solidFill>
                      <a:srgbClr val="548649"/>
                    </a:solidFill>
                  </a:tcPr>
                </a:tc>
                <a:tc>
                  <a:txBody>
                    <a:bodyPr/>
                    <a:lstStyle/>
                    <a:p>
                      <a:pPr marL="0" marR="0" indent="0"/>
                      <a:r>
                        <a:rPr lang="tr" sz="600" b="1">
                          <a:latin typeface="Arial"/>
                        </a:rPr>
                        <a:t>BAŞVURU YERİ/ŞEKLİ</a:t>
                      </a:r>
                    </a:p>
                  </a:txBody>
                  <a:tcPr marL="0" marR="0" marT="0" marB="0" anchor="ctr">
                    <a:solidFill>
                      <a:srgbClr val="548649"/>
                    </a:solidFill>
                  </a:tcPr>
                </a:tc>
              </a:tr>
              <a:tr h="667512">
                <a:tc>
                  <a:txBody>
                    <a:bodyPr/>
                    <a:lstStyle/>
                    <a:p>
                      <a:pPr marL="332300" marR="0" indent="-254000">
                        <a:lnSpc>
                          <a:spcPct val="118000"/>
                        </a:lnSpc>
                      </a:pPr>
                      <a:r>
                        <a:rPr lang="tr" sz="600" b="1">
                          <a:latin typeface="Arial"/>
                        </a:rPr>
                        <a:t>Temel Buzağı Desteği (1.400 TL)</a:t>
                      </a:r>
                    </a:p>
                  </a:txBody>
                  <a:tcPr marL="0" marR="0" marT="0" marB="0" anchor="ctr">
                    <a:solidFill>
                      <a:srgbClr val="9FC298"/>
                    </a:solidFill>
                  </a:tcPr>
                </a:tc>
                <a:tc>
                  <a:txBody>
                    <a:bodyPr/>
                    <a:lstStyle/>
                    <a:p>
                      <a:pPr marL="0" marR="0" indent="0" defTabSz="103632">
                        <a:tabLst>
                          <a:tab pos="103632" algn="l"/>
                        </a:tabLst>
                      </a:pPr>
                      <a:r>
                        <a:rPr lang="tr" sz="650">
                          <a:latin typeface="Tahoma"/>
                        </a:rPr>
                        <a:t>•	Yurtiçinde doğmuş olma,</a:t>
                      </a:r>
                    </a:p>
                    <a:p>
                      <a:pPr marL="91000" marR="0" indent="-127000" defTabSz="194632">
                        <a:tabLst>
                          <a:tab pos="194632" algn="l"/>
                        </a:tabLst>
                      </a:pPr>
                      <a:r>
                        <a:rPr lang="tr" sz="650">
                          <a:latin typeface="Tahoma"/>
                        </a:rPr>
                        <a:t>•	Küpelenerek TÜRKVET sistemine kayıtlı olma,</a:t>
                      </a:r>
                    </a:p>
                    <a:p>
                      <a:pPr marL="91000" marR="0" indent="-127000" defTabSz="194632">
                        <a:tabLst>
                          <a:tab pos="194632" algn="l"/>
                        </a:tabLst>
                      </a:pPr>
                      <a:r>
                        <a:rPr lang="tr" sz="650">
                          <a:latin typeface="Tahoma"/>
                        </a:rPr>
                        <a:t>•	Bakanlık programlı aşıları yapılmış olma,</a:t>
                      </a:r>
                    </a:p>
                    <a:p>
                      <a:pPr marL="0" marR="0" indent="0" defTabSz="103632">
                        <a:tabLst>
                          <a:tab pos="103632" algn="l"/>
                        </a:tabLst>
                      </a:pPr>
                      <a:r>
                        <a:rPr lang="tr" sz="650">
                          <a:latin typeface="Tahoma"/>
                        </a:rPr>
                        <a:t>•	4 ay yaşamış olma,</a:t>
                      </a:r>
                    </a:p>
                  </a:txBody>
                  <a:tcPr marL="0" marR="0" marT="0" marB="0" anchor="b">
                    <a:solidFill>
                      <a:srgbClr val="9FC298"/>
                    </a:solidFill>
                  </a:tcPr>
                </a:tc>
                <a:tc rowSpan="11">
                  <a:txBody>
                    <a:bodyPr/>
                    <a:lstStyle/>
                    <a:p>
                      <a:pPr marL="0" marR="0" indent="0">
                        <a:lnSpc>
                          <a:spcPct val="125000"/>
                        </a:lnSpc>
                        <a:spcAft>
                          <a:spcPts val="630"/>
                        </a:spcAft>
                      </a:pPr>
                      <a:r>
                        <a:rPr lang="tr" sz="600" b="1">
                          <a:latin typeface="Arial"/>
                        </a:rPr>
                        <a:t>01.01.2025-31.12.2025 </a:t>
                      </a:r>
                      <a:r>
                        <a:rPr lang="tr" sz="650">
                          <a:latin typeface="Tahoma"/>
                        </a:rPr>
                        <a:t>tarihleri arasında doğan ve en az temel buzağı desteği koşullarını sağlayan buzağılar için;</a:t>
                      </a:r>
                    </a:p>
                    <a:p>
                      <a:pPr marL="0" marR="0" indent="0">
                        <a:lnSpc>
                          <a:spcPct val="122000"/>
                        </a:lnSpc>
                        <a:spcAft>
                          <a:spcPts val="630"/>
                        </a:spcAft>
                      </a:pPr>
                      <a:r>
                        <a:rPr lang="tr" sz="650">
                          <a:latin typeface="Tahoma"/>
                        </a:rPr>
                        <a:t>Başvurular 2 dönem halinde yapılmakta olup;</a:t>
                      </a:r>
                    </a:p>
                    <a:p>
                      <a:pPr marL="91000" marR="0" indent="-127000" defTabSz="194632">
                        <a:lnSpc>
                          <a:spcPct val="127000"/>
                        </a:lnSpc>
                        <a:spcAft>
                          <a:spcPts val="630"/>
                        </a:spcAft>
                        <a:tabLst>
                          <a:tab pos="194632" algn="l"/>
                        </a:tabLst>
                      </a:pPr>
                      <a:r>
                        <a:rPr lang="tr" sz="650">
                          <a:latin typeface="Tahoma"/>
                        </a:rPr>
                        <a:t>•	1. dönem başvurular </a:t>
                      </a:r>
                      <a:r>
                        <a:rPr lang="tr" sz="600" b="1">
                          <a:latin typeface="Arial"/>
                        </a:rPr>
                        <a:t>01.09.2025 </a:t>
                      </a:r>
                      <a:r>
                        <a:rPr lang="tr" sz="650">
                          <a:latin typeface="Tahoma"/>
                        </a:rPr>
                        <a:t>tarihinde başlar ve </a:t>
                      </a:r>
                      <a:r>
                        <a:rPr lang="tr" sz="600" b="1">
                          <a:latin typeface="Arial"/>
                        </a:rPr>
                        <a:t>01.12.2025 </a:t>
                      </a:r>
                      <a:r>
                        <a:rPr lang="tr" sz="650">
                          <a:latin typeface="Tahoma"/>
                        </a:rPr>
                        <a:t>tarihinde son bulur.</a:t>
                      </a:r>
                    </a:p>
                    <a:p>
                      <a:pPr marL="91000" marR="0" indent="-127000" defTabSz="194632">
                        <a:lnSpc>
                          <a:spcPct val="126000"/>
                        </a:lnSpc>
                        <a:tabLst>
                          <a:tab pos="194632" algn="l"/>
                        </a:tabLst>
                      </a:pPr>
                      <a:r>
                        <a:rPr lang="tr" sz="650">
                          <a:latin typeface="Tahoma"/>
                        </a:rPr>
                        <a:t>•	2. dönem başvuruları </a:t>
                      </a:r>
                      <a:r>
                        <a:rPr lang="tr" sz="600" b="1">
                          <a:latin typeface="Arial"/>
                        </a:rPr>
                        <a:t>01.04.2026 </a:t>
                      </a:r>
                      <a:r>
                        <a:rPr lang="tr" sz="650">
                          <a:latin typeface="Tahoma"/>
                        </a:rPr>
                        <a:t>tarihinde başlar ve </a:t>
                      </a:r>
                      <a:r>
                        <a:rPr lang="tr" sz="600" b="1">
                          <a:latin typeface="Arial"/>
                        </a:rPr>
                        <a:t>12.06.2026 </a:t>
                      </a:r>
                      <a:r>
                        <a:rPr lang="tr" sz="650">
                          <a:latin typeface="Tahoma"/>
                        </a:rPr>
                        <a:t>tarihinde son bulur.</a:t>
                      </a:r>
                    </a:p>
                  </a:txBody>
                  <a:tcPr marL="0" marR="0" marT="0" marB="0" anchor="ctr">
                    <a:solidFill>
                      <a:srgbClr val="548649"/>
                    </a:solidFill>
                  </a:tcPr>
                </a:tc>
                <a:tc rowSpan="11">
                  <a:txBody>
                    <a:bodyPr/>
                    <a:lstStyle/>
                    <a:p>
                      <a:pPr marL="0" marR="0" indent="0">
                        <a:lnSpc>
                          <a:spcPct val="121000"/>
                        </a:lnSpc>
                        <a:spcAft>
                          <a:spcPts val="630"/>
                        </a:spcAft>
                      </a:pPr>
                      <a:r>
                        <a:rPr lang="tr" sz="650">
                          <a:latin typeface="Tahoma"/>
                        </a:rPr>
                        <a:t>Başvurular bireysel ve/veya üyesi olunan Tarımsal Örgüt üzerinden yapılabilmektedir.</a:t>
                      </a:r>
                    </a:p>
                    <a:p>
                      <a:pPr marL="91000" marR="0" indent="-127000" defTabSz="197680">
                        <a:lnSpc>
                          <a:spcPct val="121000"/>
                        </a:lnSpc>
                        <a:spcAft>
                          <a:spcPts val="630"/>
                        </a:spcAft>
                        <a:tabLst>
                          <a:tab pos="197680" algn="l"/>
                        </a:tabLst>
                      </a:pPr>
                      <a:r>
                        <a:rPr lang="tr" sz="650">
                          <a:latin typeface="Tahoma"/>
                        </a:rPr>
                        <a:t>•	Bireysel başvurular İl/İlçe Müdürlüklerine,</a:t>
                      </a:r>
                    </a:p>
                    <a:p>
                      <a:pPr marL="91000" marR="0" indent="-127000" defTabSz="197680">
                        <a:lnSpc>
                          <a:spcPct val="120000"/>
                        </a:lnSpc>
                        <a:tabLst>
                          <a:tab pos="197680" algn="l"/>
                        </a:tabLst>
                      </a:pPr>
                      <a:r>
                        <a:rPr lang="tr" sz="650">
                          <a:latin typeface="Tahoma"/>
                        </a:rPr>
                        <a:t>•	Tarımsal Örgüt üzerinden yapılacak başvurular ise üyesi olunan</a:t>
                      </a:r>
                    </a:p>
                    <a:p>
                      <a:pPr marL="91000" marR="0" indent="12700">
                        <a:lnSpc>
                          <a:spcPct val="120000"/>
                        </a:lnSpc>
                      </a:pPr>
                      <a:r>
                        <a:rPr lang="tr" sz="650">
                          <a:latin typeface="Tahoma"/>
                        </a:rPr>
                        <a:t>Birli k/Kooperatife yapılmaktadır.</a:t>
                      </a:r>
                    </a:p>
                  </a:txBody>
                  <a:tcPr marL="0" marR="0" marT="0" marB="0" anchor="ctr">
                    <a:solidFill>
                      <a:srgbClr val="548649"/>
                    </a:solidFill>
                  </a:tcPr>
                </a:tc>
              </a:tr>
              <a:tr h="356616">
                <a:tc>
                  <a:txBody>
                    <a:bodyPr/>
                    <a:lstStyle/>
                    <a:p>
                      <a:pPr marL="230700" marR="0" indent="-266700">
                        <a:lnSpc>
                          <a:spcPct val="115000"/>
                        </a:lnSpc>
                      </a:pPr>
                      <a:r>
                        <a:rPr lang="tr" sz="600" b="1">
                          <a:latin typeface="Arial"/>
                        </a:rPr>
                        <a:t>Aile İşletmesi İlave Desteği (1.400 TL/Baş)</a:t>
                      </a:r>
                    </a:p>
                  </a:txBody>
                  <a:tcPr marL="0" marR="0" marT="0" marB="0" anchor="ctr">
                    <a:solidFill>
                      <a:srgbClr val="548649"/>
                    </a:solidFill>
                  </a:tcPr>
                </a:tc>
                <a:tc>
                  <a:txBody>
                    <a:bodyPr/>
                    <a:lstStyle/>
                    <a:p>
                      <a:pPr marL="0" marR="0" indent="0"/>
                      <a:r>
                        <a:rPr lang="tr" sz="650">
                          <a:latin typeface="Tahoma"/>
                        </a:rPr>
                        <a:t>• 1-20 baş arası sığır varlığı mevcut ise</a:t>
                      </a:r>
                    </a:p>
                  </a:txBody>
                  <a:tcPr marL="0" marR="0" marT="0" marB="0" anchor="ctr">
                    <a:solidFill>
                      <a:srgbClr val="548649"/>
                    </a:solidFill>
                  </a:tcPr>
                </a:tc>
                <a:tc vMerge="1">
                  <a:txBody>
                    <a:bodyPr/>
                    <a:lstStyle/>
                    <a:p>
                      <a:endParaRPr sz="1700"/>
                    </a:p>
                  </a:txBody>
                  <a:tcPr marL="0" marR="0" marT="0" marB="0"/>
                </a:tc>
                <a:tc vMerge="1">
                  <a:txBody>
                    <a:bodyPr/>
                    <a:lstStyle/>
                    <a:p>
                      <a:endParaRPr sz="1700"/>
                    </a:p>
                  </a:txBody>
                  <a:tcPr marL="0" marR="0" marT="0" marB="0"/>
                </a:tc>
              </a:tr>
              <a:tr h="362712">
                <a:tc>
                  <a:txBody>
                    <a:bodyPr/>
                    <a:lstStyle/>
                    <a:p>
                      <a:pPr marL="0" marR="0" indent="0" algn="ctr">
                        <a:lnSpc>
                          <a:spcPct val="115000"/>
                        </a:lnSpc>
                      </a:pPr>
                      <a:r>
                        <a:rPr lang="tr" sz="600" b="1">
                          <a:latin typeface="Arial"/>
                        </a:rPr>
                        <a:t>Genç/Kadın Yetiştirici (980 TL/Baş)</a:t>
                      </a:r>
                    </a:p>
                  </a:txBody>
                  <a:tcPr marL="0" marR="0" marT="0" marB="0" anchor="ctr">
                    <a:solidFill>
                      <a:srgbClr val="9FC298"/>
                    </a:solidFill>
                  </a:tcPr>
                </a:tc>
                <a:tc>
                  <a:txBody>
                    <a:bodyPr/>
                    <a:lstStyle/>
                    <a:p>
                      <a:pPr marL="91000" marR="0" indent="-127000" defTabSz="197680">
                        <a:tabLst>
                          <a:tab pos="197680" algn="l"/>
                        </a:tabLst>
                      </a:pPr>
                      <a:r>
                        <a:rPr lang="tr" sz="650">
                          <a:latin typeface="Tahoma"/>
                        </a:rPr>
                        <a:t>•	Destekleme yılı sonunda 41 yaşından gün almamış olma,</a:t>
                      </a:r>
                    </a:p>
                    <a:p>
                      <a:pPr marL="0" marR="0" indent="0" defTabSz="106680">
                        <a:tabLst>
                          <a:tab pos="106680" algn="l"/>
                        </a:tabLst>
                      </a:pPr>
                      <a:r>
                        <a:rPr lang="tr" sz="650">
                          <a:latin typeface="Tahoma"/>
                        </a:rPr>
                        <a:t>•	Kadın yetiştirici olma,</a:t>
                      </a:r>
                    </a:p>
                  </a:txBody>
                  <a:tcPr marL="0" marR="0" marT="0" marB="0" anchor="b">
                    <a:solidFill>
                      <a:srgbClr val="9FC298"/>
                    </a:solidFill>
                  </a:tcPr>
                </a:tc>
                <a:tc vMerge="1">
                  <a:txBody>
                    <a:bodyPr/>
                    <a:lstStyle/>
                    <a:p>
                      <a:endParaRPr sz="1800"/>
                    </a:p>
                  </a:txBody>
                  <a:tcPr marL="0" marR="0" marT="0" marB="0"/>
                </a:tc>
                <a:tc vMerge="1">
                  <a:txBody>
                    <a:bodyPr/>
                    <a:lstStyle/>
                    <a:p>
                      <a:endParaRPr sz="1800"/>
                    </a:p>
                  </a:txBody>
                  <a:tcPr marL="0" marR="0" marT="0" marB="0"/>
                </a:tc>
              </a:tr>
              <a:tr h="771144">
                <a:tc>
                  <a:txBody>
                    <a:bodyPr/>
                    <a:lstStyle/>
                    <a:p>
                      <a:pPr marL="0" marR="0" indent="0" algn="ctr">
                        <a:lnSpc>
                          <a:spcPct val="118000"/>
                        </a:lnSpc>
                      </a:pPr>
                      <a:r>
                        <a:rPr lang="tr" sz="600" b="1">
                          <a:latin typeface="Arial"/>
                        </a:rPr>
                        <a:t>Planlı Bölge Desteği (700 TL/Baş)</a:t>
                      </a:r>
                    </a:p>
                  </a:txBody>
                  <a:tcPr marL="0" marR="0" marT="0" marB="0" anchor="ctr">
                    <a:solidFill>
                      <a:srgbClr val="548649"/>
                    </a:solidFill>
                  </a:tcPr>
                </a:tc>
                <a:tc>
                  <a:txBody>
                    <a:bodyPr/>
                    <a:lstStyle/>
                    <a:p>
                      <a:pPr marL="91000" marR="0" indent="-127000" defTabSz="191584">
                        <a:tabLst>
                          <a:tab pos="191584" algn="l"/>
                        </a:tabLst>
                      </a:pPr>
                      <a:r>
                        <a:rPr lang="tr" sz="650">
                          <a:latin typeface="Tahoma"/>
                        </a:rPr>
                        <a:t>•	Süt üretim planlama bölgesinde bulunan TÜRKVET'te tanımlanan sütçü ırklar veya sütçü ırk melezi olma,</a:t>
                      </a:r>
                    </a:p>
                    <a:p>
                      <a:pPr marL="91000" marR="0" indent="-127000" defTabSz="191584">
                        <a:tabLst>
                          <a:tab pos="191584" algn="l"/>
                        </a:tabLst>
                      </a:pPr>
                      <a:r>
                        <a:rPr lang="tr" sz="650">
                          <a:latin typeface="Tahoma"/>
                        </a:rPr>
                        <a:t>•	Besilik materyal üretim planlama bölgesinde bulunan TÜRKVET'te tanımlanan etçi ırk veya etçi ırk melezi olma</a:t>
                      </a:r>
                    </a:p>
                  </a:txBody>
                  <a:tcPr marL="0" marR="0" marT="0" marB="0" anchor="ctr">
                    <a:solidFill>
                      <a:srgbClr val="548649"/>
                    </a:solidFill>
                  </a:tcPr>
                </a:tc>
                <a:tc vMerge="1">
                  <a:txBody>
                    <a:bodyPr/>
                    <a:lstStyle/>
                    <a:p>
                      <a:endParaRPr sz="3700"/>
                    </a:p>
                  </a:txBody>
                  <a:tcPr marL="0" marR="0" marT="0" marB="0"/>
                </a:tc>
                <a:tc vMerge="1">
                  <a:txBody>
                    <a:bodyPr/>
                    <a:lstStyle/>
                    <a:p>
                      <a:endParaRPr sz="3700"/>
                    </a:p>
                  </a:txBody>
                  <a:tcPr marL="0" marR="0" marT="0" marB="0"/>
                </a:tc>
              </a:tr>
              <a:tr h="585216">
                <a:tc>
                  <a:txBody>
                    <a:bodyPr/>
                    <a:lstStyle/>
                    <a:p>
                      <a:pPr marL="0" marR="0" indent="0" algn="ctr">
                        <a:lnSpc>
                          <a:spcPct val="115000"/>
                        </a:lnSpc>
                      </a:pPr>
                      <a:r>
                        <a:rPr lang="tr" sz="600" b="1">
                          <a:latin typeface="Arial"/>
                        </a:rPr>
                        <a:t>Birinci Derece Örgüt Üyeliği İlave Desteği (280 TL/Baş)</a:t>
                      </a:r>
                    </a:p>
                  </a:txBody>
                  <a:tcPr marL="0" marR="0" marT="0" marB="0" anchor="ctr">
                    <a:solidFill>
                      <a:srgbClr val="9FC298"/>
                    </a:solidFill>
                  </a:tcPr>
                </a:tc>
                <a:tc>
                  <a:txBody>
                    <a:bodyPr/>
                    <a:lstStyle/>
                    <a:p>
                      <a:pPr marL="91000" marR="0" indent="-127000"/>
                      <a:r>
                        <a:rPr lang="tr" sz="650">
                          <a:latin typeface="Tahoma"/>
                        </a:rPr>
                        <a:t>• Bakanlık tarafından yapılan derecelendirme sonucunda 1. derece tarımsal örgüt birlik/kooperatif üyesi olma</a:t>
                      </a:r>
                    </a:p>
                  </a:txBody>
                  <a:tcPr marL="0" marR="0" marT="0" marB="0" anchor="ctr">
                    <a:solidFill>
                      <a:srgbClr val="9FC298"/>
                    </a:solidFill>
                  </a:tcPr>
                </a:tc>
                <a:tc vMerge="1">
                  <a:txBody>
                    <a:bodyPr/>
                    <a:lstStyle/>
                    <a:p>
                      <a:endParaRPr sz="2800"/>
                    </a:p>
                  </a:txBody>
                  <a:tcPr marL="0" marR="0" marT="0" marB="0"/>
                </a:tc>
                <a:tc vMerge="1">
                  <a:txBody>
                    <a:bodyPr/>
                    <a:lstStyle/>
                    <a:p>
                      <a:endParaRPr sz="2800"/>
                    </a:p>
                  </a:txBody>
                  <a:tcPr marL="0" marR="0" marT="0" marB="0"/>
                </a:tc>
              </a:tr>
              <a:tr h="560832">
                <a:tc>
                  <a:txBody>
                    <a:bodyPr/>
                    <a:lstStyle/>
                    <a:p>
                      <a:pPr marL="0" marR="0" indent="0" algn="ctr">
                        <a:lnSpc>
                          <a:spcPct val="115000"/>
                        </a:lnSpc>
                      </a:pPr>
                      <a:r>
                        <a:rPr lang="tr" sz="600" b="1">
                          <a:latin typeface="Arial"/>
                        </a:rPr>
                        <a:t>Soy Kütüğü İlave Desteği (A, B Sınıfı 2.100 TL/Baş, C sınıfı 1.120 TL/Baş)</a:t>
                      </a:r>
                    </a:p>
                  </a:txBody>
                  <a:tcPr marL="0" marR="0" marT="0" marB="0" anchor="ctr">
                    <a:solidFill>
                      <a:srgbClr val="548649"/>
                    </a:solidFill>
                  </a:tcPr>
                </a:tc>
                <a:tc>
                  <a:txBody>
                    <a:bodyPr/>
                    <a:lstStyle/>
                    <a:p>
                      <a:pPr marL="91000" marR="0" indent="-127000"/>
                      <a:r>
                        <a:rPr lang="tr" sz="650">
                          <a:latin typeface="Tahoma"/>
                        </a:rPr>
                        <a:t>• E-lslah veritabanında yapılan sorgulamada işletme soy kütüğü sınıfı A,B veya C olma</a:t>
                      </a:r>
                    </a:p>
                  </a:txBody>
                  <a:tcPr marL="0" marR="0" marT="0" marB="0" anchor="ctr">
                    <a:solidFill>
                      <a:srgbClr val="548649"/>
                    </a:solidFill>
                  </a:tcPr>
                </a:tc>
                <a:tc vMerge="1">
                  <a:txBody>
                    <a:bodyPr/>
                    <a:lstStyle/>
                    <a:p>
                      <a:endParaRPr sz="2700"/>
                    </a:p>
                  </a:txBody>
                  <a:tcPr marL="0" marR="0" marT="0" marB="0"/>
                </a:tc>
                <a:tc vMerge="1">
                  <a:txBody>
                    <a:bodyPr/>
                    <a:lstStyle/>
                    <a:p>
                      <a:endParaRPr sz="2700"/>
                    </a:p>
                  </a:txBody>
                  <a:tcPr marL="0" marR="0" marT="0" marB="0"/>
                </a:tc>
              </a:tr>
              <a:tr h="472440">
                <a:tc>
                  <a:txBody>
                    <a:bodyPr/>
                    <a:lstStyle/>
                    <a:p>
                      <a:pPr marL="0" marR="0" indent="0" algn="ctr">
                        <a:lnSpc>
                          <a:spcPct val="115000"/>
                        </a:lnSpc>
                      </a:pPr>
                      <a:r>
                        <a:rPr lang="tr" sz="600" b="1">
                          <a:latin typeface="Arial"/>
                        </a:rPr>
                        <a:t>Genomik Test Desteği (2.100 TL/Baş)</a:t>
                      </a:r>
                    </a:p>
                  </a:txBody>
                  <a:tcPr marL="0" marR="0" marT="0" marB="0" anchor="ctr">
                    <a:solidFill>
                      <a:srgbClr val="9FC298"/>
                    </a:solidFill>
                  </a:tcPr>
                </a:tc>
                <a:tc>
                  <a:txBody>
                    <a:bodyPr/>
                    <a:lstStyle/>
                    <a:p>
                      <a:pPr marL="91000" marR="0" indent="-127000" defTabSz="197680">
                        <a:tabLst>
                          <a:tab pos="197680" algn="l"/>
                        </a:tabLst>
                      </a:pPr>
                      <a:r>
                        <a:rPr lang="tr" sz="650">
                          <a:latin typeface="Tahoma"/>
                        </a:rPr>
                        <a:t>•	E-lslah sisteminde soy kütüğü sınıfı A, B hayvanlardan doğmuş olma,</a:t>
                      </a:r>
                    </a:p>
                    <a:p>
                      <a:pPr marL="91000" marR="0" indent="-127000" defTabSz="197680">
                        <a:tabLst>
                          <a:tab pos="197680" algn="l"/>
                        </a:tabLst>
                      </a:pPr>
                      <a:r>
                        <a:rPr lang="tr" sz="650">
                          <a:latin typeface="Tahoma"/>
                        </a:rPr>
                        <a:t>•	Bakanlıkça onaylı Genomik Damızlık Değeri belirlenmiş olma</a:t>
                      </a:r>
                    </a:p>
                  </a:txBody>
                  <a:tcPr marL="0" marR="0" marT="0" marB="0" anchor="b">
                    <a:solidFill>
                      <a:srgbClr val="9FC298"/>
                    </a:solidFill>
                  </a:tcPr>
                </a:tc>
                <a:tc vMerge="1">
                  <a:txBody>
                    <a:bodyPr/>
                    <a:lstStyle/>
                    <a:p>
                      <a:endParaRPr sz="2300"/>
                    </a:p>
                  </a:txBody>
                  <a:tcPr marL="0" marR="0" marT="0" marB="0"/>
                </a:tc>
                <a:tc vMerge="1">
                  <a:txBody>
                    <a:bodyPr/>
                    <a:lstStyle/>
                    <a:p>
                      <a:endParaRPr sz="2300"/>
                    </a:p>
                  </a:txBody>
                  <a:tcPr marL="0" marR="0" marT="0" marB="0"/>
                </a:tc>
              </a:tr>
              <a:tr h="560832">
                <a:tc>
                  <a:txBody>
                    <a:bodyPr/>
                    <a:lstStyle/>
                    <a:p>
                      <a:pPr marL="0" marR="0" indent="0" algn="ctr">
                        <a:lnSpc>
                          <a:spcPct val="115000"/>
                        </a:lnSpc>
                      </a:pPr>
                      <a:r>
                        <a:rPr lang="tr" sz="600" b="1">
                          <a:latin typeface="Arial"/>
                        </a:rPr>
                        <a:t>Suni Tohumlama/Embriyo Transferi İlave desteği (1.120 TL/Baş)</a:t>
                      </a:r>
                    </a:p>
                  </a:txBody>
                  <a:tcPr marL="0" marR="0" marT="0" marB="0" anchor="ctr">
                    <a:solidFill>
                      <a:srgbClr val="548649"/>
                    </a:solidFill>
                  </a:tcPr>
                </a:tc>
                <a:tc>
                  <a:txBody>
                    <a:bodyPr/>
                    <a:lstStyle/>
                    <a:p>
                      <a:pPr marL="91000" marR="0" indent="-127000"/>
                      <a:r>
                        <a:rPr lang="tr" sz="650">
                          <a:latin typeface="Tahoma"/>
                        </a:rPr>
                        <a:t>• Suni tohumlama/embriyo transferi uygulamasından doğmuş olma</a:t>
                      </a:r>
                    </a:p>
                  </a:txBody>
                  <a:tcPr marL="0" marR="0" marT="0" marB="0" anchor="ctr">
                    <a:solidFill>
                      <a:srgbClr val="548649"/>
                    </a:solidFill>
                  </a:tcPr>
                </a:tc>
                <a:tc vMerge="1">
                  <a:txBody>
                    <a:bodyPr/>
                    <a:lstStyle/>
                    <a:p>
                      <a:endParaRPr sz="2700"/>
                    </a:p>
                  </a:txBody>
                  <a:tcPr marL="0" marR="0" marT="0" marB="0"/>
                </a:tc>
                <a:tc vMerge="1">
                  <a:txBody>
                    <a:bodyPr/>
                    <a:lstStyle/>
                    <a:p>
                      <a:endParaRPr sz="2700"/>
                    </a:p>
                  </a:txBody>
                  <a:tcPr marL="0" marR="0" marT="0" marB="0"/>
                </a:tc>
              </a:tr>
              <a:tr h="472440">
                <a:tc>
                  <a:txBody>
                    <a:bodyPr/>
                    <a:lstStyle/>
                    <a:p>
                      <a:pPr marL="0" marR="0" indent="0" algn="ctr"/>
                      <a:r>
                        <a:rPr lang="tr" sz="600" b="1">
                          <a:latin typeface="Arial"/>
                        </a:rPr>
                        <a:t>Yerli Sperma Kullanımı İlave</a:t>
                      </a:r>
                    </a:p>
                    <a:p>
                      <a:pPr marL="0" marR="0" indent="0" algn="ctr"/>
                      <a:r>
                        <a:rPr lang="tr" sz="600" b="1">
                          <a:latin typeface="Arial"/>
                        </a:rPr>
                        <a:t>Desteği</a:t>
                      </a:r>
                    </a:p>
                    <a:p>
                      <a:pPr marL="0" marR="0" indent="0" algn="ctr"/>
                      <a:r>
                        <a:rPr lang="tr" sz="600" b="1">
                          <a:latin typeface="Arial"/>
                        </a:rPr>
                        <a:t>(700 TL/Baş)</a:t>
                      </a:r>
                    </a:p>
                  </a:txBody>
                  <a:tcPr marL="0" marR="0" marT="0" marB="0" anchor="ctr">
                    <a:solidFill>
                      <a:srgbClr val="9FC298"/>
                    </a:solidFill>
                  </a:tcPr>
                </a:tc>
                <a:tc>
                  <a:txBody>
                    <a:bodyPr/>
                    <a:lstStyle/>
                    <a:p>
                      <a:pPr marL="91000" marR="0" indent="-127000"/>
                      <a:r>
                        <a:rPr lang="tr" sz="650">
                          <a:latin typeface="Tahoma"/>
                        </a:rPr>
                        <a:t>• Yerli üretim sperma uygulaması ile suni tohumlama/embriyo transferinden doğmuş olma</a:t>
                      </a:r>
                    </a:p>
                  </a:txBody>
                  <a:tcPr marL="0" marR="0" marT="0" marB="0" anchor="ctr">
                    <a:solidFill>
                      <a:srgbClr val="9FC298"/>
                    </a:solidFill>
                  </a:tcPr>
                </a:tc>
                <a:tc vMerge="1">
                  <a:txBody>
                    <a:bodyPr/>
                    <a:lstStyle/>
                    <a:p>
                      <a:endParaRPr sz="2300"/>
                    </a:p>
                  </a:txBody>
                  <a:tcPr marL="0" marR="0" marT="0" marB="0"/>
                </a:tc>
                <a:tc vMerge="1">
                  <a:txBody>
                    <a:bodyPr/>
                    <a:lstStyle/>
                    <a:p>
                      <a:endParaRPr sz="2300"/>
                    </a:p>
                  </a:txBody>
                  <a:tcPr marL="0" marR="0" marT="0" marB="0"/>
                </a:tc>
              </a:tr>
              <a:tr h="365760">
                <a:tc>
                  <a:txBody>
                    <a:bodyPr/>
                    <a:lstStyle/>
                    <a:p>
                      <a:pPr marL="0" marR="0" indent="0" algn="ctr">
                        <a:lnSpc>
                          <a:spcPct val="115000"/>
                        </a:lnSpc>
                      </a:pPr>
                      <a:r>
                        <a:rPr lang="tr" sz="600" b="1">
                          <a:latin typeface="Arial"/>
                        </a:rPr>
                        <a:t>Ari İşletme İlave Desteği (5.600 TL/Baş)</a:t>
                      </a:r>
                    </a:p>
                  </a:txBody>
                  <a:tcPr marL="0" marR="0" marT="0" marB="0" anchor="ctr">
                    <a:solidFill>
                      <a:srgbClr val="548649"/>
                    </a:solidFill>
                  </a:tcPr>
                </a:tc>
                <a:tc>
                  <a:txBody>
                    <a:bodyPr/>
                    <a:lstStyle/>
                    <a:p>
                      <a:pPr marL="91000" marR="0" indent="-127000"/>
                      <a:r>
                        <a:rPr lang="tr" sz="650">
                          <a:latin typeface="Tahoma"/>
                        </a:rPr>
                        <a:t>• Hastalıktan ari işletmede doğan dişi buzağı</a:t>
                      </a:r>
                    </a:p>
                  </a:txBody>
                  <a:tcPr marL="0" marR="0" marT="0" marB="0" anchor="ctr">
                    <a:solidFill>
                      <a:srgbClr val="548649"/>
                    </a:solidFill>
                  </a:tcPr>
                </a:tc>
                <a:tc vMerge="1">
                  <a:txBody>
                    <a:bodyPr/>
                    <a:lstStyle/>
                    <a:p>
                      <a:endParaRPr sz="1800"/>
                    </a:p>
                  </a:txBody>
                  <a:tcPr marL="0" marR="0" marT="0" marB="0"/>
                </a:tc>
                <a:tc vMerge="1">
                  <a:txBody>
                    <a:bodyPr/>
                    <a:lstStyle/>
                    <a:p>
                      <a:endParaRPr sz="1800"/>
                    </a:p>
                  </a:txBody>
                  <a:tcPr marL="0" marR="0" marT="0" marB="0"/>
                </a:tc>
              </a:tr>
              <a:tr h="396240">
                <a:tc>
                  <a:txBody>
                    <a:bodyPr/>
                    <a:lstStyle/>
                    <a:p>
                      <a:pPr marL="0" marR="0" indent="0" algn="ctr">
                        <a:lnSpc>
                          <a:spcPct val="115000"/>
                        </a:lnSpc>
                      </a:pPr>
                      <a:r>
                        <a:rPr lang="tr" sz="600" b="1">
                          <a:latin typeface="Arial"/>
                        </a:rPr>
                        <a:t>AB Onaylı İşletme İlave Desteği (840 TL/Baş)</a:t>
                      </a:r>
                    </a:p>
                  </a:txBody>
                  <a:tcPr marL="0" marR="0" marT="0" marB="0" anchor="ctr">
                    <a:solidFill>
                      <a:srgbClr val="9FC298"/>
                    </a:solidFill>
                  </a:tcPr>
                </a:tc>
                <a:tc>
                  <a:txBody>
                    <a:bodyPr/>
                    <a:lstStyle/>
                    <a:p>
                      <a:pPr marL="0" marR="0" indent="0"/>
                      <a:r>
                        <a:rPr lang="tr" sz="650">
                          <a:latin typeface="Tahoma"/>
                        </a:rPr>
                        <a:t>• AB onaylı işletmede doğan dişi buzağı</a:t>
                      </a:r>
                    </a:p>
                  </a:txBody>
                  <a:tcPr marL="0" marR="0" marT="0" marB="0" anchor="ctr">
                    <a:solidFill>
                      <a:srgbClr val="9FC298"/>
                    </a:solidFill>
                  </a:tcPr>
                </a:tc>
                <a:tc vMerge="1">
                  <a:txBody>
                    <a:bodyPr/>
                    <a:lstStyle/>
                    <a:p>
                      <a:endParaRPr sz="1900"/>
                    </a:p>
                  </a:txBody>
                  <a:tcPr marL="0" marR="0" marT="0" marB="0"/>
                </a:tc>
                <a:tc vMerge="1">
                  <a:txBody>
                    <a:bodyPr/>
                    <a:lstStyle/>
                    <a:p>
                      <a:endParaRPr sz="1900"/>
                    </a:p>
                  </a:txBody>
                  <a:tcPr marL="0" marR="0" marT="0" marB="0"/>
                </a:tc>
              </a:tr>
            </a:tbl>
          </a:graphicData>
        </a:graphic>
      </p:graphicFrame>
      <p:sp>
        <p:nvSpPr>
          <p:cNvPr id="8" name="Dikdörtgen 7"/>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EFDFC"/>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30352" y="7068312"/>
            <a:ext cx="2292096" cy="271272"/>
          </a:xfrm>
          <a:prstGeom prst="rect">
            <a:avLst/>
          </a:prstGeom>
        </p:spPr>
      </p:pic>
      <p:sp>
        <p:nvSpPr>
          <p:cNvPr id="3" name="Dikdörtgen 2"/>
          <p:cNvSpPr/>
          <p:nvPr/>
        </p:nvSpPr>
        <p:spPr>
          <a:xfrm>
            <a:off x="4690872" y="277368"/>
            <a:ext cx="152400" cy="109728"/>
          </a:xfrm>
          <a:prstGeom prst="rect">
            <a:avLst/>
          </a:prstGeom>
          <a:solidFill>
            <a:srgbClr val="FFFFFF"/>
          </a:solidFill>
        </p:spPr>
        <p:txBody>
          <a:bodyPr wrap="none" lIns="0" tIns="0" rIns="0" bIns="0">
            <a:noAutofit/>
          </a:bodyPr>
          <a:lstStyle/>
          <a:p>
            <a:pPr marL="0" marR="0" indent="0"/>
            <a:r>
              <a:rPr lang="tr" sz="750">
                <a:latin typeface="Arial"/>
              </a:rPr>
              <a:t>58</a:t>
            </a:r>
          </a:p>
        </p:txBody>
      </p:sp>
      <p:sp>
        <p:nvSpPr>
          <p:cNvPr id="4" name="Dikdörtgen 3"/>
          <p:cNvSpPr/>
          <p:nvPr/>
        </p:nvSpPr>
        <p:spPr>
          <a:xfrm>
            <a:off x="521208" y="271272"/>
            <a:ext cx="1664208" cy="106680"/>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521208" y="542544"/>
            <a:ext cx="1664208" cy="573024"/>
          </a:xfrm>
          <a:prstGeom prst="rect">
            <a:avLst/>
          </a:prstGeom>
          <a:solidFill>
            <a:srgbClr val="FFFFFF"/>
          </a:solidFill>
        </p:spPr>
        <p:txBody>
          <a:bodyPr lIns="0" tIns="0" rIns="0" bIns="0">
            <a:noAutofit/>
          </a:bodyPr>
          <a:lstStyle/>
          <a:p>
            <a:pPr marL="0" marR="0" indent="0">
              <a:lnSpc>
                <a:spcPct val="93000"/>
              </a:lnSpc>
            </a:pPr>
            <a:r>
              <a:rPr lang="tr" sz="1200" b="1">
                <a:latin typeface="Segoe UI"/>
              </a:rPr>
              <a:t>2025 YILI BÜYÜKBAŞ HAYVAN DESTEĞİ</a:t>
            </a:r>
          </a:p>
          <a:p>
            <a:pPr marL="0" marR="0" indent="0">
              <a:lnSpc>
                <a:spcPct val="93000"/>
              </a:lnSpc>
            </a:pPr>
            <a:r>
              <a:rPr lang="tr" sz="1200" b="1">
                <a:latin typeface="Segoe UI"/>
              </a:rPr>
              <a:t>(MALAK)</a:t>
            </a:r>
          </a:p>
        </p:txBody>
      </p:sp>
      <p:graphicFrame>
        <p:nvGraphicFramePr>
          <p:cNvPr id="6" name="Tablo 5"/>
          <p:cNvGraphicFramePr>
            <a:graphicFrameLocks noGrp="1"/>
          </p:cNvGraphicFramePr>
          <p:nvPr/>
        </p:nvGraphicFramePr>
        <p:xfrm>
          <a:off x="496824" y="1328928"/>
          <a:ext cx="4331208" cy="5291328"/>
        </p:xfrm>
        <a:graphic>
          <a:graphicData uri="http://schemas.openxmlformats.org/drawingml/2006/table">
            <a:tbl>
              <a:tblPr/>
              <a:tblGrid>
                <a:gridCol w="935736"/>
                <a:gridCol w="1447800"/>
                <a:gridCol w="908304"/>
                <a:gridCol w="1039368"/>
              </a:tblGrid>
              <a:tr h="374904">
                <a:tc>
                  <a:txBody>
                    <a:bodyPr/>
                    <a:lstStyle/>
                    <a:p>
                      <a:pPr marL="0" marR="0" indent="0" algn="ctr"/>
                      <a:r>
                        <a:rPr lang="tr" sz="600" b="1">
                          <a:solidFill>
                            <a:srgbClr val="FFFFFF"/>
                          </a:solidFill>
                          <a:latin typeface="Arial"/>
                        </a:rPr>
                        <a:t>DESTEK TÜRÜ</a:t>
                      </a:r>
                    </a:p>
                  </a:txBody>
                  <a:tcPr marL="0" marR="0" marT="0" marB="0" anchor="ctr">
                    <a:solidFill>
                      <a:srgbClr val="815276"/>
                    </a:solidFill>
                  </a:tcPr>
                </a:tc>
                <a:tc>
                  <a:txBody>
                    <a:bodyPr/>
                    <a:lstStyle/>
                    <a:p>
                      <a:pPr marL="0" marR="0" indent="0" algn="ctr"/>
                      <a:r>
                        <a:rPr lang="tr" sz="600" b="1">
                          <a:solidFill>
                            <a:srgbClr val="FFFFFF"/>
                          </a:solidFill>
                          <a:latin typeface="Arial"/>
                        </a:rPr>
                        <a:t>KOŞULLAR</a:t>
                      </a:r>
                    </a:p>
                  </a:txBody>
                  <a:tcPr marL="0" marR="0" marT="0" marB="0" anchor="ctr">
                    <a:solidFill>
                      <a:srgbClr val="815276"/>
                    </a:solidFill>
                  </a:tcPr>
                </a:tc>
                <a:tc>
                  <a:txBody>
                    <a:bodyPr/>
                    <a:lstStyle/>
                    <a:p>
                      <a:pPr marL="0" marR="0" indent="0"/>
                      <a:r>
                        <a:rPr lang="tr" sz="600" b="1">
                          <a:solidFill>
                            <a:srgbClr val="FFFFFF"/>
                          </a:solidFill>
                          <a:latin typeface="Arial"/>
                        </a:rPr>
                        <a:t>BAŞVURU TARİHLERİ</a:t>
                      </a:r>
                    </a:p>
                  </a:txBody>
                  <a:tcPr marL="0" marR="0" marT="0" marB="0" anchor="ctr">
                    <a:solidFill>
                      <a:srgbClr val="815276"/>
                    </a:solidFill>
                  </a:tcPr>
                </a:tc>
                <a:tc>
                  <a:txBody>
                    <a:bodyPr/>
                    <a:lstStyle/>
                    <a:p>
                      <a:pPr marL="0" marR="0" indent="101600"/>
                      <a:r>
                        <a:rPr lang="tr" sz="600" b="1">
                          <a:solidFill>
                            <a:srgbClr val="FFFFFF"/>
                          </a:solidFill>
                          <a:latin typeface="Arial"/>
                        </a:rPr>
                        <a:t>BAŞVURU YERİ/ŞEKLİ</a:t>
                      </a:r>
                    </a:p>
                  </a:txBody>
                  <a:tcPr marL="0" marR="0" marT="0" marB="0" anchor="ctr">
                    <a:solidFill>
                      <a:srgbClr val="815276"/>
                    </a:solidFill>
                  </a:tcPr>
                </a:tc>
              </a:tr>
              <a:tr h="664464">
                <a:tc>
                  <a:txBody>
                    <a:bodyPr/>
                    <a:lstStyle/>
                    <a:p>
                      <a:pPr marL="268800" marR="0" indent="-304800">
                        <a:lnSpc>
                          <a:spcPct val="115000"/>
                        </a:lnSpc>
                      </a:pPr>
                      <a:r>
                        <a:rPr lang="tr" sz="600" b="1">
                          <a:solidFill>
                            <a:srgbClr val="FFFFFF"/>
                          </a:solidFill>
                          <a:latin typeface="Arial"/>
                        </a:rPr>
                        <a:t>Temel Malak Desteği (2.800 TL)</a:t>
                      </a:r>
                    </a:p>
                  </a:txBody>
                  <a:tcPr marL="0" marR="0" marT="0" marB="0" anchor="ctr">
                    <a:solidFill>
                      <a:srgbClr val="A76C9A"/>
                    </a:solidFill>
                  </a:tcPr>
                </a:tc>
                <a:tc>
                  <a:txBody>
                    <a:bodyPr/>
                    <a:lstStyle/>
                    <a:p>
                      <a:pPr marL="0" marR="0" indent="0" defTabSz="103632">
                        <a:tabLst>
                          <a:tab pos="103632" algn="l"/>
                        </a:tabLst>
                      </a:pPr>
                      <a:r>
                        <a:rPr lang="tr" sz="650">
                          <a:solidFill>
                            <a:srgbClr val="FFFFFF"/>
                          </a:solidFill>
                          <a:latin typeface="Tahoma"/>
                        </a:rPr>
                        <a:t>•	Yurtiçinde doğmuş olma,</a:t>
                      </a:r>
                    </a:p>
                    <a:p>
                      <a:pPr marL="91000" marR="0" indent="-127000" defTabSz="194632">
                        <a:tabLst>
                          <a:tab pos="194632" algn="l"/>
                        </a:tabLst>
                      </a:pPr>
                      <a:r>
                        <a:rPr lang="tr" sz="650">
                          <a:solidFill>
                            <a:srgbClr val="FFFFFF"/>
                          </a:solidFill>
                          <a:latin typeface="Tahoma"/>
                        </a:rPr>
                        <a:t>•	Küpelenerek TÜRKVET sistemine kayıtlı olma,</a:t>
                      </a:r>
                    </a:p>
                    <a:p>
                      <a:pPr marL="91000" marR="0" indent="-127000" defTabSz="194632">
                        <a:tabLst>
                          <a:tab pos="194632" algn="l"/>
                        </a:tabLst>
                      </a:pPr>
                      <a:r>
                        <a:rPr lang="tr" sz="650">
                          <a:solidFill>
                            <a:srgbClr val="FFFFFF"/>
                          </a:solidFill>
                          <a:latin typeface="Tahoma"/>
                        </a:rPr>
                        <a:t>•	Bakanlık programlı aşıları yapılmış olma,</a:t>
                      </a:r>
                    </a:p>
                    <a:p>
                      <a:pPr marL="0" marR="0" indent="0" defTabSz="103632">
                        <a:tabLst>
                          <a:tab pos="103632" algn="l"/>
                        </a:tabLst>
                      </a:pPr>
                      <a:r>
                        <a:rPr lang="tr" sz="650">
                          <a:solidFill>
                            <a:srgbClr val="FFFFFF"/>
                          </a:solidFill>
                          <a:latin typeface="Tahoma"/>
                        </a:rPr>
                        <a:t>•	4 ay yaşamış olma,</a:t>
                      </a:r>
                    </a:p>
                  </a:txBody>
                  <a:tcPr marL="0" marR="0" marT="0" marB="0" anchor="b">
                    <a:solidFill>
                      <a:srgbClr val="A76C9A"/>
                    </a:solidFill>
                  </a:tcPr>
                </a:tc>
                <a:tc rowSpan="3">
                  <a:txBody>
                    <a:bodyPr/>
                    <a:lstStyle/>
                    <a:p>
                      <a:pPr marL="0" marR="0" indent="0">
                        <a:spcAft>
                          <a:spcPts val="140"/>
                        </a:spcAft>
                      </a:pPr>
                      <a:r>
                        <a:rPr lang="tr" sz="600" b="1">
                          <a:solidFill>
                            <a:srgbClr val="FFFFFF"/>
                          </a:solidFill>
                          <a:latin typeface="Arial"/>
                        </a:rPr>
                        <a:t>01.01.2025-31.12.2025</a:t>
                      </a:r>
                    </a:p>
                    <a:p>
                      <a:pPr marL="0" marR="0" indent="0"/>
                      <a:r>
                        <a:rPr lang="tr" sz="650">
                          <a:solidFill>
                            <a:srgbClr val="FFFFFF"/>
                          </a:solidFill>
                          <a:latin typeface="Tahoma"/>
                        </a:rPr>
                        <a:t>tarihleri arasında doğan</a:t>
                      </a:r>
                    </a:p>
                  </a:txBody>
                  <a:tcPr marL="0" marR="0" marT="0" marB="0" anchor="b">
                    <a:solidFill>
                      <a:srgbClr val="A76C9A"/>
                    </a:solidFill>
                  </a:tcPr>
                </a:tc>
                <a:tc rowSpan="4">
                  <a:txBody>
                    <a:bodyPr/>
                    <a:lstStyle/>
                    <a:p>
                      <a:pPr marL="0" marR="0" indent="0">
                        <a:lnSpc>
                          <a:spcPct val="122000"/>
                        </a:lnSpc>
                      </a:pPr>
                      <a:r>
                        <a:rPr lang="tr" sz="650">
                          <a:solidFill>
                            <a:srgbClr val="FFFFFF"/>
                          </a:solidFill>
                          <a:latin typeface="Tahoma"/>
                        </a:rPr>
                        <a:t>Başvurular bireysel ve/veya üyesi olunan Tarımsal Örgüt üzerinden</a:t>
                      </a:r>
                    </a:p>
                  </a:txBody>
                  <a:tcPr marL="0" marR="0" marT="0" marB="0" anchor="b">
                    <a:solidFill>
                      <a:srgbClr val="A76C9A"/>
                    </a:solidFill>
                  </a:tcPr>
                </a:tc>
              </a:tr>
              <a:tr h="362712">
                <a:tc>
                  <a:txBody>
                    <a:bodyPr/>
                    <a:lstStyle/>
                    <a:p>
                      <a:pPr marL="0" marR="0" indent="0" algn="ctr">
                        <a:lnSpc>
                          <a:spcPct val="115000"/>
                        </a:lnSpc>
                      </a:pPr>
                      <a:r>
                        <a:rPr lang="tr" sz="600" b="1">
                          <a:solidFill>
                            <a:srgbClr val="FFFFFF"/>
                          </a:solidFill>
                          <a:latin typeface="Arial"/>
                        </a:rPr>
                        <a:t>Aile İşletmesi İlave Desteği (2.800 TL/Baş)</a:t>
                      </a:r>
                    </a:p>
                  </a:txBody>
                  <a:tcPr marL="0" marR="0" marT="0" marB="0">
                    <a:solidFill>
                      <a:srgbClr val="815276"/>
                    </a:solidFill>
                  </a:tcPr>
                </a:tc>
                <a:tc>
                  <a:txBody>
                    <a:bodyPr/>
                    <a:lstStyle/>
                    <a:p>
                      <a:pPr marL="91000" marR="0" indent="-127000"/>
                      <a:r>
                        <a:rPr lang="tr" sz="650">
                          <a:solidFill>
                            <a:srgbClr val="FFFFFF"/>
                          </a:solidFill>
                          <a:latin typeface="Tahoma"/>
                        </a:rPr>
                        <a:t>• 1 - 20 baş arası manda varlığına sahip olma</a:t>
                      </a:r>
                    </a:p>
                  </a:txBody>
                  <a:tcPr marL="0" marR="0" marT="0" marB="0" anchor="ctr">
                    <a:solidFill>
                      <a:srgbClr val="815276"/>
                    </a:solidFill>
                  </a:tcPr>
                </a:tc>
                <a:tc vMerge="1">
                  <a:txBody>
                    <a:bodyPr/>
                    <a:lstStyle/>
                    <a:p>
                      <a:endParaRPr sz="1800"/>
                    </a:p>
                  </a:txBody>
                  <a:tcPr marL="0" marR="0" marT="0" marB="0"/>
                </a:tc>
                <a:tc vMerge="1">
                  <a:txBody>
                    <a:bodyPr/>
                    <a:lstStyle/>
                    <a:p>
                      <a:endParaRPr sz="1800"/>
                    </a:p>
                  </a:txBody>
                  <a:tcPr marL="0" marR="0" marT="0" marB="0"/>
                </a:tc>
              </a:tr>
              <a:tr h="362712">
                <a:tc>
                  <a:txBody>
                    <a:bodyPr/>
                    <a:lstStyle/>
                    <a:p>
                      <a:pPr marL="0" marR="0" indent="0" algn="ctr">
                        <a:lnSpc>
                          <a:spcPct val="115000"/>
                        </a:lnSpc>
                      </a:pPr>
                      <a:r>
                        <a:rPr lang="tr" sz="600" b="1">
                          <a:solidFill>
                            <a:srgbClr val="FFFFFF"/>
                          </a:solidFill>
                          <a:latin typeface="Arial"/>
                        </a:rPr>
                        <a:t>Genç/Kadın Yetiştirici (1.960 TL/Baş)</a:t>
                      </a:r>
                    </a:p>
                  </a:txBody>
                  <a:tcPr marL="0" marR="0" marT="0" marB="0" anchor="ctr">
                    <a:solidFill>
                      <a:srgbClr val="A76C9A"/>
                    </a:solidFill>
                  </a:tcPr>
                </a:tc>
                <a:tc>
                  <a:txBody>
                    <a:bodyPr/>
                    <a:lstStyle/>
                    <a:p>
                      <a:pPr marL="91000" marR="0" indent="-127000" defTabSz="194632">
                        <a:tabLst>
                          <a:tab pos="194632" algn="l"/>
                        </a:tabLst>
                      </a:pPr>
                      <a:r>
                        <a:rPr lang="tr" sz="650">
                          <a:solidFill>
                            <a:srgbClr val="FFFFFF"/>
                          </a:solidFill>
                          <a:latin typeface="Tahoma"/>
                        </a:rPr>
                        <a:t>•	Destekleme yılı sonunda 41 yaşından gün almamış olma,</a:t>
                      </a:r>
                    </a:p>
                    <a:p>
                      <a:pPr marL="0" marR="0" indent="0" defTabSz="103632">
                        <a:tabLst>
                          <a:tab pos="103632" algn="l"/>
                        </a:tabLst>
                      </a:pPr>
                      <a:r>
                        <a:rPr lang="tr" sz="650">
                          <a:solidFill>
                            <a:srgbClr val="FFFFFF"/>
                          </a:solidFill>
                          <a:latin typeface="Tahoma"/>
                        </a:rPr>
                        <a:t>•	Kadın yetiştirici olma,</a:t>
                      </a:r>
                    </a:p>
                  </a:txBody>
                  <a:tcPr marL="0" marR="0" marT="0" marB="0" anchor="b">
                    <a:solidFill>
                      <a:srgbClr val="A76C9A"/>
                    </a:solidFill>
                  </a:tcPr>
                </a:tc>
                <a:tc vMerge="1">
                  <a:txBody>
                    <a:bodyPr/>
                    <a:lstStyle/>
                    <a:p>
                      <a:endParaRPr sz="1800"/>
                    </a:p>
                  </a:txBody>
                  <a:tcPr marL="0" marR="0" marT="0" marB="0"/>
                </a:tc>
                <a:tc vMerge="1">
                  <a:txBody>
                    <a:bodyPr/>
                    <a:lstStyle/>
                    <a:p>
                      <a:endParaRPr sz="1800"/>
                    </a:p>
                  </a:txBody>
                  <a:tcPr marL="0" marR="0" marT="0" marB="0"/>
                </a:tc>
              </a:tr>
              <a:tr h="682752">
                <a:tc>
                  <a:txBody>
                    <a:bodyPr/>
                    <a:lstStyle/>
                    <a:p>
                      <a:pPr marL="0" marR="0" indent="0" algn="ctr">
                        <a:lnSpc>
                          <a:spcPct val="115000"/>
                        </a:lnSpc>
                      </a:pPr>
                      <a:r>
                        <a:rPr lang="tr" sz="600" b="1">
                          <a:solidFill>
                            <a:srgbClr val="FFFFFF"/>
                          </a:solidFill>
                          <a:latin typeface="Arial"/>
                        </a:rPr>
                        <a:t>Planlı Üretim Bölge Desteği (1.400 TL/Baş)</a:t>
                      </a:r>
                    </a:p>
                  </a:txBody>
                  <a:tcPr marL="0" marR="0" marT="0" marB="0" anchor="ctr">
                    <a:solidFill>
                      <a:srgbClr val="815276"/>
                    </a:solidFill>
                  </a:tcPr>
                </a:tc>
                <a:tc>
                  <a:txBody>
                    <a:bodyPr/>
                    <a:lstStyle/>
                    <a:p>
                      <a:pPr marL="91000" marR="0" indent="-127000"/>
                      <a:r>
                        <a:rPr lang="tr" sz="650">
                          <a:solidFill>
                            <a:srgbClr val="FFFFFF"/>
                          </a:solidFill>
                          <a:latin typeface="Tahoma"/>
                        </a:rPr>
                        <a:t>• Planlı üretim bölgesi (süt ve besi havzası) illerinde doğmuş olma</a:t>
                      </a:r>
                    </a:p>
                  </a:txBody>
                  <a:tcPr marL="0" marR="0" marT="0" marB="0" anchor="ctr">
                    <a:solidFill>
                      <a:srgbClr val="815276"/>
                    </a:solidFill>
                  </a:tcPr>
                </a:tc>
                <a:tc>
                  <a:txBody>
                    <a:bodyPr/>
                    <a:lstStyle/>
                    <a:p>
                      <a:pPr marL="0" marR="0" indent="0">
                        <a:lnSpc>
                          <a:spcPct val="121000"/>
                        </a:lnSpc>
                        <a:spcAft>
                          <a:spcPts val="630"/>
                        </a:spcAft>
                      </a:pPr>
                      <a:r>
                        <a:rPr lang="tr" sz="650">
                          <a:solidFill>
                            <a:srgbClr val="FFFFFF"/>
                          </a:solidFill>
                          <a:latin typeface="Tahoma"/>
                        </a:rPr>
                        <a:t>ve en az temel destek koşullarını sağlayan malaklar için;</a:t>
                      </a:r>
                    </a:p>
                    <a:p>
                      <a:pPr marL="0" marR="0" indent="0">
                        <a:lnSpc>
                          <a:spcPct val="121000"/>
                        </a:lnSpc>
                      </a:pPr>
                      <a:r>
                        <a:rPr lang="tr" sz="650">
                          <a:solidFill>
                            <a:srgbClr val="FFFFFF"/>
                          </a:solidFill>
                          <a:latin typeface="Tahoma"/>
                        </a:rPr>
                        <a:t>Başvurular 2 dönem</a:t>
                      </a:r>
                    </a:p>
                  </a:txBody>
                  <a:tcPr marL="0" marR="0" marT="0" marB="0" anchor="ctr">
                    <a:solidFill>
                      <a:srgbClr val="A76C9A"/>
                    </a:solidFill>
                  </a:tcPr>
                </a:tc>
                <a:tc vMerge="1">
                  <a:txBody>
                    <a:bodyPr/>
                    <a:lstStyle/>
                    <a:p>
                      <a:endParaRPr sz="3300"/>
                    </a:p>
                  </a:txBody>
                  <a:tcPr marL="0" marR="0" marT="0" marB="0"/>
                </a:tc>
              </a:tr>
              <a:tr h="728472">
                <a:tc>
                  <a:txBody>
                    <a:bodyPr/>
                    <a:lstStyle/>
                    <a:p>
                      <a:pPr marL="0" marR="0" indent="0">
                        <a:lnSpc>
                          <a:spcPct val="115000"/>
                        </a:lnSpc>
                      </a:pPr>
                      <a:r>
                        <a:rPr lang="tr" sz="600" b="1">
                          <a:solidFill>
                            <a:srgbClr val="FFFFFF"/>
                          </a:solidFill>
                          <a:latin typeface="Arial"/>
                        </a:rPr>
                        <a:t>Birinci Derece Örgüt Üyeliği İlave Desteği (560 TL/Baş)</a:t>
                      </a:r>
                    </a:p>
                  </a:txBody>
                  <a:tcPr marL="0" marR="0" marT="0" marB="0" anchor="ctr">
                    <a:solidFill>
                      <a:srgbClr val="A76C9A"/>
                    </a:solidFill>
                  </a:tcPr>
                </a:tc>
                <a:tc>
                  <a:txBody>
                    <a:bodyPr/>
                    <a:lstStyle/>
                    <a:p>
                      <a:pPr marL="91000" marR="0" indent="-127000"/>
                      <a:r>
                        <a:rPr lang="tr" sz="650">
                          <a:solidFill>
                            <a:srgbClr val="FFFFFF"/>
                          </a:solidFill>
                          <a:latin typeface="Tahoma"/>
                        </a:rPr>
                        <a:t>• Bakanlık tarafından yapılan derecelendirme sonucunda 1. derece tarımsal örgüt birlik/kooperatif üyesi olma</a:t>
                      </a:r>
                    </a:p>
                  </a:txBody>
                  <a:tcPr marL="0" marR="0" marT="0" marB="0" anchor="ctr">
                    <a:solidFill>
                      <a:srgbClr val="A76C9A"/>
                    </a:solidFill>
                  </a:tcPr>
                </a:tc>
                <a:tc>
                  <a:txBody>
                    <a:bodyPr/>
                    <a:lstStyle/>
                    <a:p>
                      <a:pPr marL="0" marR="0" indent="0">
                        <a:spcAft>
                          <a:spcPts val="700"/>
                        </a:spcAft>
                      </a:pPr>
                      <a:r>
                        <a:rPr lang="tr" sz="650">
                          <a:solidFill>
                            <a:srgbClr val="FFFFFF"/>
                          </a:solidFill>
                          <a:latin typeface="Tahoma"/>
                        </a:rPr>
                        <a:t>halinde yapılmakta olup;</a:t>
                      </a:r>
                    </a:p>
                    <a:p>
                      <a:pPr marL="0" marR="0" indent="0">
                        <a:spcAft>
                          <a:spcPts val="140"/>
                        </a:spcAft>
                      </a:pPr>
                      <a:r>
                        <a:rPr lang="tr" sz="650">
                          <a:solidFill>
                            <a:srgbClr val="FFFFFF"/>
                          </a:solidFill>
                          <a:latin typeface="Tahoma"/>
                        </a:rPr>
                        <a:t>• 1. dönem başvurular</a:t>
                      </a:r>
                    </a:p>
                    <a:p>
                      <a:pPr marL="0" marR="0" indent="127000">
                        <a:spcAft>
                          <a:spcPts val="140"/>
                        </a:spcAft>
                      </a:pPr>
                      <a:r>
                        <a:rPr lang="tr" sz="600" b="1">
                          <a:solidFill>
                            <a:srgbClr val="FFFFFF"/>
                          </a:solidFill>
                          <a:latin typeface="Arial"/>
                        </a:rPr>
                        <a:t>01.09.2025</a:t>
                      </a:r>
                    </a:p>
                    <a:p>
                      <a:pPr marL="0" marR="0" indent="127000">
                        <a:spcAft>
                          <a:spcPts val="140"/>
                        </a:spcAft>
                      </a:pPr>
                      <a:r>
                        <a:rPr lang="tr" sz="650">
                          <a:solidFill>
                            <a:srgbClr val="FFFFFF"/>
                          </a:solidFill>
                          <a:latin typeface="Tahoma"/>
                        </a:rPr>
                        <a:t>tarihinde başlar ve</a:t>
                      </a:r>
                    </a:p>
                    <a:p>
                      <a:pPr marL="0" marR="0" indent="127000"/>
                      <a:r>
                        <a:rPr lang="tr" sz="600" b="1">
                          <a:solidFill>
                            <a:srgbClr val="FFFFFF"/>
                          </a:solidFill>
                          <a:latin typeface="Arial"/>
                        </a:rPr>
                        <a:t>01.12.2025</a:t>
                      </a:r>
                    </a:p>
                  </a:txBody>
                  <a:tcPr marL="0" marR="0" marT="0" marB="0">
                    <a:solidFill>
                      <a:srgbClr val="A76C9A"/>
                    </a:solidFill>
                  </a:tcPr>
                </a:tc>
                <a:tc>
                  <a:txBody>
                    <a:bodyPr/>
                    <a:lstStyle/>
                    <a:p>
                      <a:pPr marL="0" marR="0" indent="0">
                        <a:spcAft>
                          <a:spcPts val="770"/>
                        </a:spcAft>
                      </a:pPr>
                      <a:r>
                        <a:rPr lang="tr" sz="650">
                          <a:solidFill>
                            <a:srgbClr val="FFFFFF"/>
                          </a:solidFill>
                          <a:latin typeface="Tahoma"/>
                        </a:rPr>
                        <a:t>yapılabilmektedir.</a:t>
                      </a:r>
                    </a:p>
                    <a:p>
                      <a:pPr marL="0" marR="0" indent="0" defTabSz="106680">
                        <a:tabLst>
                          <a:tab pos="106680" algn="l"/>
                        </a:tabLst>
                      </a:pPr>
                      <a:r>
                        <a:rPr lang="tr" sz="650">
                          <a:solidFill>
                            <a:srgbClr val="FFFFFF"/>
                          </a:solidFill>
                          <a:latin typeface="Tahoma"/>
                        </a:rPr>
                        <a:t>•	Bireysel başvurular il/</a:t>
                      </a:r>
                    </a:p>
                    <a:p>
                      <a:pPr marL="0" marR="0" indent="139700">
                        <a:spcAft>
                          <a:spcPts val="770"/>
                        </a:spcAft>
                      </a:pPr>
                      <a:r>
                        <a:rPr lang="tr" sz="650">
                          <a:solidFill>
                            <a:srgbClr val="FFFFFF"/>
                          </a:solidFill>
                          <a:latin typeface="Tahoma"/>
                        </a:rPr>
                        <a:t>İlçe Müdürlüklerine,</a:t>
                      </a:r>
                    </a:p>
                    <a:p>
                      <a:pPr marL="0" marR="0" indent="0" defTabSz="106680">
                        <a:tabLst>
                          <a:tab pos="106680" algn="l"/>
                        </a:tabLst>
                      </a:pPr>
                      <a:r>
                        <a:rPr lang="tr" sz="650">
                          <a:solidFill>
                            <a:srgbClr val="FFFFFF"/>
                          </a:solidFill>
                          <a:latin typeface="Tahoma"/>
                        </a:rPr>
                        <a:t>•	Tarımsal Örgüt</a:t>
                      </a:r>
                    </a:p>
                  </a:txBody>
                  <a:tcPr marL="0" marR="0" marT="0" marB="0">
                    <a:solidFill>
                      <a:srgbClr val="A76C9A"/>
                    </a:solidFill>
                  </a:tcPr>
                </a:tc>
              </a:tr>
              <a:tr h="566928">
                <a:tc>
                  <a:txBody>
                    <a:bodyPr/>
                    <a:lstStyle/>
                    <a:p>
                      <a:pPr marL="0" marR="0" indent="0" algn="ctr">
                        <a:lnSpc>
                          <a:spcPct val="115000"/>
                        </a:lnSpc>
                      </a:pPr>
                      <a:r>
                        <a:rPr lang="tr" sz="600" b="1">
                          <a:solidFill>
                            <a:srgbClr val="FFFFFF"/>
                          </a:solidFill>
                          <a:latin typeface="Arial"/>
                        </a:rPr>
                        <a:t>Soy Kütüğü İlave Desteği (2.240 TL/Baş)</a:t>
                      </a:r>
                    </a:p>
                  </a:txBody>
                  <a:tcPr marL="0" marR="0" marT="0" marB="0" anchor="ctr">
                    <a:solidFill>
                      <a:srgbClr val="815276"/>
                    </a:solidFill>
                  </a:tcPr>
                </a:tc>
                <a:tc>
                  <a:txBody>
                    <a:bodyPr/>
                    <a:lstStyle/>
                    <a:p>
                      <a:pPr marL="91000" marR="0" indent="-127000"/>
                      <a:r>
                        <a:rPr lang="tr" sz="650">
                          <a:solidFill>
                            <a:srgbClr val="FFFFFF"/>
                          </a:solidFill>
                          <a:latin typeface="Tahoma"/>
                        </a:rPr>
                        <a:t>• MİS veritabanında yapılan sorgulamada soy kütüğü desteği alabilir olma</a:t>
                      </a:r>
                    </a:p>
                  </a:txBody>
                  <a:tcPr marL="0" marR="0" marT="0" marB="0" anchor="ctr">
                    <a:solidFill>
                      <a:srgbClr val="815276"/>
                    </a:solidFill>
                  </a:tcPr>
                </a:tc>
                <a:tc>
                  <a:txBody>
                    <a:bodyPr/>
                    <a:lstStyle/>
                    <a:p>
                      <a:pPr marL="0" marR="0" indent="127000">
                        <a:lnSpc>
                          <a:spcPct val="119000"/>
                        </a:lnSpc>
                        <a:spcAft>
                          <a:spcPts val="630"/>
                        </a:spcAft>
                      </a:pPr>
                      <a:r>
                        <a:rPr lang="tr" sz="650">
                          <a:solidFill>
                            <a:srgbClr val="FFFFFF"/>
                          </a:solidFill>
                          <a:latin typeface="Tahoma"/>
                        </a:rPr>
                        <a:t>tarihinde son bulur.</a:t>
                      </a:r>
                    </a:p>
                    <a:p>
                      <a:pPr marL="91000" marR="0" indent="-127000">
                        <a:lnSpc>
                          <a:spcPct val="124000"/>
                        </a:lnSpc>
                      </a:pPr>
                      <a:r>
                        <a:rPr lang="tr" sz="650">
                          <a:solidFill>
                            <a:srgbClr val="FFFFFF"/>
                          </a:solidFill>
                          <a:latin typeface="Tahoma"/>
                        </a:rPr>
                        <a:t>• 2. dönem başvuruları </a:t>
                      </a:r>
                      <a:r>
                        <a:rPr lang="tr" sz="600" b="1">
                          <a:solidFill>
                            <a:srgbClr val="FFFFFF"/>
                          </a:solidFill>
                          <a:latin typeface="Arial"/>
                        </a:rPr>
                        <a:t>01.04.2026</a:t>
                      </a:r>
                    </a:p>
                  </a:txBody>
                  <a:tcPr marL="0" marR="0" marT="0" marB="0">
                    <a:solidFill>
                      <a:srgbClr val="A76C9A"/>
                    </a:solidFill>
                  </a:tcPr>
                </a:tc>
                <a:tc>
                  <a:txBody>
                    <a:bodyPr/>
                    <a:lstStyle/>
                    <a:p>
                      <a:pPr marL="103700" marR="0" indent="0">
                        <a:lnSpc>
                          <a:spcPct val="121000"/>
                        </a:lnSpc>
                      </a:pPr>
                      <a:r>
                        <a:rPr lang="tr" sz="650">
                          <a:solidFill>
                            <a:srgbClr val="FFFFFF"/>
                          </a:solidFill>
                          <a:latin typeface="Tahoma"/>
                        </a:rPr>
                        <a:t>üzerinden yapılacak başvurular Damızlık Manda Yetiştiricileri Birliğine yapılmaktadır.</a:t>
                      </a:r>
                    </a:p>
                  </a:txBody>
                  <a:tcPr marL="0" marR="0" marT="0" marB="0">
                    <a:solidFill>
                      <a:srgbClr val="A76C9A"/>
                    </a:solidFill>
                  </a:tcPr>
                </a:tc>
              </a:tr>
              <a:tr h="466344">
                <a:tc>
                  <a:txBody>
                    <a:bodyPr/>
                    <a:lstStyle/>
                    <a:p>
                      <a:pPr marL="0" marR="0" indent="0" algn="ctr">
                        <a:lnSpc>
                          <a:spcPct val="113000"/>
                        </a:lnSpc>
                      </a:pPr>
                      <a:r>
                        <a:rPr lang="tr" sz="600" b="1">
                          <a:solidFill>
                            <a:srgbClr val="FFFFFF"/>
                          </a:solidFill>
                          <a:latin typeface="Arial"/>
                        </a:rPr>
                        <a:t>Suni</a:t>
                      </a:r>
                    </a:p>
                    <a:p>
                      <a:pPr marL="0" marR="0" indent="0" algn="ctr">
                        <a:lnSpc>
                          <a:spcPct val="113000"/>
                        </a:lnSpc>
                      </a:pPr>
                      <a:r>
                        <a:rPr lang="tr" sz="600" b="1">
                          <a:solidFill>
                            <a:srgbClr val="FFFFFF"/>
                          </a:solidFill>
                          <a:latin typeface="Arial"/>
                        </a:rPr>
                        <a:t>Tohumlama/Embriyo Transferi İlave desteği (2.240 TL/Baş)</a:t>
                      </a:r>
                    </a:p>
                  </a:txBody>
                  <a:tcPr marL="0" marR="0" marT="0" marB="0">
                    <a:solidFill>
                      <a:srgbClr val="A76C9A"/>
                    </a:solidFill>
                  </a:tcPr>
                </a:tc>
                <a:tc>
                  <a:txBody>
                    <a:bodyPr/>
                    <a:lstStyle/>
                    <a:p>
                      <a:pPr marL="91000" marR="0" indent="-127000"/>
                      <a:r>
                        <a:rPr lang="tr" sz="650">
                          <a:solidFill>
                            <a:srgbClr val="FFFFFF"/>
                          </a:solidFill>
                          <a:latin typeface="Tahoma"/>
                        </a:rPr>
                        <a:t>• Suni tohumlama/embriyo transferi uygulamasından doğan malaklara</a:t>
                      </a:r>
                    </a:p>
                  </a:txBody>
                  <a:tcPr marL="0" marR="0" marT="0" marB="0" anchor="ctr">
                    <a:solidFill>
                      <a:srgbClr val="A76C9A"/>
                    </a:solidFill>
                  </a:tcPr>
                </a:tc>
                <a:tc>
                  <a:txBody>
                    <a:bodyPr/>
                    <a:lstStyle/>
                    <a:p>
                      <a:pPr marL="0" marR="0" indent="127000">
                        <a:spcAft>
                          <a:spcPts val="140"/>
                        </a:spcAft>
                      </a:pPr>
                      <a:r>
                        <a:rPr lang="tr" sz="650">
                          <a:solidFill>
                            <a:srgbClr val="FFFFFF"/>
                          </a:solidFill>
                          <a:latin typeface="Tahoma"/>
                        </a:rPr>
                        <a:t>tarihinde başlar ve</a:t>
                      </a:r>
                    </a:p>
                    <a:p>
                      <a:pPr marL="0" marR="0" indent="127000">
                        <a:spcAft>
                          <a:spcPts val="140"/>
                        </a:spcAft>
                      </a:pPr>
                      <a:r>
                        <a:rPr lang="tr" sz="600" b="1">
                          <a:solidFill>
                            <a:srgbClr val="FFFFFF"/>
                          </a:solidFill>
                          <a:latin typeface="Arial"/>
                        </a:rPr>
                        <a:t>12.06.2026</a:t>
                      </a:r>
                    </a:p>
                    <a:p>
                      <a:pPr marL="0" marR="0" indent="127000"/>
                      <a:r>
                        <a:rPr lang="tr" sz="650">
                          <a:solidFill>
                            <a:srgbClr val="FFFFFF"/>
                          </a:solidFill>
                          <a:latin typeface="Tahoma"/>
                        </a:rPr>
                        <a:t>tarihinde son bulur.</a:t>
                      </a:r>
                    </a:p>
                  </a:txBody>
                  <a:tcPr marL="0" marR="0" marT="0" marB="0">
                    <a:solidFill>
                      <a:srgbClr val="A76C9A"/>
                    </a:solidFill>
                  </a:tcPr>
                </a:tc>
                <a:tc rowSpan="4">
                  <a:txBody>
                    <a:bodyPr/>
                    <a:lstStyle/>
                    <a:p>
                      <a:endParaRPr sz="2300"/>
                    </a:p>
                  </a:txBody>
                  <a:tcPr marL="0" marR="0" marT="0" marB="0">
                    <a:solidFill>
                      <a:srgbClr val="A76C9A"/>
                    </a:solidFill>
                  </a:tcPr>
                </a:tc>
              </a:tr>
              <a:tr h="362712">
                <a:tc>
                  <a:txBody>
                    <a:bodyPr/>
                    <a:lstStyle/>
                    <a:p>
                      <a:pPr marL="0" marR="0" indent="0" algn="ctr">
                        <a:lnSpc>
                          <a:spcPct val="115000"/>
                        </a:lnSpc>
                      </a:pPr>
                      <a:r>
                        <a:rPr lang="tr" sz="600" b="1">
                          <a:solidFill>
                            <a:srgbClr val="FFFFFF"/>
                          </a:solidFill>
                          <a:latin typeface="Arial"/>
                        </a:rPr>
                        <a:t>Yerli Sperma Kullanımı İlave Desteği (1.400 TL/Baş)</a:t>
                      </a:r>
                    </a:p>
                  </a:txBody>
                  <a:tcPr marL="0" marR="0" marT="0" marB="0" anchor="b">
                    <a:solidFill>
                      <a:srgbClr val="815276"/>
                    </a:solidFill>
                  </a:tcPr>
                </a:tc>
                <a:tc>
                  <a:txBody>
                    <a:bodyPr/>
                    <a:lstStyle/>
                    <a:p>
                      <a:pPr marL="91000" marR="0" indent="-127000"/>
                      <a:r>
                        <a:rPr lang="tr" sz="650">
                          <a:solidFill>
                            <a:srgbClr val="FFFFFF"/>
                          </a:solidFill>
                          <a:latin typeface="Tahoma"/>
                        </a:rPr>
                        <a:t>• Yerli üretim sperma uygulaması ile suni tohumlama/embriyo transferi uygulamasından doğan malaklara</a:t>
                      </a:r>
                    </a:p>
                  </a:txBody>
                  <a:tcPr marL="0" marR="0" marT="0" marB="0" anchor="b">
                    <a:solidFill>
                      <a:srgbClr val="815276"/>
                    </a:solidFill>
                  </a:tcPr>
                </a:tc>
                <a:tc rowSpan="3">
                  <a:txBody>
                    <a:bodyPr/>
                    <a:lstStyle/>
                    <a:p>
                      <a:endParaRPr sz="1800"/>
                    </a:p>
                  </a:txBody>
                  <a:tcPr marL="0" marR="0" marT="0" marB="0">
                    <a:solidFill>
                      <a:srgbClr val="A76C9A"/>
                    </a:solidFill>
                  </a:tcPr>
                </a:tc>
                <a:tc vMerge="1">
                  <a:txBody>
                    <a:bodyPr/>
                    <a:lstStyle/>
                    <a:p>
                      <a:endParaRPr sz="1800"/>
                    </a:p>
                  </a:txBody>
                  <a:tcPr marL="0" marR="0" marT="0" marB="0"/>
                </a:tc>
              </a:tr>
              <a:tr h="350520">
                <a:tc>
                  <a:txBody>
                    <a:bodyPr/>
                    <a:lstStyle/>
                    <a:p>
                      <a:pPr marL="0" marR="0" indent="0" algn="ctr">
                        <a:lnSpc>
                          <a:spcPct val="111000"/>
                        </a:lnSpc>
                      </a:pPr>
                      <a:r>
                        <a:rPr lang="tr" sz="600" b="1">
                          <a:solidFill>
                            <a:srgbClr val="FFFFFF"/>
                          </a:solidFill>
                          <a:latin typeface="Arial"/>
                        </a:rPr>
                        <a:t>Ari İşletme İlave Desteği (11.200 TL/Baş)</a:t>
                      </a:r>
                    </a:p>
                  </a:txBody>
                  <a:tcPr marL="0" marR="0" marT="0" marB="0" anchor="ctr">
                    <a:solidFill>
                      <a:srgbClr val="A76C9A"/>
                    </a:solidFill>
                  </a:tcPr>
                </a:tc>
                <a:tc>
                  <a:txBody>
                    <a:bodyPr/>
                    <a:lstStyle/>
                    <a:p>
                      <a:pPr marL="91000" marR="0" indent="-127000"/>
                      <a:r>
                        <a:rPr lang="tr" sz="650">
                          <a:solidFill>
                            <a:srgbClr val="FFFFFF"/>
                          </a:solidFill>
                          <a:latin typeface="Tahoma"/>
                        </a:rPr>
                        <a:t>• Hastalıktan ari işletmede doğan dişi malak</a:t>
                      </a:r>
                    </a:p>
                  </a:txBody>
                  <a:tcPr marL="0" marR="0" marT="0" marB="0" anchor="ctr">
                    <a:solidFill>
                      <a:srgbClr val="A76C9A"/>
                    </a:solidFill>
                  </a:tcPr>
                </a:tc>
                <a:tc vMerge="1">
                  <a:txBody>
                    <a:bodyPr/>
                    <a:lstStyle/>
                    <a:p>
                      <a:endParaRPr sz="1700"/>
                    </a:p>
                  </a:txBody>
                  <a:tcPr marL="0" marR="0" marT="0" marB="0"/>
                </a:tc>
                <a:tc vMerge="1">
                  <a:txBody>
                    <a:bodyPr/>
                    <a:lstStyle/>
                    <a:p>
                      <a:endParaRPr sz="1700"/>
                    </a:p>
                  </a:txBody>
                  <a:tcPr marL="0" marR="0" marT="0" marB="0"/>
                </a:tc>
              </a:tr>
              <a:tr h="368808">
                <a:tc>
                  <a:txBody>
                    <a:bodyPr/>
                    <a:lstStyle/>
                    <a:p>
                      <a:pPr marL="0" marR="0" indent="0" algn="ctr">
                        <a:lnSpc>
                          <a:spcPct val="115000"/>
                        </a:lnSpc>
                      </a:pPr>
                      <a:r>
                        <a:rPr lang="tr" sz="600" b="1">
                          <a:solidFill>
                            <a:srgbClr val="FFFFFF"/>
                          </a:solidFill>
                          <a:latin typeface="Arial"/>
                        </a:rPr>
                        <a:t>AB Onaylı İşletme İlave Desteği (1.680 TL/Baş)</a:t>
                      </a:r>
                    </a:p>
                  </a:txBody>
                  <a:tcPr marL="0" marR="0" marT="0" marB="0">
                    <a:solidFill>
                      <a:srgbClr val="815276"/>
                    </a:solidFill>
                  </a:tcPr>
                </a:tc>
                <a:tc>
                  <a:txBody>
                    <a:bodyPr/>
                    <a:lstStyle/>
                    <a:p>
                      <a:pPr marL="91000" marR="0" indent="-127000"/>
                      <a:r>
                        <a:rPr lang="tr" sz="650">
                          <a:solidFill>
                            <a:srgbClr val="FFFFFF"/>
                          </a:solidFill>
                          <a:latin typeface="Tahoma"/>
                        </a:rPr>
                        <a:t>• AB onaylı İşletmelerde doğan dişi malaklar</a:t>
                      </a:r>
                    </a:p>
                  </a:txBody>
                  <a:tcPr marL="0" marR="0" marT="0" marB="0" anchor="ctr">
                    <a:solidFill>
                      <a:srgbClr val="815276"/>
                    </a:solidFill>
                  </a:tcPr>
                </a:tc>
                <a:tc vMerge="1">
                  <a:txBody>
                    <a:bodyPr/>
                    <a:lstStyle/>
                    <a:p>
                      <a:endParaRPr sz="1800"/>
                    </a:p>
                  </a:txBody>
                  <a:tcPr marL="0" marR="0" marT="0" marB="0"/>
                </a:tc>
                <a:tc vMerge="1">
                  <a:txBody>
                    <a:bodyPr/>
                    <a:lstStyle/>
                    <a:p>
                      <a:endParaRPr sz="1800"/>
                    </a:p>
                  </a:txBody>
                  <a:tcPr marL="0" marR="0" marT="0" marB="0"/>
                </a:tc>
              </a:tr>
            </a:tbl>
          </a:graphicData>
        </a:graphic>
      </p:graphicFrame>
      <p:sp>
        <p:nvSpPr>
          <p:cNvPr id="7" name="Dikdörtgen 6"/>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EFD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4718304"/>
            <a:ext cx="5324856" cy="2837688"/>
          </a:xfrm>
          <a:prstGeom prst="rect">
            <a:avLst/>
          </a:prstGeom>
        </p:spPr>
      </p:pic>
      <p:sp>
        <p:nvSpPr>
          <p:cNvPr id="3" name="Dikdörtgen 2"/>
          <p:cNvSpPr/>
          <p:nvPr/>
        </p:nvSpPr>
        <p:spPr>
          <a:xfrm>
            <a:off x="475488" y="277368"/>
            <a:ext cx="152400" cy="109728"/>
          </a:xfrm>
          <a:prstGeom prst="rect">
            <a:avLst/>
          </a:prstGeom>
          <a:solidFill>
            <a:srgbClr val="FFFFFF"/>
          </a:solidFill>
        </p:spPr>
        <p:txBody>
          <a:bodyPr wrap="none" lIns="0" tIns="0" rIns="0" bIns="0">
            <a:noAutofit/>
          </a:bodyPr>
          <a:lstStyle/>
          <a:p>
            <a:pPr marL="0" marR="0" indent="0"/>
            <a:r>
              <a:rPr lang="tr" sz="750" b="1">
                <a:latin typeface="Cambria"/>
              </a:rPr>
              <a:t>59</a:t>
            </a:r>
          </a:p>
        </p:txBody>
      </p:sp>
      <p:sp>
        <p:nvSpPr>
          <p:cNvPr id="4" name="Dikdörtgen 3"/>
          <p:cNvSpPr/>
          <p:nvPr/>
        </p:nvSpPr>
        <p:spPr>
          <a:xfrm>
            <a:off x="3416808" y="271272"/>
            <a:ext cx="1368552"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697992" y="521208"/>
            <a:ext cx="1673352" cy="591312"/>
          </a:xfrm>
          <a:prstGeom prst="rect">
            <a:avLst/>
          </a:prstGeom>
          <a:solidFill>
            <a:srgbClr val="FFFFFF"/>
          </a:solidFill>
        </p:spPr>
        <p:txBody>
          <a:bodyPr lIns="0" tIns="0" rIns="0" bIns="0">
            <a:noAutofit/>
          </a:bodyPr>
          <a:lstStyle/>
          <a:p>
            <a:pPr marL="0" marR="0" indent="0">
              <a:lnSpc>
                <a:spcPct val="94000"/>
              </a:lnSpc>
            </a:pPr>
            <a:r>
              <a:rPr lang="tr" sz="1200" b="1">
                <a:latin typeface="Segoe UI"/>
              </a:rPr>
              <a:t>2025 YILI KÜÇÜKBAŞ HAYVAN DESTEĞİ (KUZU / OĞLAK)</a:t>
            </a:r>
          </a:p>
        </p:txBody>
      </p:sp>
      <p:graphicFrame>
        <p:nvGraphicFramePr>
          <p:cNvPr id="6" name="Tablo 5"/>
          <p:cNvGraphicFramePr>
            <a:graphicFrameLocks noGrp="1"/>
          </p:cNvGraphicFramePr>
          <p:nvPr/>
        </p:nvGraphicFramePr>
        <p:xfrm>
          <a:off x="646176" y="1408176"/>
          <a:ext cx="4282440" cy="3304032"/>
        </p:xfrm>
        <a:graphic>
          <a:graphicData uri="http://schemas.openxmlformats.org/drawingml/2006/table">
            <a:tbl>
              <a:tblPr/>
              <a:tblGrid>
                <a:gridCol w="929640"/>
                <a:gridCol w="1450848"/>
                <a:gridCol w="1002792"/>
                <a:gridCol w="899160"/>
              </a:tblGrid>
              <a:tr h="387096">
                <a:tc>
                  <a:txBody>
                    <a:bodyPr/>
                    <a:lstStyle/>
                    <a:p>
                      <a:pPr marL="0" marR="0" indent="0" algn="ctr"/>
                      <a:r>
                        <a:rPr lang="tr" sz="600" b="1">
                          <a:latin typeface="Arial"/>
                        </a:rPr>
                        <a:t>DESTEK TÜRÜ</a:t>
                      </a:r>
                    </a:p>
                  </a:txBody>
                  <a:tcPr marL="0" marR="0" marT="0" marB="0" anchor="ctr">
                    <a:solidFill>
                      <a:srgbClr val="868765"/>
                    </a:solidFill>
                  </a:tcPr>
                </a:tc>
                <a:tc>
                  <a:txBody>
                    <a:bodyPr/>
                    <a:lstStyle/>
                    <a:p>
                      <a:pPr marL="0" marR="0" indent="0" algn="ctr"/>
                      <a:r>
                        <a:rPr lang="tr" sz="600" b="1">
                          <a:latin typeface="Arial"/>
                        </a:rPr>
                        <a:t>KOŞULLAR</a:t>
                      </a:r>
                    </a:p>
                  </a:txBody>
                  <a:tcPr marL="0" marR="0" marT="0" marB="0" anchor="ctr">
                    <a:solidFill>
                      <a:srgbClr val="868765"/>
                    </a:solidFill>
                  </a:tcPr>
                </a:tc>
                <a:tc>
                  <a:txBody>
                    <a:bodyPr/>
                    <a:lstStyle/>
                    <a:p>
                      <a:pPr marL="0" marR="0" indent="101600"/>
                      <a:r>
                        <a:rPr lang="tr" sz="600" b="1">
                          <a:latin typeface="Arial"/>
                        </a:rPr>
                        <a:t>BAŞVURU TARİHLERİ</a:t>
                      </a:r>
                    </a:p>
                  </a:txBody>
                  <a:tcPr marL="0" marR="0" marT="0" marB="0" anchor="ctr">
                    <a:solidFill>
                      <a:srgbClr val="868765"/>
                    </a:solidFill>
                  </a:tcPr>
                </a:tc>
                <a:tc>
                  <a:txBody>
                    <a:bodyPr/>
                    <a:lstStyle/>
                    <a:p>
                      <a:pPr marL="0" marR="0" indent="0"/>
                      <a:r>
                        <a:rPr lang="tr" sz="600" b="1">
                          <a:latin typeface="Arial"/>
                        </a:rPr>
                        <a:t>BAŞVURU YERİ/ŞEKLİ</a:t>
                      </a:r>
                    </a:p>
                  </a:txBody>
                  <a:tcPr marL="0" marR="0" marT="0" marB="0" anchor="ctr">
                    <a:solidFill>
                      <a:srgbClr val="868765"/>
                    </a:solidFill>
                  </a:tcPr>
                </a:tc>
              </a:tr>
              <a:tr h="667512">
                <a:tc>
                  <a:txBody>
                    <a:bodyPr/>
                    <a:lstStyle/>
                    <a:p>
                      <a:pPr marL="0" marR="0" indent="0" algn="ctr">
                        <a:lnSpc>
                          <a:spcPct val="118000"/>
                        </a:lnSpc>
                      </a:pPr>
                      <a:r>
                        <a:rPr lang="tr" sz="600" b="1">
                          <a:latin typeface="Arial"/>
                        </a:rPr>
                        <a:t>Temel Kuzu/Oğlak Desteği (300 TL/Baş)</a:t>
                      </a:r>
                    </a:p>
                  </a:txBody>
                  <a:tcPr marL="0" marR="0" marT="0" marB="0" anchor="ctr">
                    <a:solidFill>
                      <a:srgbClr val="BFC296"/>
                    </a:solidFill>
                  </a:tcPr>
                </a:tc>
                <a:tc>
                  <a:txBody>
                    <a:bodyPr/>
                    <a:lstStyle/>
                    <a:p>
                      <a:pPr marL="103700" marR="0" indent="-139700" defTabSz="207332">
                        <a:tabLst>
                          <a:tab pos="207332" algn="l"/>
                        </a:tabLst>
                      </a:pPr>
                      <a:r>
                        <a:rPr lang="tr" sz="650">
                          <a:latin typeface="Tahoma"/>
                        </a:rPr>
                        <a:t>•	Destekleme takvim yılı içerisinde yurtiçinde doğmuş,</a:t>
                      </a:r>
                    </a:p>
                    <a:p>
                      <a:pPr marL="103700" marR="0" indent="-139700" defTabSz="207332">
                        <a:tabLst>
                          <a:tab pos="207332" algn="l"/>
                        </a:tabLst>
                      </a:pPr>
                      <a:r>
                        <a:rPr lang="tr" sz="650">
                          <a:latin typeface="Tahoma"/>
                        </a:rPr>
                        <a:t>•	Küpelenmiş ve doğduğu işletmede 4 ay (120 gün) yaşamış,</a:t>
                      </a:r>
                    </a:p>
                    <a:p>
                      <a:pPr marL="103700" marR="0" indent="-139700" defTabSz="207332">
                        <a:tabLst>
                          <a:tab pos="207332" algn="l"/>
                        </a:tabLst>
                      </a:pPr>
                      <a:r>
                        <a:rPr lang="tr" sz="650">
                          <a:latin typeface="Tahoma"/>
                        </a:rPr>
                        <a:t>•	Koyun-keçi vebası ve çiçek aşıları yapılmış</a:t>
                      </a:r>
                    </a:p>
                  </a:txBody>
                  <a:tcPr marL="0" marR="0" marT="0" marB="0" anchor="b">
                    <a:solidFill>
                      <a:srgbClr val="BFC296"/>
                    </a:solidFill>
                  </a:tcPr>
                </a:tc>
                <a:tc rowSpan="5">
                  <a:txBody>
                    <a:bodyPr/>
                    <a:lstStyle/>
                    <a:p>
                      <a:pPr marL="0" marR="0" indent="0">
                        <a:lnSpc>
                          <a:spcPct val="140000"/>
                        </a:lnSpc>
                      </a:pPr>
                      <a:r>
                        <a:rPr lang="tr" sz="600" b="1">
                          <a:latin typeface="Arial"/>
                        </a:rPr>
                        <a:t>01.01.2025-31.12.2025</a:t>
                      </a:r>
                    </a:p>
                    <a:p>
                      <a:pPr marL="0" marR="0" indent="0">
                        <a:lnSpc>
                          <a:spcPct val="123000"/>
                        </a:lnSpc>
                        <a:spcAft>
                          <a:spcPts val="630"/>
                        </a:spcAft>
                      </a:pPr>
                      <a:r>
                        <a:rPr lang="tr" sz="650">
                          <a:latin typeface="Tahoma"/>
                        </a:rPr>
                        <a:t>tarihleri arasında doğan ve en az temel kuzu/oğlak desteği koşullarını sağlayan kuzu ve oğlaklar için;</a:t>
                      </a:r>
                    </a:p>
                    <a:p>
                      <a:pPr marL="0" marR="0" indent="0">
                        <a:lnSpc>
                          <a:spcPct val="121000"/>
                        </a:lnSpc>
                        <a:spcAft>
                          <a:spcPts val="630"/>
                        </a:spcAft>
                      </a:pPr>
                      <a:r>
                        <a:rPr lang="tr" sz="650">
                          <a:latin typeface="Tahoma"/>
                        </a:rPr>
                        <a:t>Başvurular 3 dönem halinde yapılmakta olup;</a:t>
                      </a:r>
                    </a:p>
                    <a:p>
                      <a:pPr marL="0" marR="0" indent="0" defTabSz="102108">
                        <a:lnSpc>
                          <a:spcPct val="121000"/>
                        </a:lnSpc>
                        <a:tabLst>
                          <a:tab pos="102108" algn="l"/>
                        </a:tabLst>
                      </a:pPr>
                      <a:r>
                        <a:rPr lang="tr" sz="650">
                          <a:latin typeface="Tahoma"/>
                        </a:rPr>
                        <a:t>•	1. dönem başvuruları</a:t>
                      </a:r>
                    </a:p>
                    <a:p>
                      <a:pPr marL="103700" marR="0" indent="0">
                        <a:lnSpc>
                          <a:spcPct val="126000"/>
                        </a:lnSpc>
                      </a:pPr>
                      <a:r>
                        <a:rPr lang="tr" sz="600" b="1">
                          <a:latin typeface="Arial"/>
                        </a:rPr>
                        <a:t>01.09.2025 </a:t>
                      </a:r>
                      <a:r>
                        <a:rPr lang="tr" sz="650">
                          <a:latin typeface="Tahoma"/>
                        </a:rPr>
                        <a:t>tarihinde başlar ve </a:t>
                      </a:r>
                      <a:r>
                        <a:rPr lang="tr" sz="600" b="1">
                          <a:latin typeface="Arial"/>
                        </a:rPr>
                        <a:t>01.12.2025 </a:t>
                      </a:r>
                      <a:r>
                        <a:rPr lang="tr" sz="650">
                          <a:latin typeface="Tahoma"/>
                        </a:rPr>
                        <a:t>tarihinde son bulur.</a:t>
                      </a:r>
                    </a:p>
                    <a:p>
                      <a:pPr marL="103700" marR="0" indent="-139700" defTabSz="205808">
                        <a:lnSpc>
                          <a:spcPct val="125000"/>
                        </a:lnSpc>
                        <a:tabLst>
                          <a:tab pos="205808" algn="l"/>
                        </a:tabLst>
                      </a:pPr>
                      <a:r>
                        <a:rPr lang="tr" sz="650">
                          <a:latin typeface="Tahoma"/>
                        </a:rPr>
                        <a:t>•	2. dönem başvuruları </a:t>
                      </a:r>
                      <a:r>
                        <a:rPr lang="tr" sz="600" b="1">
                          <a:latin typeface="Arial"/>
                        </a:rPr>
                        <a:t>01.04.2026 </a:t>
                      </a:r>
                      <a:r>
                        <a:rPr lang="tr" sz="650">
                          <a:latin typeface="Tahoma"/>
                        </a:rPr>
                        <a:t>tarihinde başlar ve </a:t>
                      </a:r>
                      <a:r>
                        <a:rPr lang="tr" sz="600" b="1">
                          <a:latin typeface="Arial"/>
                        </a:rPr>
                        <a:t>12.06.2026 </a:t>
                      </a:r>
                      <a:r>
                        <a:rPr lang="tr" sz="650">
                          <a:latin typeface="Tahoma"/>
                        </a:rPr>
                        <a:t>tarihinde son bulur.</a:t>
                      </a:r>
                    </a:p>
                    <a:p>
                      <a:pPr marL="103700" marR="0" indent="-139700" defTabSz="205808">
                        <a:lnSpc>
                          <a:spcPct val="125000"/>
                        </a:lnSpc>
                        <a:tabLst>
                          <a:tab pos="205808" algn="l"/>
                        </a:tabLst>
                      </a:pPr>
                      <a:r>
                        <a:rPr lang="tr" sz="650">
                          <a:latin typeface="Tahoma"/>
                        </a:rPr>
                        <a:t>•	3. dönem başvuruları </a:t>
                      </a:r>
                      <a:r>
                        <a:rPr lang="tr" sz="600" b="1">
                          <a:latin typeface="Arial"/>
                        </a:rPr>
                        <a:t>02.11.2026 </a:t>
                      </a:r>
                      <a:r>
                        <a:rPr lang="tr" sz="650">
                          <a:latin typeface="Tahoma"/>
                        </a:rPr>
                        <a:t>tarihinde başlar ve </a:t>
                      </a:r>
                      <a:r>
                        <a:rPr lang="tr" sz="600" b="1">
                          <a:latin typeface="Arial"/>
                        </a:rPr>
                        <a:t>20.11.2026 </a:t>
                      </a:r>
                      <a:r>
                        <a:rPr lang="tr" sz="650">
                          <a:latin typeface="Tahoma"/>
                        </a:rPr>
                        <a:t>tarihinde son bulur.</a:t>
                      </a:r>
                    </a:p>
                  </a:txBody>
                  <a:tcPr marL="0" marR="0" marT="0" marB="0" anchor="ctr">
                    <a:solidFill>
                      <a:srgbClr val="868765"/>
                    </a:solidFill>
                  </a:tcPr>
                </a:tc>
                <a:tc rowSpan="5">
                  <a:txBody>
                    <a:bodyPr/>
                    <a:lstStyle/>
                    <a:p>
                      <a:pPr marL="0" marR="0" indent="0">
                        <a:lnSpc>
                          <a:spcPct val="121000"/>
                        </a:lnSpc>
                      </a:pPr>
                      <a:r>
                        <a:rPr lang="tr" sz="650">
                          <a:latin typeface="Tahoma"/>
                        </a:rPr>
                        <a:t>Başvurular üyesi olunan Tarımsal Örgüt üzerinden yapılabilmektedir.</a:t>
                      </a:r>
                    </a:p>
                    <a:p>
                      <a:pPr marL="0" marR="0" indent="0">
                        <a:lnSpc>
                          <a:spcPct val="121000"/>
                        </a:lnSpc>
                      </a:pPr>
                      <a:r>
                        <a:rPr lang="tr" sz="650">
                          <a:latin typeface="Tahoma"/>
                        </a:rPr>
                        <a:t>Tarımsal Örgüt olmayan illerde bireysel başvurular İl/İlçe Müdürlüklerine yapılacaktır. Kuzu/oğlak Desteklemesine başvuran yetiştiriciler Sürü yöneticisi istihdamı desteğine başvurmuş sayılır.</a:t>
                      </a:r>
                    </a:p>
                  </a:txBody>
                  <a:tcPr marL="0" marR="0" marT="0" marB="0" anchor="ctr">
                    <a:solidFill>
                      <a:srgbClr val="868765"/>
                    </a:solidFill>
                  </a:tcPr>
                </a:tc>
              </a:tr>
              <a:tr h="365760">
                <a:tc>
                  <a:txBody>
                    <a:bodyPr/>
                    <a:lstStyle/>
                    <a:p>
                      <a:pPr marL="0" marR="0" indent="0" algn="ctr">
                        <a:lnSpc>
                          <a:spcPct val="115000"/>
                        </a:lnSpc>
                      </a:pPr>
                      <a:r>
                        <a:rPr lang="tr" sz="600" b="1">
                          <a:latin typeface="Arial"/>
                        </a:rPr>
                        <a:t>Aile İşletmesi İlave Desteği (300 TL/Baş)</a:t>
                      </a:r>
                    </a:p>
                  </a:txBody>
                  <a:tcPr marL="0" marR="0" marT="0" marB="0" anchor="b">
                    <a:solidFill>
                      <a:srgbClr val="B89D6B"/>
                    </a:solidFill>
                  </a:tcPr>
                </a:tc>
                <a:tc>
                  <a:txBody>
                    <a:bodyPr/>
                    <a:lstStyle/>
                    <a:p>
                      <a:pPr marL="103700" marR="0" indent="-139700"/>
                      <a:r>
                        <a:rPr lang="tr" sz="650">
                          <a:latin typeface="Tahoma"/>
                        </a:rPr>
                        <a:t>• 1 - 100 baş arası anaç hayvanı (450 gün ve üzeri yaşta) mevcut ise dişi kuzulara ve tüm oğlaklara ödenir.</a:t>
                      </a:r>
                    </a:p>
                  </a:txBody>
                  <a:tcPr marL="0" marR="0" marT="0" marB="0" anchor="b">
                    <a:solidFill>
                      <a:srgbClr val="B89D6B"/>
                    </a:solidFill>
                  </a:tcPr>
                </a:tc>
                <a:tc vMerge="1">
                  <a:txBody>
                    <a:bodyPr/>
                    <a:lstStyle/>
                    <a:p>
                      <a:endParaRPr sz="1800"/>
                    </a:p>
                  </a:txBody>
                  <a:tcPr marL="0" marR="0" marT="0" marB="0"/>
                </a:tc>
                <a:tc vMerge="1">
                  <a:txBody>
                    <a:bodyPr/>
                    <a:lstStyle/>
                    <a:p>
                      <a:endParaRPr sz="1800"/>
                    </a:p>
                  </a:txBody>
                  <a:tcPr marL="0" marR="0" marT="0" marB="0"/>
                </a:tc>
              </a:tr>
              <a:tr h="667512">
                <a:tc>
                  <a:txBody>
                    <a:bodyPr/>
                    <a:lstStyle/>
                    <a:p>
                      <a:pPr marL="0" marR="0" indent="0" algn="ctr">
                        <a:lnSpc>
                          <a:spcPct val="118000"/>
                        </a:lnSpc>
                      </a:pPr>
                      <a:r>
                        <a:rPr lang="tr" sz="600" b="1">
                          <a:latin typeface="Arial"/>
                        </a:rPr>
                        <a:t>Genç/Kadın Yetiştirici (210 TL/Baş)</a:t>
                      </a:r>
                    </a:p>
                  </a:txBody>
                  <a:tcPr marL="0" marR="0" marT="0" marB="0" anchor="ctr">
                    <a:solidFill>
                      <a:srgbClr val="BFC296"/>
                    </a:solidFill>
                  </a:tcPr>
                </a:tc>
                <a:tc>
                  <a:txBody>
                    <a:bodyPr/>
                    <a:lstStyle/>
                    <a:p>
                      <a:pPr marL="103700" marR="0" indent="-139700" defTabSz="207332">
                        <a:tabLst>
                          <a:tab pos="207332" algn="l"/>
                        </a:tabLst>
                      </a:pPr>
                      <a:r>
                        <a:rPr lang="tr" sz="650">
                          <a:latin typeface="Tahoma"/>
                        </a:rPr>
                        <a:t>•	Destekleme yılı sonunda 41 yaşından gün almamış yetiştiricilerin,</a:t>
                      </a:r>
                    </a:p>
                    <a:p>
                      <a:pPr marL="0" marR="0" indent="0" defTabSz="103632">
                        <a:tabLst>
                          <a:tab pos="103632" algn="l"/>
                        </a:tabLst>
                      </a:pPr>
                      <a:r>
                        <a:rPr lang="tr" sz="650">
                          <a:latin typeface="Tahoma"/>
                        </a:rPr>
                        <a:t>•	Kadın yetiştiricilerin,</a:t>
                      </a:r>
                    </a:p>
                    <a:p>
                      <a:pPr marL="0" marR="0" indent="0"/>
                      <a:r>
                        <a:rPr lang="tr" sz="650">
                          <a:latin typeface="Tahoma"/>
                        </a:rPr>
                        <a:t>Dişi kuzularına ve tüm oğlaklarına ödenir.</a:t>
                      </a:r>
                    </a:p>
                  </a:txBody>
                  <a:tcPr marL="0" marR="0" marT="0" marB="0" anchor="ctr">
                    <a:solidFill>
                      <a:srgbClr val="BFC296"/>
                    </a:solidFill>
                  </a:tcPr>
                </a:tc>
                <a:tc vMerge="1">
                  <a:txBody>
                    <a:bodyPr/>
                    <a:lstStyle/>
                    <a:p>
                      <a:endParaRPr sz="3200"/>
                    </a:p>
                  </a:txBody>
                  <a:tcPr marL="0" marR="0" marT="0" marB="0"/>
                </a:tc>
                <a:tc vMerge="1">
                  <a:txBody>
                    <a:bodyPr/>
                    <a:lstStyle/>
                    <a:p>
                      <a:endParaRPr sz="3200"/>
                    </a:p>
                  </a:txBody>
                  <a:tcPr marL="0" marR="0" marT="0" marB="0"/>
                </a:tc>
              </a:tr>
              <a:tr h="557784">
                <a:tc>
                  <a:txBody>
                    <a:bodyPr/>
                    <a:lstStyle/>
                    <a:p>
                      <a:pPr marL="0" marR="0" indent="0">
                        <a:lnSpc>
                          <a:spcPct val="115000"/>
                        </a:lnSpc>
                      </a:pPr>
                      <a:r>
                        <a:rPr lang="tr" sz="600" b="1">
                          <a:latin typeface="Arial"/>
                        </a:rPr>
                        <a:t>Birinci Derece Örgüt Üyeliği İlave Desteği (60 TL/Baş)</a:t>
                      </a:r>
                    </a:p>
                  </a:txBody>
                  <a:tcPr marL="0" marR="0" marT="0" marB="0" anchor="ctr">
                    <a:solidFill>
                      <a:srgbClr val="B89D6B"/>
                    </a:solidFill>
                  </a:tcPr>
                </a:tc>
                <a:tc>
                  <a:txBody>
                    <a:bodyPr/>
                    <a:lstStyle/>
                    <a:p>
                      <a:pPr marL="103700" marR="0" indent="-139700"/>
                      <a:r>
                        <a:rPr lang="tr" sz="650">
                          <a:latin typeface="Tahoma"/>
                        </a:rPr>
                        <a:t>• Bakanlık tarafından yapılan derecelendirme sonucunda 1. derece tarımsal örgüt üyesi olma</a:t>
                      </a:r>
                    </a:p>
                  </a:txBody>
                  <a:tcPr marL="0" marR="0" marT="0" marB="0" anchor="ctr">
                    <a:solidFill>
                      <a:srgbClr val="B89D6B"/>
                    </a:solidFill>
                  </a:tcPr>
                </a:tc>
                <a:tc vMerge="1">
                  <a:txBody>
                    <a:bodyPr/>
                    <a:lstStyle/>
                    <a:p>
                      <a:endParaRPr sz="2700"/>
                    </a:p>
                  </a:txBody>
                  <a:tcPr marL="0" marR="0" marT="0" marB="0"/>
                </a:tc>
                <a:tc vMerge="1">
                  <a:txBody>
                    <a:bodyPr/>
                    <a:lstStyle/>
                    <a:p>
                      <a:endParaRPr sz="2700"/>
                    </a:p>
                  </a:txBody>
                  <a:tcPr marL="0" marR="0" marT="0" marB="0"/>
                </a:tc>
              </a:tr>
              <a:tr h="658368">
                <a:tc>
                  <a:txBody>
                    <a:bodyPr/>
                    <a:lstStyle/>
                    <a:p>
                      <a:pPr marL="0" marR="0" indent="0" algn="ctr">
                        <a:lnSpc>
                          <a:spcPct val="115000"/>
                        </a:lnSpc>
                      </a:pPr>
                      <a:r>
                        <a:rPr lang="tr" sz="600" b="1">
                          <a:latin typeface="Arial"/>
                        </a:rPr>
                        <a:t>Sürü Yöneticisi İstihdamı Desteği (Çoban Desteği) (81.000 TL/İşletme)</a:t>
                      </a:r>
                    </a:p>
                  </a:txBody>
                  <a:tcPr marL="0" marR="0" marT="0" marB="0" anchor="ctr">
                    <a:solidFill>
                      <a:srgbClr val="BFC296"/>
                    </a:solidFill>
                  </a:tcPr>
                </a:tc>
                <a:tc>
                  <a:txBody>
                    <a:bodyPr/>
                    <a:lstStyle/>
                    <a:p>
                      <a:pPr marL="103700" marR="0" indent="-139700"/>
                      <a:r>
                        <a:rPr lang="tr" sz="650">
                          <a:latin typeface="Tahoma"/>
                        </a:rPr>
                        <a:t>• Kuzu/oğlak desteklemesi kapsamında, en az 150 baş temel desteği hak eden kuzu/oğlağı bulunan işletmelere</a:t>
                      </a:r>
                    </a:p>
                  </a:txBody>
                  <a:tcPr marL="0" marR="0" marT="0" marB="0" anchor="ctr">
                    <a:solidFill>
                      <a:srgbClr val="BFC296"/>
                    </a:solidFill>
                  </a:tcPr>
                </a:tc>
                <a:tc vMerge="1">
                  <a:txBody>
                    <a:bodyPr/>
                    <a:lstStyle/>
                    <a:p>
                      <a:endParaRPr sz="3200"/>
                    </a:p>
                  </a:txBody>
                  <a:tcPr marL="0" marR="0" marT="0" marB="0"/>
                </a:tc>
                <a:tc vMerge="1">
                  <a:txBody>
                    <a:bodyPr/>
                    <a:lstStyle/>
                    <a:p>
                      <a:endParaRPr sz="3200"/>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DFDFC"/>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338294" y="6516518"/>
            <a:ext cx="508252" cy="471948"/>
          </a:xfrm>
          <a:prstGeom prst="rect">
            <a:avLst/>
          </a:prstGeom>
        </p:spPr>
      </p:pic>
      <p:sp>
        <p:nvSpPr>
          <p:cNvPr id="3" name="Dikdörtgen 2"/>
          <p:cNvSpPr/>
          <p:nvPr/>
        </p:nvSpPr>
        <p:spPr>
          <a:xfrm>
            <a:off x="521866" y="267739"/>
            <a:ext cx="1370465" cy="127063"/>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4" name="Dikdörtgen 3"/>
          <p:cNvSpPr/>
          <p:nvPr/>
        </p:nvSpPr>
        <p:spPr>
          <a:xfrm>
            <a:off x="4683180" y="276815"/>
            <a:ext cx="158828" cy="108912"/>
          </a:xfrm>
          <a:prstGeom prst="rect">
            <a:avLst/>
          </a:prstGeom>
          <a:solidFill>
            <a:srgbClr val="FFFFFF"/>
          </a:solidFill>
        </p:spPr>
        <p:txBody>
          <a:bodyPr wrap="none" lIns="0" tIns="0" rIns="0" bIns="0">
            <a:noAutofit/>
          </a:bodyPr>
          <a:lstStyle/>
          <a:p>
            <a:pPr marL="0" marR="0" indent="0"/>
            <a:r>
              <a:rPr lang="tr" sz="750">
                <a:latin typeface="Arial"/>
              </a:rPr>
              <a:t>60</a:t>
            </a:r>
          </a:p>
        </p:txBody>
      </p:sp>
      <p:sp>
        <p:nvSpPr>
          <p:cNvPr id="5" name="Dikdörtgen 4"/>
          <p:cNvSpPr/>
          <p:nvPr/>
        </p:nvSpPr>
        <p:spPr>
          <a:xfrm>
            <a:off x="521866" y="517328"/>
            <a:ext cx="1411307" cy="381189"/>
          </a:xfrm>
          <a:prstGeom prst="rect">
            <a:avLst/>
          </a:prstGeom>
          <a:solidFill>
            <a:srgbClr val="FFFFFF"/>
          </a:solidFill>
        </p:spPr>
        <p:txBody>
          <a:bodyPr lIns="0" tIns="0" rIns="0" bIns="0">
            <a:noAutofit/>
          </a:bodyPr>
          <a:lstStyle/>
          <a:p>
            <a:pPr marL="0" marR="0" indent="0">
              <a:lnSpc>
                <a:spcPct val="94000"/>
              </a:lnSpc>
            </a:pPr>
            <a:r>
              <a:rPr lang="tr" sz="1200" b="1">
                <a:latin typeface="Segoe UI"/>
              </a:rPr>
              <a:t>2025 YILI ÇİĞ SÜT DESTEĞİ</a:t>
            </a:r>
          </a:p>
        </p:txBody>
      </p:sp>
      <p:sp>
        <p:nvSpPr>
          <p:cNvPr id="6" name="Dikdörtgen 5"/>
          <p:cNvSpPr/>
          <p:nvPr/>
        </p:nvSpPr>
        <p:spPr>
          <a:xfrm>
            <a:off x="644391" y="1143567"/>
            <a:ext cx="594473" cy="165635"/>
          </a:xfrm>
          <a:prstGeom prst="rect">
            <a:avLst/>
          </a:prstGeom>
          <a:solidFill>
            <a:srgbClr val="FFFFFF"/>
          </a:solidFill>
        </p:spPr>
        <p:txBody>
          <a:bodyPr wrap="none" lIns="0" tIns="0" rIns="0" bIns="0">
            <a:noAutofit/>
          </a:bodyPr>
          <a:lstStyle/>
          <a:p>
            <a:pPr marL="0" marR="0" indent="0" algn="r"/>
            <a:r>
              <a:rPr lang="tr" sz="600" b="1">
                <a:latin typeface="Arial"/>
              </a:rPr>
              <a:t>DESTEK TÜRÜ</a:t>
            </a:r>
          </a:p>
        </p:txBody>
      </p:sp>
      <p:sp>
        <p:nvSpPr>
          <p:cNvPr id="7" name="Dikdörtgen 6"/>
          <p:cNvSpPr/>
          <p:nvPr/>
        </p:nvSpPr>
        <p:spPr>
          <a:xfrm>
            <a:off x="1905945" y="1184408"/>
            <a:ext cx="440183" cy="113450"/>
          </a:xfrm>
          <a:prstGeom prst="rect">
            <a:avLst/>
          </a:prstGeom>
          <a:solidFill>
            <a:srgbClr val="FFFFFF"/>
          </a:solidFill>
        </p:spPr>
        <p:txBody>
          <a:bodyPr wrap="none" lIns="0" tIns="0" rIns="0" bIns="0">
            <a:noAutofit/>
          </a:bodyPr>
          <a:lstStyle/>
          <a:p>
            <a:pPr marL="0" marR="0" indent="0"/>
            <a:r>
              <a:rPr lang="tr" sz="600" b="1">
                <a:latin typeface="Arial"/>
              </a:rPr>
              <a:t>KOŞULLAR</a:t>
            </a:r>
          </a:p>
        </p:txBody>
      </p:sp>
      <p:sp>
        <p:nvSpPr>
          <p:cNvPr id="8" name="Dikdörtgen 7"/>
          <p:cNvSpPr/>
          <p:nvPr/>
        </p:nvSpPr>
        <p:spPr>
          <a:xfrm>
            <a:off x="2931525" y="1136760"/>
            <a:ext cx="1835607" cy="188325"/>
          </a:xfrm>
          <a:prstGeom prst="rect">
            <a:avLst/>
          </a:prstGeom>
          <a:solidFill>
            <a:srgbClr val="FFFFFF"/>
          </a:solidFill>
        </p:spPr>
        <p:txBody>
          <a:bodyPr wrap="none" lIns="0" tIns="0" rIns="0" bIns="0">
            <a:noAutofit/>
          </a:bodyPr>
          <a:lstStyle/>
          <a:p>
            <a:pPr marL="0" marR="0" indent="0"/>
            <a:r>
              <a:rPr lang="tr" sz="600" b="1">
                <a:latin typeface="Arial"/>
              </a:rPr>
              <a:t>BAŞVURU TARİHLERİ BAŞVURU YERİ/ŞEKLİ</a:t>
            </a:r>
          </a:p>
        </p:txBody>
      </p:sp>
      <p:sp>
        <p:nvSpPr>
          <p:cNvPr id="9" name="Dikdörtgen 8"/>
          <p:cNvSpPr/>
          <p:nvPr/>
        </p:nvSpPr>
        <p:spPr>
          <a:xfrm>
            <a:off x="648929" y="1424921"/>
            <a:ext cx="617163" cy="326733"/>
          </a:xfrm>
          <a:prstGeom prst="rect">
            <a:avLst/>
          </a:prstGeom>
          <a:solidFill>
            <a:srgbClr val="FFFFFF"/>
          </a:solidFill>
        </p:spPr>
        <p:txBody>
          <a:bodyPr lIns="0" tIns="0" rIns="0" bIns="0">
            <a:noAutofit/>
          </a:bodyPr>
          <a:lstStyle/>
          <a:p>
            <a:pPr marL="0" marR="0" indent="0" algn="ctr">
              <a:lnSpc>
                <a:spcPct val="115000"/>
              </a:lnSpc>
            </a:pPr>
            <a:r>
              <a:rPr lang="tr" sz="600" b="1">
                <a:latin typeface="Arial"/>
              </a:rPr>
              <a:t>Ürün Geliştirme Desteği (Temel Destek)</a:t>
            </a:r>
          </a:p>
        </p:txBody>
      </p:sp>
      <p:sp>
        <p:nvSpPr>
          <p:cNvPr id="10" name="Dikdörtgen 9"/>
          <p:cNvSpPr/>
          <p:nvPr/>
        </p:nvSpPr>
        <p:spPr>
          <a:xfrm>
            <a:off x="1542908" y="1338699"/>
            <a:ext cx="1216174" cy="517328"/>
          </a:xfrm>
          <a:prstGeom prst="rect">
            <a:avLst/>
          </a:prstGeom>
          <a:solidFill>
            <a:srgbClr val="FFFFFF"/>
          </a:solidFill>
        </p:spPr>
        <p:txBody>
          <a:bodyPr lIns="0" tIns="0" rIns="0" bIns="0">
            <a:noAutofit/>
          </a:bodyPr>
          <a:lstStyle/>
          <a:p>
            <a:pPr marL="0" marR="0" indent="0"/>
            <a:r>
              <a:rPr lang="tr" sz="650">
                <a:latin typeface="Tahoma"/>
              </a:rPr>
              <a:t>Tarımsal amaçlı örgüte üye/ortak olan üreticiye</a:t>
            </a:r>
          </a:p>
          <a:p>
            <a:pPr marL="0" marR="0" indent="0"/>
            <a:r>
              <a:rPr lang="tr" sz="650">
                <a:latin typeface="Tahoma"/>
              </a:rPr>
              <a:t>Manda, koyun, keçi sütü Niteliğine ve pazarlama şekline göre inek sütüne</a:t>
            </a:r>
          </a:p>
        </p:txBody>
      </p:sp>
      <p:graphicFrame>
        <p:nvGraphicFramePr>
          <p:cNvPr id="11" name="Tablo 10"/>
          <p:cNvGraphicFramePr>
            <a:graphicFrameLocks noGrp="1"/>
          </p:cNvGraphicFramePr>
          <p:nvPr/>
        </p:nvGraphicFramePr>
        <p:xfrm>
          <a:off x="485562" y="1874179"/>
          <a:ext cx="2364280" cy="5191432"/>
        </p:xfrm>
        <a:graphic>
          <a:graphicData uri="http://schemas.openxmlformats.org/drawingml/2006/table">
            <a:tbl>
              <a:tblPr/>
              <a:tblGrid>
                <a:gridCol w="930282"/>
                <a:gridCol w="1433997"/>
              </a:tblGrid>
              <a:tr h="662542">
                <a:tc>
                  <a:txBody>
                    <a:bodyPr/>
                    <a:lstStyle/>
                    <a:p>
                      <a:pPr marL="0" marR="0" indent="0" algn="ctr">
                        <a:lnSpc>
                          <a:spcPct val="115000"/>
                        </a:lnSpc>
                      </a:pPr>
                      <a:r>
                        <a:rPr lang="tr" sz="600" b="1">
                          <a:latin typeface="Arial"/>
                        </a:rPr>
                        <a:t>Aile İşletmesi Desteği İlave (0,3 katsayı)</a:t>
                      </a:r>
                    </a:p>
                  </a:txBody>
                  <a:tcPr marL="0" marR="0" marT="0" marB="0" anchor="ctr">
                    <a:solidFill>
                      <a:srgbClr val="FED699"/>
                    </a:solidFill>
                  </a:tcPr>
                </a:tc>
                <a:tc>
                  <a:txBody>
                    <a:bodyPr/>
                    <a:lstStyle/>
                    <a:p>
                      <a:pPr marL="91000" marR="0" indent="-127000" defTabSz="195394">
                        <a:tabLst>
                          <a:tab pos="195394" algn="l"/>
                        </a:tabLst>
                      </a:pPr>
                      <a:r>
                        <a:rPr lang="tr" sz="650">
                          <a:latin typeface="Tahoma"/>
                        </a:rPr>
                        <a:t>•	inek ve mandalarda günlük en fazla 430 litre çiğ süt,</a:t>
                      </a:r>
                    </a:p>
                    <a:p>
                      <a:pPr marL="91000" marR="0" indent="-127000" defTabSz="195394">
                        <a:tabLst>
                          <a:tab pos="195394" algn="l"/>
                        </a:tabLst>
                      </a:pPr>
                      <a:r>
                        <a:rPr lang="tr" sz="650">
                          <a:latin typeface="Tahoma"/>
                        </a:rPr>
                        <a:t>•	Koyun ve keçilerde günlük en fazla toplam 100 litre çiğ süt üreten ve onaylı bir süt işletme tesisine satan işletmeler</a:t>
                      </a:r>
                    </a:p>
                  </a:txBody>
                  <a:tcPr marL="0" marR="0" marT="0" marB="0">
                    <a:solidFill>
                      <a:srgbClr val="FED699"/>
                    </a:solidFill>
                  </a:tcPr>
                </a:tc>
              </a:tr>
              <a:tr h="372113">
                <a:tc>
                  <a:txBody>
                    <a:bodyPr/>
                    <a:lstStyle/>
                    <a:p>
                      <a:pPr marL="0" marR="0" indent="0" algn="ctr">
                        <a:lnSpc>
                          <a:spcPct val="115000"/>
                        </a:lnSpc>
                      </a:pPr>
                      <a:r>
                        <a:rPr lang="tr" sz="600" b="1">
                          <a:latin typeface="Arial"/>
                        </a:rPr>
                        <a:t>Genç/Kadın Yetiştirici Desteği İlave (0,3 katsayısı)</a:t>
                      </a:r>
                    </a:p>
                  </a:txBody>
                  <a:tcPr marL="0" marR="0" marT="0" marB="0" anchor="ctr">
                    <a:solidFill>
                      <a:srgbClr val="FEEBCE"/>
                    </a:solidFill>
                  </a:tcPr>
                </a:tc>
                <a:tc>
                  <a:txBody>
                    <a:bodyPr/>
                    <a:lstStyle/>
                    <a:p>
                      <a:pPr marL="91000" marR="0" indent="-127000" defTabSz="197680">
                        <a:tabLst>
                          <a:tab pos="197680" algn="l"/>
                        </a:tabLst>
                      </a:pPr>
                      <a:r>
                        <a:rPr lang="tr" sz="650">
                          <a:latin typeface="Tahoma"/>
                        </a:rPr>
                        <a:t>•	Destekleme yılı sonunda 41 yaşından gün almamış olma</a:t>
                      </a:r>
                    </a:p>
                    <a:p>
                      <a:pPr marL="0" marR="0" indent="0" defTabSz="106680">
                        <a:tabLst>
                          <a:tab pos="106680" algn="l"/>
                        </a:tabLst>
                      </a:pPr>
                      <a:r>
                        <a:rPr lang="tr" sz="650">
                          <a:latin typeface="Tahoma"/>
                        </a:rPr>
                        <a:t>•	Kadın yetiştiriciler</a:t>
                      </a:r>
                    </a:p>
                  </a:txBody>
                  <a:tcPr marL="0" marR="0" marT="0" marB="0" anchor="ctr">
                    <a:solidFill>
                      <a:srgbClr val="FEEBCE"/>
                    </a:solidFill>
                  </a:tcPr>
                </a:tc>
              </a:tr>
              <a:tr h="549093">
                <a:tc>
                  <a:txBody>
                    <a:bodyPr/>
                    <a:lstStyle/>
                    <a:p>
                      <a:pPr marL="0" marR="0" indent="0" algn="ctr">
                        <a:lnSpc>
                          <a:spcPct val="115000"/>
                        </a:lnSpc>
                      </a:pPr>
                      <a:r>
                        <a:rPr lang="tr" sz="600" b="1">
                          <a:latin typeface="Arial"/>
                        </a:rPr>
                        <a:t>Planlı Bölge Desteği İlave (0,4 katsayısı)</a:t>
                      </a:r>
                    </a:p>
                  </a:txBody>
                  <a:tcPr marL="0" marR="0" marT="0" marB="0" anchor="ctr">
                    <a:solidFill>
                      <a:srgbClr val="FED699"/>
                    </a:solidFill>
                  </a:tcPr>
                </a:tc>
                <a:tc>
                  <a:txBody>
                    <a:bodyPr/>
                    <a:lstStyle/>
                    <a:p>
                      <a:pPr marL="91000" marR="0" indent="-127000"/>
                      <a:r>
                        <a:rPr lang="tr" sz="650">
                          <a:latin typeface="Tahoma"/>
                        </a:rPr>
                        <a:t>• Süt üretim planlama bölgesinde süt havzası olarak belirlenen bölge (Amasya, Çorum, Tokat, Bingöl, Bitlis, Elazığ, Erzincan, Muş, Erzurum ve Tunceli)</a:t>
                      </a:r>
                    </a:p>
                  </a:txBody>
                  <a:tcPr marL="0" marR="0" marT="0" marB="0" anchor="b">
                    <a:solidFill>
                      <a:srgbClr val="FED699"/>
                    </a:solidFill>
                  </a:tcPr>
                </a:tc>
              </a:tr>
              <a:tr h="571783">
                <a:tc>
                  <a:txBody>
                    <a:bodyPr/>
                    <a:lstStyle/>
                    <a:p>
                      <a:pPr marL="0" marR="0" indent="0" algn="ctr">
                        <a:lnSpc>
                          <a:spcPct val="115000"/>
                        </a:lnSpc>
                      </a:pPr>
                      <a:r>
                        <a:rPr lang="tr" sz="600" b="1">
                          <a:latin typeface="Arial"/>
                        </a:rPr>
                        <a:t>Birinci Derece Tarımsal Amaçlı Örgüt Ortaklığı/ Üyeliği İlave (2 katsayısı)</a:t>
                      </a:r>
                    </a:p>
                  </a:txBody>
                  <a:tcPr marL="0" marR="0" marT="0" marB="0" anchor="ctr">
                    <a:solidFill>
                      <a:srgbClr val="FEEBCE"/>
                    </a:solidFill>
                  </a:tcPr>
                </a:tc>
                <a:tc>
                  <a:txBody>
                    <a:bodyPr/>
                    <a:lstStyle/>
                    <a:p>
                      <a:pPr marL="91000" marR="0" indent="-127000"/>
                      <a:r>
                        <a:rPr lang="tr" sz="650">
                          <a:latin typeface="Tahoma"/>
                        </a:rPr>
                        <a:t>• Bakanlık tarafından yapılan derecelendirme sonucunda 1. derece tarımsal amaçlı örgüt olan birlik/kooperatifler üzerinden pazarlanan süte</a:t>
                      </a:r>
                    </a:p>
                  </a:txBody>
                  <a:tcPr marL="0" marR="0" marT="0" marB="0" anchor="b">
                    <a:solidFill>
                      <a:srgbClr val="FEEBCE"/>
                    </a:solidFill>
                  </a:tcPr>
                </a:tc>
              </a:tr>
              <a:tr h="553631">
                <a:tc>
                  <a:txBody>
                    <a:bodyPr/>
                    <a:lstStyle/>
                    <a:p>
                      <a:pPr marL="0" marR="0" indent="0" algn="ctr">
                        <a:lnSpc>
                          <a:spcPct val="115000"/>
                        </a:lnSpc>
                      </a:pPr>
                      <a:r>
                        <a:rPr lang="tr" sz="600" b="1">
                          <a:latin typeface="Arial"/>
                        </a:rPr>
                        <a:t>Birinci Derece Tarımsal</a:t>
                      </a:r>
                    </a:p>
                    <a:p>
                      <a:pPr marL="0" marR="0" indent="0" algn="ctr">
                        <a:lnSpc>
                          <a:spcPct val="115000"/>
                        </a:lnSpc>
                      </a:pPr>
                      <a:r>
                        <a:rPr lang="tr" sz="600" b="1">
                          <a:latin typeface="Arial"/>
                        </a:rPr>
                        <a:t>Amaçlı Örgüt Dışındakilere Ortaklığı/ Üyeliği Olanlara İlave (1,5 katsayısı)</a:t>
                      </a:r>
                    </a:p>
                  </a:txBody>
                  <a:tcPr marL="0" marR="0" marT="0" marB="0" anchor="b">
                    <a:solidFill>
                      <a:srgbClr val="FED699"/>
                    </a:solidFill>
                  </a:tcPr>
                </a:tc>
                <a:tc>
                  <a:txBody>
                    <a:bodyPr/>
                    <a:lstStyle/>
                    <a:p>
                      <a:pPr marL="91000" marR="0" indent="-127000"/>
                      <a:r>
                        <a:rPr lang="tr" sz="650">
                          <a:latin typeface="Tahoma"/>
                        </a:rPr>
                        <a:t>• Bakanlık tarafından yapılan derecelendirme sonucunda 1. derece dışında kalan tarımsal amaçlı örgüt birlik/kooperatifler üzerinden pazarlanan süte</a:t>
                      </a:r>
                    </a:p>
                  </a:txBody>
                  <a:tcPr marL="0" marR="0" marT="0" marB="0" anchor="b">
                    <a:solidFill>
                      <a:srgbClr val="FED699"/>
                    </a:solidFill>
                  </a:tcPr>
                </a:tc>
              </a:tr>
              <a:tr h="372113">
                <a:tc>
                  <a:txBody>
                    <a:bodyPr/>
                    <a:lstStyle/>
                    <a:p>
                      <a:pPr marL="0" marR="0" indent="0" algn="ctr">
                        <a:lnSpc>
                          <a:spcPct val="115000"/>
                        </a:lnSpc>
                      </a:pPr>
                      <a:r>
                        <a:rPr lang="tr" sz="600" b="1">
                          <a:latin typeface="Arial"/>
                        </a:rPr>
                        <a:t>Manda, koyun, keçi sütü için ilave (0,8 katsayı)</a:t>
                      </a:r>
                    </a:p>
                  </a:txBody>
                  <a:tcPr marL="0" marR="0" marT="0" marB="0" anchor="ctr">
                    <a:solidFill>
                      <a:srgbClr val="FEEBCE"/>
                    </a:solidFill>
                  </a:tcPr>
                </a:tc>
                <a:tc>
                  <a:txBody>
                    <a:bodyPr/>
                    <a:lstStyle/>
                    <a:p>
                      <a:pPr marL="91000" marR="0" indent="-127000"/>
                      <a:r>
                        <a:rPr lang="tr" sz="650">
                          <a:latin typeface="Tahoma"/>
                        </a:rPr>
                        <a:t>• Manda, koyun ve keçi sütü olmak şartı ile</a:t>
                      </a:r>
                    </a:p>
                  </a:txBody>
                  <a:tcPr marL="0" marR="0" marT="0" marB="0" anchor="ctr">
                    <a:solidFill>
                      <a:srgbClr val="FEEBCE"/>
                    </a:solidFill>
                  </a:tcPr>
                </a:tc>
              </a:tr>
              <a:tr h="453796">
                <a:tc>
                  <a:txBody>
                    <a:bodyPr/>
                    <a:lstStyle/>
                    <a:p>
                      <a:pPr marL="0" marR="0" indent="0" algn="ctr">
                        <a:lnSpc>
                          <a:spcPct val="115000"/>
                        </a:lnSpc>
                      </a:pPr>
                      <a:r>
                        <a:rPr lang="tr" sz="600" b="1">
                          <a:latin typeface="Arial"/>
                        </a:rPr>
                        <a:t>Çiğ sütü kendi tankında soğutarak satan üreticinin sütü için ilave (2 katsayısı)</a:t>
                      </a:r>
                    </a:p>
                  </a:txBody>
                  <a:tcPr marL="0" marR="0" marT="0" marB="0" anchor="b">
                    <a:solidFill>
                      <a:srgbClr val="FED699"/>
                    </a:solidFill>
                  </a:tcPr>
                </a:tc>
                <a:tc>
                  <a:txBody>
                    <a:bodyPr/>
                    <a:lstStyle/>
                    <a:p>
                      <a:pPr marL="91000" marR="0" indent="-127000"/>
                      <a:r>
                        <a:rPr lang="tr" sz="650">
                          <a:latin typeface="Tahoma"/>
                        </a:rPr>
                        <a:t>• Onaylı süt işlemesine kendi tankında çiğ sütü soğutarak direkt satan üreticiye</a:t>
                      </a:r>
                    </a:p>
                  </a:txBody>
                  <a:tcPr marL="0" marR="0" marT="0" marB="0" anchor="ctr">
                    <a:solidFill>
                      <a:srgbClr val="FED699"/>
                    </a:solidFill>
                  </a:tcPr>
                </a:tc>
              </a:tr>
              <a:tr h="571783">
                <a:tc>
                  <a:txBody>
                    <a:bodyPr/>
                    <a:lstStyle/>
                    <a:p>
                      <a:pPr marL="0" marR="0" indent="0" algn="ctr">
                        <a:lnSpc>
                          <a:spcPct val="115000"/>
                        </a:lnSpc>
                      </a:pPr>
                      <a:r>
                        <a:rPr lang="tr" sz="600" b="1">
                          <a:latin typeface="Arial"/>
                        </a:rPr>
                        <a:t>Hastalıktan Ari İşletmeler veya AB onaylı işletmelerde üretilen süt için İlave (3 katsayısı)</a:t>
                      </a:r>
                    </a:p>
                  </a:txBody>
                  <a:tcPr marL="0" marR="0" marT="0" marB="0" anchor="b">
                    <a:solidFill>
                      <a:srgbClr val="FEEBCE"/>
                    </a:solidFill>
                  </a:tcPr>
                </a:tc>
                <a:tc>
                  <a:txBody>
                    <a:bodyPr/>
                    <a:lstStyle/>
                    <a:p>
                      <a:pPr marL="91000" marR="0" indent="-127000"/>
                      <a:r>
                        <a:rPr lang="tr" sz="650">
                          <a:latin typeface="Tahoma"/>
                        </a:rPr>
                        <a:t>• Hastalıktan ari ve AB onaylı işletmede üretilen süt</a:t>
                      </a:r>
                    </a:p>
                  </a:txBody>
                  <a:tcPr marL="0" marR="0" marT="0" marB="0" anchor="ctr">
                    <a:solidFill>
                      <a:srgbClr val="FEEBCE"/>
                    </a:solidFill>
                  </a:tcPr>
                </a:tc>
              </a:tr>
              <a:tr h="1084573">
                <a:tc>
                  <a:txBody>
                    <a:bodyPr/>
                    <a:lstStyle/>
                    <a:p>
                      <a:pPr marL="0" marR="0" indent="0" algn="ctr">
                        <a:lnSpc>
                          <a:spcPct val="115000"/>
                        </a:lnSpc>
                      </a:pPr>
                      <a:r>
                        <a:rPr lang="tr" sz="600" b="1">
                          <a:latin typeface="Arial"/>
                        </a:rPr>
                        <a:t>Üretmiş olduğu çiğ sütü, süt piyasasının düzenlenmesi uygulaması kapsamında, tarımsal amaçlı örgütler aracılığı ile süt ürününe çevirterek satan üreticiye destekleme ödenir.</a:t>
                      </a:r>
                    </a:p>
                  </a:txBody>
                  <a:tcPr marL="0" marR="0" marT="0" marB="0">
                    <a:solidFill>
                      <a:srgbClr val="FED699"/>
                    </a:solidFill>
                  </a:tcPr>
                </a:tc>
                <a:tc>
                  <a:txBody>
                    <a:bodyPr/>
                    <a:lstStyle/>
                    <a:p>
                      <a:pPr marL="91000" marR="0" indent="-127000"/>
                      <a:r>
                        <a:rPr lang="tr" sz="650">
                          <a:latin typeface="Tahoma"/>
                        </a:rPr>
                        <a:t>• Et ve Süt Kurumu Genel Müdürlüğüne (ESK) satan üreticilere destekleme ödenir.</a:t>
                      </a:r>
                    </a:p>
                  </a:txBody>
                  <a:tcPr marL="0" marR="0" marT="0" marB="0" anchor="ctr">
                    <a:solidFill>
                      <a:srgbClr val="FED699"/>
                    </a:solidFill>
                  </a:tcPr>
                </a:tc>
              </a:tr>
            </a:tbl>
          </a:graphicData>
        </a:graphic>
      </p:graphicFrame>
      <p:sp>
        <p:nvSpPr>
          <p:cNvPr id="12" name="Dikdörtgen 11"/>
          <p:cNvSpPr/>
          <p:nvPr/>
        </p:nvSpPr>
        <p:spPr>
          <a:xfrm>
            <a:off x="2836228" y="3335404"/>
            <a:ext cx="771454" cy="367575"/>
          </a:xfrm>
          <a:prstGeom prst="rect">
            <a:avLst/>
          </a:prstGeom>
          <a:solidFill>
            <a:srgbClr val="FFFFFF"/>
          </a:solidFill>
        </p:spPr>
        <p:txBody>
          <a:bodyPr lIns="0" tIns="0" rIns="0" bIns="0">
            <a:noAutofit/>
          </a:bodyPr>
          <a:lstStyle/>
          <a:p>
            <a:pPr marL="0" marR="0" indent="0">
              <a:lnSpc>
                <a:spcPct val="121000"/>
              </a:lnSpc>
            </a:pPr>
            <a:r>
              <a:rPr lang="tr" sz="650">
                <a:latin typeface="Tahoma"/>
              </a:rPr>
              <a:t>Üçer aylık dönemler şeklinde yılda 4 defa yapılmaktadır.</a:t>
            </a:r>
          </a:p>
        </p:txBody>
      </p:sp>
      <p:sp>
        <p:nvSpPr>
          <p:cNvPr id="13" name="Dikdörtgen 12"/>
          <p:cNvSpPr/>
          <p:nvPr/>
        </p:nvSpPr>
        <p:spPr>
          <a:xfrm>
            <a:off x="2886145" y="3952567"/>
            <a:ext cx="866752" cy="939359"/>
          </a:xfrm>
          <a:prstGeom prst="rect">
            <a:avLst/>
          </a:prstGeom>
          <a:solidFill>
            <a:srgbClr val="FFFFFF"/>
          </a:solidFill>
        </p:spPr>
        <p:txBody>
          <a:bodyPr lIns="0" tIns="0" rIns="0" bIns="0">
            <a:noAutofit/>
          </a:bodyPr>
          <a:lstStyle/>
          <a:p>
            <a:pPr marL="52900" marR="0" indent="-88900">
              <a:lnSpc>
                <a:spcPct val="121000"/>
              </a:lnSpc>
            </a:pPr>
            <a:r>
              <a:rPr lang="tr" sz="650">
                <a:latin typeface="Tahoma"/>
              </a:rPr>
              <a:t>1.0cak-Şubat- Mart Dönemi</a:t>
            </a:r>
          </a:p>
          <a:p>
            <a:pPr marL="52900" marR="0" indent="-88900">
              <a:lnSpc>
                <a:spcPct val="121000"/>
              </a:lnSpc>
            </a:pPr>
            <a:r>
              <a:rPr lang="tr" sz="650">
                <a:latin typeface="Tahoma"/>
              </a:rPr>
              <a:t>2.Nisan-Mayıs-Haziran Dönemi</a:t>
            </a:r>
          </a:p>
          <a:p>
            <a:pPr marL="52900" marR="0" indent="-88900">
              <a:lnSpc>
                <a:spcPct val="121000"/>
              </a:lnSpc>
            </a:pPr>
            <a:r>
              <a:rPr lang="tr" sz="650">
                <a:latin typeface="Tahoma"/>
              </a:rPr>
              <a:t>3.Temmuz- Ağustos-Eylül Dönemi</a:t>
            </a:r>
          </a:p>
          <a:p>
            <a:pPr marL="0" marR="0" indent="0">
              <a:lnSpc>
                <a:spcPct val="121000"/>
              </a:lnSpc>
            </a:pPr>
            <a:r>
              <a:rPr lang="tr" sz="650">
                <a:latin typeface="Tahoma"/>
              </a:rPr>
              <a:t>4.Ekim-Kasım-Aralık</a:t>
            </a:r>
          </a:p>
          <a:p>
            <a:pPr marL="0" marR="0" indent="88900">
              <a:lnSpc>
                <a:spcPct val="121000"/>
              </a:lnSpc>
            </a:pPr>
            <a:r>
              <a:rPr lang="tr" sz="650">
                <a:latin typeface="Tahoma"/>
              </a:rPr>
              <a:t>Dönemi</a:t>
            </a:r>
          </a:p>
        </p:txBody>
      </p:sp>
      <p:sp>
        <p:nvSpPr>
          <p:cNvPr id="14" name="Dikdörtgen 13"/>
          <p:cNvSpPr/>
          <p:nvPr/>
        </p:nvSpPr>
        <p:spPr>
          <a:xfrm>
            <a:off x="3843656" y="2554874"/>
            <a:ext cx="939359" cy="1574674"/>
          </a:xfrm>
          <a:prstGeom prst="rect">
            <a:avLst/>
          </a:prstGeom>
          <a:solidFill>
            <a:srgbClr val="FFFFFF"/>
          </a:solidFill>
        </p:spPr>
        <p:txBody>
          <a:bodyPr lIns="0" tIns="0" rIns="0" bIns="0">
            <a:noAutofit/>
          </a:bodyPr>
          <a:lstStyle/>
          <a:p>
            <a:pPr marL="0" marR="0" indent="0">
              <a:lnSpc>
                <a:spcPct val="121000"/>
              </a:lnSpc>
            </a:pPr>
            <a:r>
              <a:rPr lang="tr" sz="650">
                <a:latin typeface="Tahoma"/>
              </a:rPr>
              <a:t>Üreticiler</a:t>
            </a:r>
          </a:p>
          <a:p>
            <a:pPr marL="0" marR="0" indent="0">
              <a:lnSpc>
                <a:spcPct val="121000"/>
              </a:lnSpc>
            </a:pPr>
            <a:r>
              <a:rPr lang="tr" sz="650">
                <a:latin typeface="Tahoma"/>
              </a:rPr>
              <a:t>Bakanlık Süt Kayıt Sistemine (BSKS) veri girişi için yetkilendirilmiş bir tarımsal amaçlı örgüte üye ise bu tarımsal amaçlı örgüte, (BSKS)’ye veri girişi yetkisi bulunmayan bir tarımsal amaçlı örgüte üye ise örgüt aracılığı ile il/ilçe müdürlüklerine fiziki olarak başvururlar.</a:t>
            </a:r>
          </a:p>
        </p:txBody>
      </p:sp>
      <p:sp>
        <p:nvSpPr>
          <p:cNvPr id="15" name="Dikdörtgen 14"/>
          <p:cNvSpPr/>
          <p:nvPr/>
        </p:nvSpPr>
        <p:spPr>
          <a:xfrm>
            <a:off x="3839118" y="4379136"/>
            <a:ext cx="903055" cy="1438535"/>
          </a:xfrm>
          <a:prstGeom prst="rect">
            <a:avLst/>
          </a:prstGeom>
          <a:solidFill>
            <a:srgbClr val="FFFFFF"/>
          </a:solidFill>
        </p:spPr>
        <p:txBody>
          <a:bodyPr lIns="0" tIns="0" rIns="0" bIns="0">
            <a:noAutofit/>
          </a:bodyPr>
          <a:lstStyle/>
          <a:p>
            <a:pPr marL="0" marR="0" indent="0" algn="just">
              <a:lnSpc>
                <a:spcPct val="121000"/>
              </a:lnSpc>
            </a:pPr>
            <a:r>
              <a:rPr lang="tr" sz="650">
                <a:latin typeface="Tahoma"/>
              </a:rPr>
              <a:t>Başvurusu alınan ve uygun bulunan üreticilerin, işletmelerindeki sağmal hayvan sayısı ile çiğ süt üretim sözleşmelerine uygun çiğ süt satış belgesinin girişleri il/ilçe müdürlükleri veya yetkili tarımsal amaçlı örgüt tarafından (BSKS)'ye yapılır.</a:t>
            </a:r>
          </a:p>
        </p:txBody>
      </p:sp>
      <p:sp>
        <p:nvSpPr>
          <p:cNvPr id="16" name="Dikdörtgen 15"/>
          <p:cNvSpPr/>
          <p:nvPr/>
        </p:nvSpPr>
        <p:spPr>
          <a:xfrm>
            <a:off x="3417087" y="7138219"/>
            <a:ext cx="1420383" cy="108911"/>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56688" y="185928"/>
            <a:ext cx="310896" cy="307848"/>
          </a:xfrm>
          <a:prstGeom prst="rect">
            <a:avLst/>
          </a:prstGeom>
        </p:spPr>
      </p:pic>
      <p:pic>
        <p:nvPicPr>
          <p:cNvPr id="3" name="Resim 2"/>
          <p:cNvPicPr>
            <a:picLocks noChangeAspect="1"/>
          </p:cNvPicPr>
          <p:nvPr/>
        </p:nvPicPr>
        <p:blipFill>
          <a:blip r:embed="rId3"/>
          <a:stretch>
            <a:fillRect/>
          </a:stretch>
        </p:blipFill>
        <p:spPr>
          <a:xfrm>
            <a:off x="2508504" y="7050024"/>
            <a:ext cx="310896" cy="310896"/>
          </a:xfrm>
          <a:prstGeom prst="rect">
            <a:avLst/>
          </a:prstGeom>
        </p:spPr>
      </p:pic>
      <p:sp>
        <p:nvSpPr>
          <p:cNvPr id="4" name="Dikdörtgen 3"/>
          <p:cNvSpPr/>
          <p:nvPr/>
        </p:nvSpPr>
        <p:spPr>
          <a:xfrm>
            <a:off x="3413760" y="271272"/>
            <a:ext cx="1374648"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481584" y="274320"/>
            <a:ext cx="118872" cy="109728"/>
          </a:xfrm>
          <a:prstGeom prst="rect">
            <a:avLst/>
          </a:prstGeom>
          <a:solidFill>
            <a:srgbClr val="FFFFFF"/>
          </a:solidFill>
        </p:spPr>
        <p:txBody>
          <a:bodyPr wrap="none" lIns="0" tIns="0" rIns="0" bIns="0">
            <a:noAutofit/>
          </a:bodyPr>
          <a:lstStyle/>
          <a:p>
            <a:pPr marL="0" marR="0" indent="0"/>
            <a:r>
              <a:rPr lang="tr" sz="750" b="1">
                <a:latin typeface="Cambria"/>
              </a:rPr>
              <a:t>61</a:t>
            </a:r>
          </a:p>
        </p:txBody>
      </p:sp>
      <p:sp>
        <p:nvSpPr>
          <p:cNvPr id="6" name="Dikdörtgen 5"/>
          <p:cNvSpPr/>
          <p:nvPr/>
        </p:nvSpPr>
        <p:spPr>
          <a:xfrm>
            <a:off x="694944" y="518160"/>
            <a:ext cx="1938528" cy="405384"/>
          </a:xfrm>
          <a:prstGeom prst="rect">
            <a:avLst/>
          </a:prstGeom>
          <a:solidFill>
            <a:srgbClr val="FFFFFF"/>
          </a:solidFill>
        </p:spPr>
        <p:txBody>
          <a:bodyPr lIns="0" tIns="0" rIns="0" bIns="0">
            <a:noAutofit/>
          </a:bodyPr>
          <a:lstStyle/>
          <a:p>
            <a:pPr marL="0" marR="0" indent="0" algn="just">
              <a:lnSpc>
                <a:spcPct val="93000"/>
              </a:lnSpc>
            </a:pPr>
            <a:r>
              <a:rPr lang="tr" sz="1200" b="1">
                <a:latin typeface="Segoe UI"/>
              </a:rPr>
              <a:t>2025 YILI BESİLİK ERKEK SIĞIR (KARKAS) DESTEĞİ</a:t>
            </a:r>
          </a:p>
        </p:txBody>
      </p:sp>
      <p:graphicFrame>
        <p:nvGraphicFramePr>
          <p:cNvPr id="7" name="Tablo 6"/>
          <p:cNvGraphicFramePr>
            <a:graphicFrameLocks noGrp="1"/>
          </p:cNvGraphicFramePr>
          <p:nvPr/>
        </p:nvGraphicFramePr>
        <p:xfrm>
          <a:off x="536448" y="1200912"/>
          <a:ext cx="4270248" cy="5641848"/>
        </p:xfrm>
        <a:graphic>
          <a:graphicData uri="http://schemas.openxmlformats.org/drawingml/2006/table">
            <a:tbl>
              <a:tblPr/>
              <a:tblGrid>
                <a:gridCol w="932688"/>
                <a:gridCol w="1453896"/>
                <a:gridCol w="795528"/>
                <a:gridCol w="1088136"/>
              </a:tblGrid>
              <a:tr h="356616">
                <a:tc>
                  <a:txBody>
                    <a:bodyPr/>
                    <a:lstStyle/>
                    <a:p>
                      <a:pPr marL="0" marR="0" indent="0" algn="ctr"/>
                      <a:r>
                        <a:rPr lang="tr" sz="600" b="1">
                          <a:latin typeface="Arial"/>
                        </a:rPr>
                        <a:t>DESTEK TÜRÜ</a:t>
                      </a:r>
                    </a:p>
                  </a:txBody>
                  <a:tcPr marL="0" marR="0" marT="0" marB="0" anchor="ctr">
                    <a:solidFill>
                      <a:srgbClr val="B89D6B"/>
                    </a:solidFill>
                  </a:tcPr>
                </a:tc>
                <a:tc>
                  <a:txBody>
                    <a:bodyPr/>
                    <a:lstStyle/>
                    <a:p>
                      <a:pPr marL="0" marR="0" indent="0" algn="ctr"/>
                      <a:r>
                        <a:rPr lang="tr" sz="600" b="1">
                          <a:latin typeface="Arial"/>
                        </a:rPr>
                        <a:t>KOŞULLAR</a:t>
                      </a:r>
                    </a:p>
                  </a:txBody>
                  <a:tcPr marL="0" marR="0" marT="0" marB="0" anchor="ctr">
                    <a:solidFill>
                      <a:srgbClr val="B89D6B"/>
                    </a:solidFill>
                  </a:tcPr>
                </a:tc>
                <a:tc>
                  <a:txBody>
                    <a:bodyPr/>
                    <a:lstStyle/>
                    <a:p>
                      <a:pPr marL="0" marR="0" indent="0" algn="ctr">
                        <a:lnSpc>
                          <a:spcPct val="122000"/>
                        </a:lnSpc>
                      </a:pPr>
                      <a:r>
                        <a:rPr lang="tr" sz="600" b="1">
                          <a:latin typeface="Arial"/>
                        </a:rPr>
                        <a:t>BAŞVURU TARİHLERİ</a:t>
                      </a:r>
                    </a:p>
                  </a:txBody>
                  <a:tcPr marL="0" marR="0" marT="0" marB="0" anchor="ctr">
                    <a:solidFill>
                      <a:srgbClr val="B89D6B"/>
                    </a:solidFill>
                  </a:tcPr>
                </a:tc>
                <a:tc>
                  <a:txBody>
                    <a:bodyPr/>
                    <a:lstStyle/>
                    <a:p>
                      <a:pPr marL="0" marR="0" indent="127000"/>
                      <a:r>
                        <a:rPr lang="tr" sz="600" b="1">
                          <a:latin typeface="Arial"/>
                        </a:rPr>
                        <a:t>BAŞVURU YERİ/ŞEKLİ</a:t>
                      </a:r>
                    </a:p>
                  </a:txBody>
                  <a:tcPr marL="0" marR="0" marT="0" marB="0" anchor="ctr">
                    <a:solidFill>
                      <a:srgbClr val="B89D6B"/>
                    </a:solidFill>
                  </a:tcPr>
                </a:tc>
              </a:tr>
              <a:tr h="2602992">
                <a:tc>
                  <a:txBody>
                    <a:bodyPr/>
                    <a:lstStyle/>
                    <a:p>
                      <a:pPr marL="0" marR="0" indent="0" algn="ctr">
                        <a:lnSpc>
                          <a:spcPct val="115000"/>
                        </a:lnSpc>
                      </a:pPr>
                      <a:r>
                        <a:rPr lang="tr" sz="600" b="1">
                          <a:latin typeface="Arial"/>
                        </a:rPr>
                        <a:t>Ürün Geliştirme Desteği (Besilik erkek sığır (karkas) temel desteği) 500 TL</a:t>
                      </a:r>
                    </a:p>
                  </a:txBody>
                  <a:tcPr marL="0" marR="0" marT="0" marB="0" anchor="ctr">
                    <a:solidFill>
                      <a:srgbClr val="FEEBCE"/>
                    </a:solidFill>
                  </a:tcPr>
                </a:tc>
                <a:tc>
                  <a:txBody>
                    <a:bodyPr/>
                    <a:lstStyle/>
                    <a:p>
                      <a:pPr marL="91000" marR="0" indent="-127000" defTabSz="194632">
                        <a:tabLst>
                          <a:tab pos="194632" algn="l"/>
                        </a:tabLst>
                      </a:pPr>
                      <a:r>
                        <a:rPr lang="tr" sz="650">
                          <a:latin typeface="Tahoma"/>
                        </a:rPr>
                        <a:t>•	Besilik erkek sığırlar, 12 aylık yaştan büyük, yurt içinde doğmuş, küpelenmiş, TÜRKVET'e kaydedilmiş, ve destekleme yılı içerisinde mevzuata uygun kesimhanede kesilmiş olmalıdır.</a:t>
                      </a:r>
                    </a:p>
                    <a:p>
                      <a:pPr marL="91000" marR="0" indent="-127000" defTabSz="194632">
                        <a:tabLst>
                          <a:tab pos="194632" algn="l"/>
                        </a:tabLst>
                      </a:pPr>
                      <a:r>
                        <a:rPr lang="tr" sz="650">
                          <a:latin typeface="Tahoma"/>
                        </a:rPr>
                        <a:t>•	Kesimi yapılan sığırların asgari karkas ağırlığı 200 kg olmalı ve kesimi yapılan sığırlar kesim tarihi itibarıyla geriye dönük 90 günlük besi süresini TÜRKVET kayıtlarına göre, müracaatçının işletmesinde tamamlamış olmak zorundadır.</a:t>
                      </a:r>
                    </a:p>
                    <a:p>
                      <a:pPr marL="91000" marR="0" indent="-127000" defTabSz="194632">
                        <a:tabLst>
                          <a:tab pos="194632" algn="l"/>
                        </a:tabLst>
                      </a:pPr>
                      <a:r>
                        <a:rPr lang="tr" sz="650">
                          <a:latin typeface="Tahoma"/>
                        </a:rPr>
                        <a:t>•	Başvuru sahibinin farklı işletmelerinde geçen süreler de besi süresine dâhil edilir.</a:t>
                      </a:r>
                    </a:p>
                    <a:p>
                      <a:pPr marL="91000" marR="0" indent="-127000" defTabSz="194632">
                        <a:tabLst>
                          <a:tab pos="194632" algn="l"/>
                        </a:tabLst>
                      </a:pPr>
                      <a:r>
                        <a:rPr lang="tr" sz="650">
                          <a:latin typeface="Tahoma"/>
                        </a:rPr>
                        <a:t>•	Kesim bilgileri, Bakanlık veri tabanlarına kaydedilmiş olmak zorundadır.</a:t>
                      </a:r>
                    </a:p>
                    <a:p>
                      <a:pPr marL="91000" marR="0" indent="-127000" defTabSz="194632">
                        <a:tabLst>
                          <a:tab pos="194632" algn="l"/>
                        </a:tabLst>
                      </a:pPr>
                      <a:r>
                        <a:rPr lang="tr" sz="650">
                          <a:latin typeface="Tahoma"/>
                        </a:rPr>
                        <a:t>•	Bir yetiştirici her bir destekleme yılı içerisinde en fazla 200 baş sığırı için destekten yararlandırılır.</a:t>
                      </a:r>
                    </a:p>
                  </a:txBody>
                  <a:tcPr marL="0" marR="0" marT="0" marB="0" anchor="ctr">
                    <a:solidFill>
                      <a:srgbClr val="FEEBCE"/>
                    </a:solidFill>
                  </a:tcPr>
                </a:tc>
                <a:tc rowSpan="7">
                  <a:txBody>
                    <a:bodyPr/>
                    <a:lstStyle/>
                    <a:p>
                      <a:pPr marL="0" marR="0" indent="0">
                        <a:lnSpc>
                          <a:spcPct val="121000"/>
                        </a:lnSpc>
                      </a:pPr>
                      <a:r>
                        <a:rPr lang="tr" sz="650">
                          <a:latin typeface="Tahoma"/>
                        </a:rPr>
                        <a:t>Besilik erkek sığır desteklemesi, Bakanlık tarafından gerekli görülen hallerde, üretim maliyeti dikkate alınarak belirlenecek aylık kesim dönemleri itibarıyla uygulanır.</a:t>
                      </a:r>
                    </a:p>
                    <a:p>
                      <a:pPr marL="0" marR="0" indent="0">
                        <a:lnSpc>
                          <a:spcPct val="121000"/>
                        </a:lnSpc>
                      </a:pPr>
                      <a:r>
                        <a:rPr lang="tr" sz="650">
                          <a:latin typeface="Tahoma"/>
                        </a:rPr>
                        <a:t>Desteklemeye ilişkin çalışma takvimi ve başvuru tarihleri HAYGEM tarafından belirlenerek ilan edilir.</a:t>
                      </a:r>
                    </a:p>
                  </a:txBody>
                  <a:tcPr marL="0" marR="0" marT="0" marB="0" anchor="ctr">
                    <a:solidFill>
                      <a:srgbClr val="B89D6B"/>
                    </a:solidFill>
                  </a:tcPr>
                </a:tc>
                <a:tc rowSpan="7">
                  <a:txBody>
                    <a:bodyPr/>
                    <a:lstStyle/>
                    <a:p>
                      <a:pPr marL="0" marR="0" indent="0">
                        <a:lnSpc>
                          <a:spcPct val="121000"/>
                        </a:lnSpc>
                        <a:spcAft>
                          <a:spcPts val="630"/>
                        </a:spcAft>
                      </a:pPr>
                      <a:r>
                        <a:rPr lang="tr" sz="650">
                          <a:latin typeface="Tahoma"/>
                        </a:rPr>
                        <a:t>Üreticiler, il/ilçe tarım orman müdürlüklerine veya kırmızı et üretici birliğinin olduğu yerlerde birliğe, TCKN/VKN, işletme numarası ve adres bilgilerinin yer aldığı dilekçe ile başvurur.</a:t>
                      </a:r>
                    </a:p>
                    <a:p>
                      <a:pPr marL="0" marR="0" indent="0">
                        <a:lnSpc>
                          <a:spcPct val="121000"/>
                        </a:lnSpc>
                        <a:spcAft>
                          <a:spcPts val="630"/>
                        </a:spcAft>
                      </a:pPr>
                      <a:r>
                        <a:rPr lang="tr" sz="650">
                          <a:latin typeface="Tahoma"/>
                        </a:rPr>
                        <a:t>Yılı içinde destekleme şartlarını taşıyan 6 baş ve üzeri sayıda hayvan kestiren üreticiler, desteklemeden faydalanmak için varsa üretim yaptıkları yerdeki kırmızı et üretici birliğine üye olmak zorundadır.</a:t>
                      </a:r>
                    </a:p>
                    <a:p>
                      <a:pPr marL="0" marR="0" indent="0">
                        <a:lnSpc>
                          <a:spcPct val="121000"/>
                        </a:lnSpc>
                        <a:spcAft>
                          <a:spcPts val="1330"/>
                        </a:spcAft>
                      </a:pPr>
                      <a:r>
                        <a:rPr lang="tr" sz="650">
                          <a:latin typeface="Tahoma"/>
                        </a:rPr>
                        <a:t>Birlikler destekleme için başvuru yapan üreticilerden veri girişi ya da başka bir ad altında ücret talep edemez.</a:t>
                      </a:r>
                    </a:p>
                    <a:p>
                      <a:pPr marL="0" marR="0" indent="0">
                        <a:lnSpc>
                          <a:spcPct val="121000"/>
                        </a:lnSpc>
                      </a:pPr>
                      <a:r>
                        <a:rPr lang="tr" sz="650">
                          <a:latin typeface="Tahoma"/>
                        </a:rPr>
                        <a:t>Başvuru dilekçesi ekinde sunulacak belgeler şunlardır;</a:t>
                      </a:r>
                    </a:p>
                    <a:p>
                      <a:pPr marL="91000" marR="0" indent="-127000" defTabSz="124528">
                        <a:lnSpc>
                          <a:spcPct val="121000"/>
                        </a:lnSpc>
                        <a:tabLst>
                          <a:tab pos="124528" algn="l"/>
                        </a:tabLst>
                      </a:pPr>
                      <a:r>
                        <a:rPr lang="tr" sz="650">
                          <a:latin typeface="Tahoma"/>
                        </a:rPr>
                        <a:t>1	. Kesim ücreti faturası/alındı makbuzu/kesilecek hayvan veya karkasının alım satımına ilişkin satış belgesinin aslı, e fatura veya aslı/dip koçanı il/ilçe müdürlüğü tarafından görülerek onaylanmış suretleri.</a:t>
                      </a:r>
                    </a:p>
                    <a:p>
                      <a:pPr marL="91000" marR="0" indent="-127000" defTabSz="136720">
                        <a:lnSpc>
                          <a:spcPct val="121000"/>
                        </a:lnSpc>
                        <a:tabLst>
                          <a:tab pos="136720" algn="l"/>
                        </a:tabLst>
                      </a:pPr>
                      <a:r>
                        <a:rPr lang="tr" sz="650">
                          <a:latin typeface="Tahoma"/>
                        </a:rPr>
                        <a:t>2	.TÜRKVET' ten alınmış kesim (düşüm) raporu.</a:t>
                      </a:r>
                    </a:p>
                  </a:txBody>
                  <a:tcPr marL="0" marR="0" marT="0" marB="0" anchor="ctr">
                    <a:solidFill>
                      <a:srgbClr val="B89D6B"/>
                    </a:solidFill>
                  </a:tcPr>
                </a:tc>
              </a:tr>
              <a:tr h="755904">
                <a:tc>
                  <a:txBody>
                    <a:bodyPr/>
                    <a:lstStyle/>
                    <a:p>
                      <a:pPr marL="0" marR="0" indent="0" algn="ctr">
                        <a:lnSpc>
                          <a:spcPct val="115000"/>
                        </a:lnSpc>
                      </a:pPr>
                      <a:r>
                        <a:rPr lang="tr" sz="600" b="1">
                          <a:latin typeface="Arial"/>
                        </a:rPr>
                        <a:t>Aile İşletmesi İlave Desteği (4 katsayı) 2.000 TL</a:t>
                      </a:r>
                    </a:p>
                  </a:txBody>
                  <a:tcPr marL="0" marR="0" marT="0" marB="0" anchor="ctr">
                    <a:solidFill>
                      <a:srgbClr val="DEBB8D"/>
                    </a:solidFill>
                  </a:tcPr>
                </a:tc>
                <a:tc>
                  <a:txBody>
                    <a:bodyPr/>
                    <a:lstStyle/>
                    <a:p>
                      <a:pPr marL="91000" marR="0" indent="-127000" defTabSz="194632">
                        <a:tabLst>
                          <a:tab pos="194632" algn="l"/>
                        </a:tabLst>
                      </a:pPr>
                      <a:r>
                        <a:rPr lang="tr" sz="650">
                          <a:latin typeface="Tahoma"/>
                        </a:rPr>
                        <a:t>•	1-20 baş arası büyükbaş hayvanı bulunan işletmeler,</a:t>
                      </a:r>
                    </a:p>
                    <a:p>
                      <a:pPr marL="91000" marR="0" indent="-127000" defTabSz="194632">
                        <a:tabLst>
                          <a:tab pos="194632" algn="l"/>
                        </a:tabLst>
                      </a:pPr>
                      <a:r>
                        <a:rPr lang="tr" sz="650">
                          <a:latin typeface="Tahoma"/>
                        </a:rPr>
                        <a:t>•	Her bir destekleme yılı için en fazla 10 baş hayvan yararlandırılır. (Bu hayvanlar, besi süresini doğduğu işletmede tamamlamış olmak zorundadır.)</a:t>
                      </a:r>
                    </a:p>
                  </a:txBody>
                  <a:tcPr marL="0" marR="0" marT="0" marB="0" anchor="b">
                    <a:solidFill>
                      <a:srgbClr val="DEBB8D"/>
                    </a:solidFill>
                  </a:tcPr>
                </a:tc>
                <a:tc vMerge="1">
                  <a:txBody>
                    <a:bodyPr/>
                    <a:lstStyle/>
                    <a:p>
                      <a:endParaRPr sz="3600"/>
                    </a:p>
                  </a:txBody>
                  <a:tcPr marL="0" marR="0" marT="0" marB="0"/>
                </a:tc>
                <a:tc vMerge="1">
                  <a:txBody>
                    <a:bodyPr/>
                    <a:lstStyle/>
                    <a:p>
                      <a:endParaRPr sz="3600"/>
                    </a:p>
                  </a:txBody>
                  <a:tcPr marL="0" marR="0" marT="0" marB="0"/>
                </a:tc>
              </a:tr>
              <a:tr h="377952">
                <a:tc>
                  <a:txBody>
                    <a:bodyPr/>
                    <a:lstStyle/>
                    <a:p>
                      <a:pPr marL="0" marR="0" indent="0" algn="ctr">
                        <a:lnSpc>
                          <a:spcPct val="113000"/>
                        </a:lnSpc>
                      </a:pPr>
                      <a:r>
                        <a:rPr lang="tr" sz="600" b="1">
                          <a:latin typeface="Arial"/>
                        </a:rPr>
                        <a:t>Genç/Kadın Yetiştirici (0,3 katsayısı) 150 TL</a:t>
                      </a:r>
                    </a:p>
                  </a:txBody>
                  <a:tcPr marL="0" marR="0" marT="0" marB="0" anchor="ctr">
                    <a:solidFill>
                      <a:srgbClr val="FEEBCE"/>
                    </a:solidFill>
                  </a:tcPr>
                </a:tc>
                <a:tc>
                  <a:txBody>
                    <a:bodyPr/>
                    <a:lstStyle/>
                    <a:p>
                      <a:pPr marL="91000" marR="0" indent="-127000" defTabSz="194632">
                        <a:tabLst>
                          <a:tab pos="194632" algn="l"/>
                        </a:tabLst>
                      </a:pPr>
                      <a:r>
                        <a:rPr lang="tr" sz="650">
                          <a:latin typeface="Tahoma"/>
                        </a:rPr>
                        <a:t>•	Destekleme yılı sonunda 41 yaşından gün almamış olma,</a:t>
                      </a:r>
                    </a:p>
                    <a:p>
                      <a:pPr marL="0" marR="0" indent="0" algn="just" defTabSz="103632">
                        <a:tabLst>
                          <a:tab pos="103632" algn="l"/>
                        </a:tabLst>
                      </a:pPr>
                      <a:r>
                        <a:rPr lang="tr" sz="650">
                          <a:latin typeface="Tahoma"/>
                        </a:rPr>
                        <a:t>•	Kadın yetiştiriciler</a:t>
                      </a:r>
                    </a:p>
                  </a:txBody>
                  <a:tcPr marL="0" marR="0" marT="0" marB="0" anchor="ctr">
                    <a:solidFill>
                      <a:srgbClr val="FEEBCE"/>
                    </a:solidFill>
                  </a:tcPr>
                </a:tc>
                <a:tc vMerge="1">
                  <a:txBody>
                    <a:bodyPr/>
                    <a:lstStyle/>
                    <a:p>
                      <a:endParaRPr sz="1800"/>
                    </a:p>
                  </a:txBody>
                  <a:tcPr marL="0" marR="0" marT="0" marB="0"/>
                </a:tc>
                <a:tc vMerge="1">
                  <a:txBody>
                    <a:bodyPr/>
                    <a:lstStyle/>
                    <a:p>
                      <a:endParaRPr sz="1800"/>
                    </a:p>
                  </a:txBody>
                  <a:tcPr marL="0" marR="0" marT="0" marB="0"/>
                </a:tc>
              </a:tr>
              <a:tr h="451104">
                <a:tc>
                  <a:txBody>
                    <a:bodyPr/>
                    <a:lstStyle/>
                    <a:p>
                      <a:pPr marL="0" marR="0" indent="0" algn="ctr">
                        <a:lnSpc>
                          <a:spcPct val="115000"/>
                        </a:lnSpc>
                      </a:pPr>
                      <a:r>
                        <a:rPr lang="tr" sz="600" b="1">
                          <a:latin typeface="Arial"/>
                        </a:rPr>
                        <a:t>Birinci Derece Örgüt Üyeliği Desteği (0,2 katsayısı) 100 TL</a:t>
                      </a:r>
                    </a:p>
                  </a:txBody>
                  <a:tcPr marL="0" marR="0" marT="0" marB="0">
                    <a:solidFill>
                      <a:srgbClr val="DEBB8D"/>
                    </a:solidFill>
                  </a:tcPr>
                </a:tc>
                <a:tc>
                  <a:txBody>
                    <a:bodyPr/>
                    <a:lstStyle/>
                    <a:p>
                      <a:pPr marL="91000" marR="0" indent="-127000"/>
                      <a:r>
                        <a:rPr lang="tr" sz="650">
                          <a:latin typeface="Tahoma"/>
                        </a:rPr>
                        <a:t>• Bakanlık tarafından yapılan derecelendirme sonucunda 1. derece tarımsal amaçlı örgüt üyesi yetiştiricilere</a:t>
                      </a:r>
                    </a:p>
                  </a:txBody>
                  <a:tcPr marL="0" marR="0" marT="0" marB="0">
                    <a:solidFill>
                      <a:srgbClr val="DEBB8D"/>
                    </a:solidFill>
                  </a:tcPr>
                </a:tc>
                <a:tc vMerge="1">
                  <a:txBody>
                    <a:bodyPr/>
                    <a:lstStyle/>
                    <a:p>
                      <a:endParaRPr sz="2200"/>
                    </a:p>
                  </a:txBody>
                  <a:tcPr marL="0" marR="0" marT="0" marB="0"/>
                </a:tc>
                <a:tc vMerge="1">
                  <a:txBody>
                    <a:bodyPr/>
                    <a:lstStyle/>
                    <a:p>
                      <a:endParaRPr sz="2200"/>
                    </a:p>
                  </a:txBody>
                  <a:tcPr marL="0" marR="0" marT="0" marB="0"/>
                </a:tc>
              </a:tr>
              <a:tr h="377952">
                <a:tc>
                  <a:txBody>
                    <a:bodyPr/>
                    <a:lstStyle/>
                    <a:p>
                      <a:pPr marL="0" marR="0" indent="0" algn="ctr">
                        <a:lnSpc>
                          <a:spcPct val="115000"/>
                        </a:lnSpc>
                      </a:pPr>
                      <a:r>
                        <a:rPr lang="tr" sz="600" b="1">
                          <a:latin typeface="Arial"/>
                        </a:rPr>
                        <a:t>Sütçü ve Melezleri (0,6 katsayısı) 300 TL</a:t>
                      </a:r>
                    </a:p>
                  </a:txBody>
                  <a:tcPr marL="0" marR="0" marT="0" marB="0" anchor="ctr">
                    <a:solidFill>
                      <a:srgbClr val="FEEBCE"/>
                    </a:solidFill>
                  </a:tcPr>
                </a:tc>
                <a:tc>
                  <a:txBody>
                    <a:bodyPr/>
                    <a:lstStyle/>
                    <a:p>
                      <a:pPr marL="91000" marR="0" indent="-127000"/>
                      <a:r>
                        <a:rPr lang="tr" sz="650">
                          <a:latin typeface="Tahoma"/>
                        </a:rPr>
                        <a:t>• En az 270 Kg/Baş karkas ağırlığına sahip olma,</a:t>
                      </a:r>
                    </a:p>
                  </a:txBody>
                  <a:tcPr marL="0" marR="0" marT="0" marB="0" anchor="ctr">
                    <a:solidFill>
                      <a:srgbClr val="FEEBCE"/>
                    </a:solidFill>
                  </a:tcPr>
                </a:tc>
                <a:tc vMerge="1">
                  <a:txBody>
                    <a:bodyPr/>
                    <a:lstStyle/>
                    <a:p>
                      <a:endParaRPr sz="1800"/>
                    </a:p>
                  </a:txBody>
                  <a:tcPr marL="0" marR="0" marT="0" marB="0"/>
                </a:tc>
                <a:tc vMerge="1">
                  <a:txBody>
                    <a:bodyPr/>
                    <a:lstStyle/>
                    <a:p>
                      <a:endParaRPr sz="1800"/>
                    </a:p>
                  </a:txBody>
                  <a:tcPr marL="0" marR="0" marT="0" marB="0"/>
                </a:tc>
              </a:tr>
              <a:tr h="341376">
                <a:tc>
                  <a:txBody>
                    <a:bodyPr/>
                    <a:lstStyle/>
                    <a:p>
                      <a:pPr marL="0" marR="0" indent="0" algn="ctr">
                        <a:lnSpc>
                          <a:spcPct val="115000"/>
                        </a:lnSpc>
                      </a:pPr>
                      <a:r>
                        <a:rPr lang="tr" sz="600" b="1">
                          <a:latin typeface="Arial"/>
                        </a:rPr>
                        <a:t>Kombine ve Melezleri (0,8 katsayısı) 400 TL</a:t>
                      </a:r>
                    </a:p>
                  </a:txBody>
                  <a:tcPr marL="0" marR="0" marT="0" marB="0">
                    <a:solidFill>
                      <a:srgbClr val="DEBB8D"/>
                    </a:solidFill>
                  </a:tcPr>
                </a:tc>
                <a:tc>
                  <a:txBody>
                    <a:bodyPr/>
                    <a:lstStyle/>
                    <a:p>
                      <a:pPr marL="91000" marR="0" indent="-127000"/>
                      <a:r>
                        <a:rPr lang="tr" sz="650">
                          <a:latin typeface="Tahoma"/>
                        </a:rPr>
                        <a:t>• En az 300 Kg/Baş karkas ağırlığına sahip olma,</a:t>
                      </a:r>
                    </a:p>
                  </a:txBody>
                  <a:tcPr marL="0" marR="0" marT="0" marB="0" anchor="ctr">
                    <a:solidFill>
                      <a:srgbClr val="DEBB8D"/>
                    </a:solidFill>
                  </a:tcPr>
                </a:tc>
                <a:tc vMerge="1">
                  <a:txBody>
                    <a:bodyPr/>
                    <a:lstStyle/>
                    <a:p>
                      <a:endParaRPr sz="1700"/>
                    </a:p>
                  </a:txBody>
                  <a:tcPr marL="0" marR="0" marT="0" marB="0"/>
                </a:tc>
                <a:tc vMerge="1">
                  <a:txBody>
                    <a:bodyPr/>
                    <a:lstStyle/>
                    <a:p>
                      <a:endParaRPr sz="1700"/>
                    </a:p>
                  </a:txBody>
                  <a:tcPr marL="0" marR="0" marT="0" marB="0"/>
                </a:tc>
              </a:tr>
              <a:tr h="377952">
                <a:tc>
                  <a:txBody>
                    <a:bodyPr/>
                    <a:lstStyle/>
                    <a:p>
                      <a:pPr marL="0" marR="0" indent="0" algn="ctr">
                        <a:lnSpc>
                          <a:spcPct val="115000"/>
                        </a:lnSpc>
                      </a:pPr>
                      <a:r>
                        <a:rPr lang="tr" sz="600" b="1">
                          <a:latin typeface="Arial"/>
                        </a:rPr>
                        <a:t>Etçi ve Melezleri (1 katsayısı) 500 TL</a:t>
                      </a:r>
                    </a:p>
                  </a:txBody>
                  <a:tcPr marL="0" marR="0" marT="0" marB="0" anchor="ctr">
                    <a:solidFill>
                      <a:srgbClr val="FEEBCE"/>
                    </a:solidFill>
                  </a:tcPr>
                </a:tc>
                <a:tc>
                  <a:txBody>
                    <a:bodyPr/>
                    <a:lstStyle/>
                    <a:p>
                      <a:pPr marL="91000" marR="0" indent="-127000"/>
                      <a:r>
                        <a:rPr lang="tr" sz="650">
                          <a:latin typeface="Tahoma"/>
                        </a:rPr>
                        <a:t>• En az 320 Kg/Baş karkas ağırlığına sahip olma,</a:t>
                      </a:r>
                    </a:p>
                  </a:txBody>
                  <a:tcPr marL="0" marR="0" marT="0" marB="0" anchor="ctr">
                    <a:solidFill>
                      <a:srgbClr val="FEEBCE"/>
                    </a:solidFill>
                  </a:tcPr>
                </a:tc>
                <a:tc vMerge="1">
                  <a:txBody>
                    <a:bodyPr/>
                    <a:lstStyle/>
                    <a:p>
                      <a:endParaRPr sz="1800"/>
                    </a:p>
                  </a:txBody>
                  <a:tcPr marL="0" marR="0" marT="0" marB="0"/>
                </a:tc>
                <a:tc vMerge="1">
                  <a:txBody>
                    <a:bodyPr/>
                    <a:lstStyle/>
                    <a:p>
                      <a:endParaRPr sz="1800"/>
                    </a:p>
                  </a:txBody>
                  <a:tcPr marL="0" marR="0" marT="0" marB="0"/>
                </a:tc>
              </a:tr>
            </a:tbl>
          </a:graphicData>
        </a:graphic>
      </p:graphicFrame>
      <p:sp>
        <p:nvSpPr>
          <p:cNvPr id="8" name="Dikdörtgen 7"/>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90728" y="5407152"/>
            <a:ext cx="4303776" cy="1539240"/>
          </a:xfrm>
          <a:prstGeom prst="rect">
            <a:avLst/>
          </a:prstGeom>
        </p:spPr>
      </p:pic>
      <p:pic>
        <p:nvPicPr>
          <p:cNvPr id="3" name="Resim 2"/>
          <p:cNvPicPr>
            <a:picLocks noChangeAspect="1"/>
          </p:cNvPicPr>
          <p:nvPr/>
        </p:nvPicPr>
        <p:blipFill>
          <a:blip r:embed="rId3"/>
          <a:stretch>
            <a:fillRect/>
          </a:stretch>
        </p:blipFill>
        <p:spPr>
          <a:xfrm>
            <a:off x="2529840" y="7050024"/>
            <a:ext cx="310896" cy="310896"/>
          </a:xfrm>
          <a:prstGeom prst="rect">
            <a:avLst/>
          </a:prstGeom>
        </p:spPr>
      </p:pic>
      <p:sp>
        <p:nvSpPr>
          <p:cNvPr id="4" name="Dikdörtgen 3"/>
          <p:cNvSpPr/>
          <p:nvPr/>
        </p:nvSpPr>
        <p:spPr>
          <a:xfrm>
            <a:off x="518160" y="271272"/>
            <a:ext cx="1374648" cy="105156"/>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518160" y="537972"/>
            <a:ext cx="1374648" cy="361188"/>
          </a:xfrm>
          <a:prstGeom prst="rect">
            <a:avLst/>
          </a:prstGeom>
          <a:solidFill>
            <a:srgbClr val="FFFFFF"/>
          </a:solidFill>
        </p:spPr>
        <p:txBody>
          <a:bodyPr lIns="0" tIns="0" rIns="0" bIns="0">
            <a:noAutofit/>
          </a:bodyPr>
          <a:lstStyle/>
          <a:p>
            <a:pPr marL="0" marR="0" indent="0">
              <a:lnSpc>
                <a:spcPct val="95000"/>
              </a:lnSpc>
            </a:pPr>
            <a:r>
              <a:rPr lang="tr" sz="1200" b="1">
                <a:latin typeface="Segoe UI"/>
              </a:rPr>
              <a:t>2025 YILI TİFTİK DESTEĞİ</a:t>
            </a:r>
          </a:p>
        </p:txBody>
      </p:sp>
      <p:sp>
        <p:nvSpPr>
          <p:cNvPr id="6" name="Dikdörtgen 5"/>
          <p:cNvSpPr/>
          <p:nvPr/>
        </p:nvSpPr>
        <p:spPr>
          <a:xfrm>
            <a:off x="4693920" y="280416"/>
            <a:ext cx="149352" cy="106680"/>
          </a:xfrm>
          <a:prstGeom prst="rect">
            <a:avLst/>
          </a:prstGeom>
          <a:solidFill>
            <a:srgbClr val="FFFFFF"/>
          </a:solidFill>
        </p:spPr>
        <p:txBody>
          <a:bodyPr wrap="none" lIns="0" tIns="0" rIns="0" bIns="0">
            <a:noAutofit/>
          </a:bodyPr>
          <a:lstStyle/>
          <a:p>
            <a:pPr marL="0" marR="0" indent="0"/>
            <a:r>
              <a:rPr lang="tr" sz="750">
                <a:latin typeface="Arial"/>
              </a:rPr>
              <a:t>62</a:t>
            </a:r>
          </a:p>
        </p:txBody>
      </p:sp>
      <p:graphicFrame>
        <p:nvGraphicFramePr>
          <p:cNvPr id="7" name="Tablo 6"/>
          <p:cNvGraphicFramePr>
            <a:graphicFrameLocks noGrp="1"/>
          </p:cNvGraphicFramePr>
          <p:nvPr/>
        </p:nvGraphicFramePr>
        <p:xfrm>
          <a:off x="502920" y="1267968"/>
          <a:ext cx="4279392" cy="4017264"/>
        </p:xfrm>
        <a:graphic>
          <a:graphicData uri="http://schemas.openxmlformats.org/drawingml/2006/table">
            <a:tbl>
              <a:tblPr/>
              <a:tblGrid>
                <a:gridCol w="911352"/>
                <a:gridCol w="1423416"/>
                <a:gridCol w="905256"/>
                <a:gridCol w="1039368"/>
              </a:tblGrid>
              <a:tr h="350520">
                <a:tc>
                  <a:txBody>
                    <a:bodyPr/>
                    <a:lstStyle/>
                    <a:p>
                      <a:pPr marL="0" marR="0" indent="0" algn="ctr"/>
                      <a:r>
                        <a:rPr lang="tr" sz="600" b="1">
                          <a:latin typeface="Arial"/>
                        </a:rPr>
                        <a:t>DESTEK TÜRÜ</a:t>
                      </a:r>
                    </a:p>
                  </a:txBody>
                  <a:tcPr marL="0" marR="0" marT="0" marB="0" anchor="ctr">
                    <a:solidFill>
                      <a:srgbClr val="9BAED8"/>
                    </a:solidFill>
                  </a:tcPr>
                </a:tc>
                <a:tc>
                  <a:txBody>
                    <a:bodyPr/>
                    <a:lstStyle/>
                    <a:p>
                      <a:pPr marL="0" marR="0" indent="0" algn="ctr"/>
                      <a:r>
                        <a:rPr lang="tr" sz="600" b="1">
                          <a:latin typeface="Arial"/>
                        </a:rPr>
                        <a:t>KOŞULLAR</a:t>
                      </a:r>
                    </a:p>
                  </a:txBody>
                  <a:tcPr marL="0" marR="0" marT="0" marB="0" anchor="ctr">
                    <a:solidFill>
                      <a:srgbClr val="9BAED8"/>
                    </a:solidFill>
                  </a:tcPr>
                </a:tc>
                <a:tc>
                  <a:txBody>
                    <a:bodyPr/>
                    <a:lstStyle/>
                    <a:p>
                      <a:pPr marL="0" marR="0" indent="0"/>
                      <a:r>
                        <a:rPr lang="tr" sz="600" b="1">
                          <a:latin typeface="Arial"/>
                        </a:rPr>
                        <a:t>BAŞVURU TARİHLERİ</a:t>
                      </a:r>
                    </a:p>
                  </a:txBody>
                  <a:tcPr marL="0" marR="0" marT="0" marB="0" anchor="ctr">
                    <a:solidFill>
                      <a:srgbClr val="9BAED8"/>
                    </a:solidFill>
                  </a:tcPr>
                </a:tc>
                <a:tc>
                  <a:txBody>
                    <a:bodyPr/>
                    <a:lstStyle/>
                    <a:p>
                      <a:pPr marL="0" marR="0" indent="0" algn="ctr"/>
                      <a:r>
                        <a:rPr lang="tr" sz="600" b="1">
                          <a:latin typeface="Arial"/>
                        </a:rPr>
                        <a:t>BAŞVURU YERİ/ŞEKLİ</a:t>
                      </a:r>
                    </a:p>
                  </a:txBody>
                  <a:tcPr marL="0" marR="0" marT="0" marB="0" anchor="ctr">
                    <a:solidFill>
                      <a:srgbClr val="9BAED8"/>
                    </a:solidFill>
                  </a:tcPr>
                </a:tc>
              </a:tr>
              <a:tr h="987552">
                <a:tc gridSpan="2">
                  <a:txBody>
                    <a:bodyPr/>
                    <a:lstStyle/>
                    <a:p>
                      <a:pPr marL="903800" marR="0" indent="0" defTabSz="1007432">
                        <a:tabLst>
                          <a:tab pos="1007432" algn="l"/>
                        </a:tabLst>
                      </a:pPr>
                      <a:r>
                        <a:rPr lang="tr" sz="650">
                          <a:latin typeface="Tahoma"/>
                        </a:rPr>
                        <a:t>•	Üretmiş olduğu tiftiği;</a:t>
                      </a:r>
                    </a:p>
                    <a:p>
                      <a:pPr marL="1005400" marR="0" indent="-101600" defTabSz="1109032">
                        <a:tabLst>
                          <a:tab pos="1109032" algn="l"/>
                        </a:tabLst>
                      </a:pPr>
                      <a:r>
                        <a:rPr lang="tr" sz="650">
                          <a:latin typeface="Tahoma"/>
                        </a:rPr>
                        <a:t>•	Tiftik ve Yapağı Tarım Satış Kooperatifleri Birliğine (Tiftikbirlik)</a:t>
                      </a:r>
                    </a:p>
                    <a:p>
                      <a:pPr marL="0" marR="0" indent="0" defTabSz="211836">
                        <a:lnSpc>
                          <a:spcPct val="115000"/>
                        </a:lnSpc>
                        <a:tabLst>
                          <a:tab pos="211836" algn="l"/>
                          <a:tab pos="984504" algn="l"/>
                        </a:tabLst>
                      </a:pPr>
                      <a:r>
                        <a:rPr lang="tr" sz="600" b="1">
                          <a:latin typeface="Arial"/>
                        </a:rPr>
                        <a:t>_	</a:t>
                      </a:r>
                      <a:r>
                        <a:rPr lang="tr" sz="600" b="1" baseline="-25000">
                          <a:latin typeface="Arial"/>
                        </a:rPr>
                        <a:t>1T</a:t>
                      </a:r>
                      <a:r>
                        <a:rPr lang="tr" sz="600" b="1">
                          <a:latin typeface="Arial"/>
                        </a:rPr>
                        <a:t>.</a:t>
                      </a:r>
                      <a:r>
                        <a:rPr lang="tr" sz="600" b="1" baseline="-25000">
                          <a:latin typeface="Arial"/>
                        </a:rPr>
                        <a:t>Xi</a:t>
                      </a:r>
                      <a:r>
                        <a:rPr lang="tr" sz="600" b="1">
                          <a:latin typeface="Arial"/>
                        </a:rPr>
                        <a:t>.. rv x -•	</a:t>
                      </a:r>
                      <a:r>
                        <a:rPr lang="tr" sz="650">
                          <a:latin typeface="Tahoma"/>
                        </a:rPr>
                        <a:t>veya bağlı kooperatiflere,</a:t>
                      </a:r>
                    </a:p>
                    <a:p>
                      <a:pPr marL="0" marR="0" indent="0" defTabSz="2144268">
                        <a:lnSpc>
                          <a:spcPct val="75000"/>
                        </a:lnSpc>
                        <a:tabLst>
                          <a:tab pos="2144268" algn="l"/>
                        </a:tabLst>
                      </a:pPr>
                      <a:r>
                        <a:rPr lang="tr" sz="600" b="1">
                          <a:latin typeface="Arial"/>
                        </a:rPr>
                        <a:t>Temel Tiftik Desteği	.</a:t>
                      </a:r>
                    </a:p>
                    <a:p>
                      <a:pPr marL="0" marR="0" indent="190500" defTabSz="716280">
                        <a:lnSpc>
                          <a:spcPct val="75000"/>
                        </a:lnSpc>
                        <a:tabLst>
                          <a:tab pos="716280" algn="l"/>
                        </a:tabLst>
                      </a:pPr>
                      <a:r>
                        <a:rPr lang="tr" sz="600" b="1">
                          <a:latin typeface="Arial"/>
                        </a:rPr>
                        <a:t>MRnTi/k- </a:t>
                      </a:r>
                      <a:r>
                        <a:rPr lang="tr" sz="500" cap="small">
                          <a:latin typeface="Times New Roman"/>
                        </a:rPr>
                        <a:t>a</a:t>
                      </a:r>
                      <a:r>
                        <a:rPr lang="tr" sz="650">
                          <a:latin typeface="Tahoma"/>
                        </a:rPr>
                        <a:t>	* </a:t>
                      </a:r>
                      <a:r>
                        <a:rPr lang="tr" sz="650" baseline="30000">
                          <a:latin typeface="Tahoma"/>
                        </a:rPr>
                        <a:t>Damızllk</a:t>
                      </a:r>
                      <a:r>
                        <a:rPr lang="tr" sz="650">
                          <a:latin typeface="Tahoma"/>
                        </a:rPr>
                        <a:t> Koyun Keçi Yetiştiricileri</a:t>
                      </a:r>
                    </a:p>
                    <a:p>
                      <a:pPr marL="0" marR="0" indent="190500" defTabSz="800100">
                        <a:lnSpc>
                          <a:spcPct val="75000"/>
                        </a:lnSpc>
                        <a:tabLst>
                          <a:tab pos="800100" algn="l"/>
                        </a:tabLst>
                      </a:pPr>
                      <a:r>
                        <a:rPr lang="tr" sz="650" baseline="30000">
                          <a:latin typeface="Tahoma"/>
                        </a:rPr>
                        <a:t>(</a:t>
                      </a:r>
                      <a:r>
                        <a:rPr lang="tr" sz="600" b="1">
                          <a:latin typeface="Arial"/>
                        </a:rPr>
                        <a:t>1</a:t>
                      </a:r>
                      <a:r>
                        <a:rPr lang="tr" sz="650" baseline="30000">
                          <a:latin typeface="Tahoma"/>
                        </a:rPr>
                        <a:t>60</a:t>
                      </a:r>
                      <a:r>
                        <a:rPr lang="tr" sz="650">
                          <a:latin typeface="Tahoma"/>
                        </a:rPr>
                        <a:t> </a:t>
                      </a:r>
                      <a:r>
                        <a:rPr lang="tr" sz="600" b="1">
                          <a:latin typeface="Arial"/>
                        </a:rPr>
                        <a:t>TL/Kg)	</a:t>
                      </a:r>
                      <a:r>
                        <a:rPr lang="tr" sz="650">
                          <a:latin typeface="Tahoma"/>
                        </a:rPr>
                        <a:t>Birliklerine,</a:t>
                      </a:r>
                    </a:p>
                    <a:p>
                      <a:pPr marL="1005400" marR="0" indent="-101600"/>
                      <a:r>
                        <a:rPr lang="tr" sz="650">
                          <a:latin typeface="Tahoma"/>
                        </a:rPr>
                        <a:t>• Bakanlığa kayıtlı yün işleme tesislerine müstahsil makbuzu karşılığında satmış olması.</a:t>
                      </a:r>
                    </a:p>
                  </a:txBody>
                  <a:tcPr marL="0" marR="0" marT="0" marB="0"/>
                </a:tc>
                <a:tc hMerge="1">
                  <a:txBody>
                    <a:bodyPr/>
                    <a:lstStyle/>
                    <a:p>
                      <a:endParaRPr sz="4700"/>
                    </a:p>
                  </a:txBody>
                  <a:tcPr marL="0" marR="0" marT="0" marB="0"/>
                </a:tc>
                <a:tc rowSpan="6">
                  <a:txBody>
                    <a:bodyPr/>
                    <a:lstStyle/>
                    <a:p>
                      <a:pPr marL="0" marR="0" indent="0">
                        <a:lnSpc>
                          <a:spcPct val="121000"/>
                        </a:lnSpc>
                      </a:pPr>
                      <a:r>
                        <a:rPr lang="tr" sz="650">
                          <a:latin typeface="Tahoma"/>
                        </a:rPr>
                        <a:t>2025 yılı başvurular</a:t>
                      </a:r>
                    </a:p>
                    <a:p>
                      <a:pPr marL="0" marR="0" indent="0">
                        <a:lnSpc>
                          <a:spcPct val="138000"/>
                        </a:lnSpc>
                      </a:pPr>
                      <a:r>
                        <a:rPr lang="tr" sz="600" b="1">
                          <a:latin typeface="Arial"/>
                        </a:rPr>
                        <a:t>01.10.2025-31.10.2025</a:t>
                      </a:r>
                    </a:p>
                    <a:p>
                      <a:pPr marL="0" marR="0" indent="0">
                        <a:lnSpc>
                          <a:spcPct val="121000"/>
                        </a:lnSpc>
                      </a:pPr>
                      <a:r>
                        <a:rPr lang="tr" sz="650">
                          <a:latin typeface="Tahoma"/>
                        </a:rPr>
                        <a:t>tarihleri arasında yapılmaktadır.</a:t>
                      </a:r>
                    </a:p>
                  </a:txBody>
                  <a:tcPr marL="0" marR="0" marT="0" marB="0" anchor="ctr">
                    <a:solidFill>
                      <a:srgbClr val="9BAED8"/>
                    </a:solidFill>
                  </a:tcPr>
                </a:tc>
                <a:tc rowSpan="6">
                  <a:txBody>
                    <a:bodyPr/>
                    <a:lstStyle/>
                    <a:p>
                      <a:pPr marL="0" marR="0" indent="0">
                        <a:lnSpc>
                          <a:spcPct val="121000"/>
                        </a:lnSpc>
                        <a:spcAft>
                          <a:spcPts val="630"/>
                        </a:spcAft>
                      </a:pPr>
                      <a:r>
                        <a:rPr lang="tr" sz="650">
                          <a:latin typeface="Tahoma"/>
                        </a:rPr>
                        <a:t>Başvurular bireysel ve/veya üyesi olunan Tiftik ve Yapağı Tarım Satış Kooperatifleri Birliği (Tiftikbirlik) ve Damızlık Koyun Keçi Yetiştirici Birlikleri üzerinden yapılabilmektedir.</a:t>
                      </a:r>
                    </a:p>
                    <a:p>
                      <a:pPr marL="0" marR="0" indent="0">
                        <a:lnSpc>
                          <a:spcPct val="121000"/>
                        </a:lnSpc>
                      </a:pPr>
                      <a:r>
                        <a:rPr lang="tr" sz="650">
                          <a:latin typeface="Tahoma"/>
                        </a:rPr>
                        <a:t>Yün işleme tesislerine satış yapan üreticiler ise İl/İlçe Müdürlüklerine başvuru yapabilmektedir.</a:t>
                      </a:r>
                    </a:p>
                  </a:txBody>
                  <a:tcPr marL="0" marR="0" marT="0" marB="0" anchor="ctr">
                    <a:solidFill>
                      <a:srgbClr val="9BAED8"/>
                    </a:solidFill>
                  </a:tcPr>
                </a:tc>
              </a:tr>
              <a:tr h="640080">
                <a:tc>
                  <a:txBody>
                    <a:bodyPr/>
                    <a:lstStyle/>
                    <a:p>
                      <a:pPr marL="0" marR="0" indent="0" algn="ctr">
                        <a:lnSpc>
                          <a:spcPct val="115000"/>
                        </a:lnSpc>
                      </a:pPr>
                      <a:r>
                        <a:rPr lang="tr" sz="600" b="1">
                          <a:latin typeface="Arial"/>
                        </a:rPr>
                        <a:t>Anamal Tiftiği İlave Desteği (112 TL/Kg)</a:t>
                      </a:r>
                    </a:p>
                  </a:txBody>
                  <a:tcPr marL="0" marR="0" marT="0" marB="0" anchor="ctr">
                    <a:solidFill>
                      <a:srgbClr val="9BAED8"/>
                    </a:solidFill>
                  </a:tcPr>
                </a:tc>
                <a:tc>
                  <a:txBody>
                    <a:bodyPr/>
                    <a:lstStyle/>
                    <a:p>
                      <a:pPr marL="0" marR="0" indent="0"/>
                      <a:r>
                        <a:rPr lang="tr" sz="650">
                          <a:latin typeface="Tahoma"/>
                        </a:rPr>
                        <a:t>• Anamal tiftiği satmış olması.</a:t>
                      </a:r>
                    </a:p>
                  </a:txBody>
                  <a:tcPr marL="0" marR="0" marT="0" marB="0" anchor="ctr">
                    <a:solidFill>
                      <a:srgbClr val="9BAED8"/>
                    </a:solidFill>
                  </a:tcPr>
                </a:tc>
                <a:tc vMerge="1">
                  <a:txBody>
                    <a:bodyPr/>
                    <a:lstStyle/>
                    <a:p>
                      <a:endParaRPr sz="3100"/>
                    </a:p>
                  </a:txBody>
                  <a:tcPr marL="0" marR="0" marT="0" marB="0"/>
                </a:tc>
                <a:tc vMerge="1">
                  <a:txBody>
                    <a:bodyPr/>
                    <a:lstStyle/>
                    <a:p>
                      <a:endParaRPr sz="3100"/>
                    </a:p>
                  </a:txBody>
                  <a:tcPr marL="0" marR="0" marT="0" marB="0"/>
                </a:tc>
              </a:tr>
              <a:tr h="377952">
                <a:tc gridSpan="2">
                  <a:txBody>
                    <a:bodyPr/>
                    <a:lstStyle/>
                    <a:p>
                      <a:pPr marL="0" marR="0" indent="190500"/>
                      <a:r>
                        <a:rPr lang="tr" sz="600" b="1">
                          <a:latin typeface="Arial"/>
                        </a:rPr>
                        <a:t>Oğlak Tiftiği</a:t>
                      </a:r>
                    </a:p>
                    <a:p>
                      <a:pPr marL="0" marR="0" indent="190500" defTabSz="748284">
                        <a:tabLst>
                          <a:tab pos="748284" algn="l"/>
                        </a:tabLst>
                      </a:pPr>
                      <a:r>
                        <a:rPr lang="tr" sz="600" b="1">
                          <a:latin typeface="Arial"/>
                        </a:rPr>
                        <a:t>İlave Desteği	</a:t>
                      </a:r>
                      <a:r>
                        <a:rPr lang="tr" sz="650">
                          <a:latin typeface="Tahoma"/>
                        </a:rPr>
                        <a:t>• Oğlak tiftiği satmış olması.</a:t>
                      </a:r>
                    </a:p>
                    <a:p>
                      <a:pPr marL="0" marR="0" indent="190500"/>
                      <a:r>
                        <a:rPr lang="tr" sz="600" b="1">
                          <a:latin typeface="Arial"/>
                        </a:rPr>
                        <a:t>(144 TL/Kg)</a:t>
                      </a:r>
                    </a:p>
                  </a:txBody>
                  <a:tcPr marL="0" marR="0" marT="0" marB="0" anchor="ctr"/>
                </a:tc>
                <a:tc hMerge="1">
                  <a:txBody>
                    <a:bodyPr/>
                    <a:lstStyle/>
                    <a:p>
                      <a:endParaRPr sz="1800"/>
                    </a:p>
                  </a:txBody>
                  <a:tcPr marL="0" marR="0" marT="0" marB="0"/>
                </a:tc>
                <a:tc vMerge="1">
                  <a:txBody>
                    <a:bodyPr/>
                    <a:lstStyle/>
                    <a:p>
                      <a:endParaRPr sz="1800"/>
                    </a:p>
                  </a:txBody>
                  <a:tcPr marL="0" marR="0" marT="0" marB="0"/>
                </a:tc>
                <a:tc vMerge="1">
                  <a:txBody>
                    <a:bodyPr/>
                    <a:lstStyle/>
                    <a:p>
                      <a:endParaRPr sz="1800"/>
                    </a:p>
                  </a:txBody>
                  <a:tcPr marL="0" marR="0" marT="0" marB="0"/>
                </a:tc>
              </a:tr>
              <a:tr h="539496">
                <a:tc>
                  <a:txBody>
                    <a:bodyPr/>
                    <a:lstStyle/>
                    <a:p>
                      <a:pPr marL="0" marR="0" indent="0" algn="ctr">
                        <a:lnSpc>
                          <a:spcPct val="115000"/>
                        </a:lnSpc>
                      </a:pPr>
                      <a:r>
                        <a:rPr lang="tr" sz="600" b="1">
                          <a:latin typeface="Arial"/>
                        </a:rPr>
                        <a:t>Genç/Kadın Üretici İlave Desteği (48 TL/kg)</a:t>
                      </a:r>
                    </a:p>
                  </a:txBody>
                  <a:tcPr marL="0" marR="0" marT="0" marB="0" anchor="ctr">
                    <a:solidFill>
                      <a:srgbClr val="9BAED8"/>
                    </a:solidFill>
                  </a:tcPr>
                </a:tc>
                <a:tc>
                  <a:txBody>
                    <a:bodyPr/>
                    <a:lstStyle/>
                    <a:p>
                      <a:pPr marL="91000" marR="0" indent="-127000" defTabSz="194632">
                        <a:tabLst>
                          <a:tab pos="194632" algn="l"/>
                        </a:tabLst>
                      </a:pPr>
                      <a:r>
                        <a:rPr lang="tr" sz="650">
                          <a:latin typeface="Tahoma"/>
                        </a:rPr>
                        <a:t>•	Destekleme yılı sonunda 41 yaşından gün almamış olması,</a:t>
                      </a:r>
                    </a:p>
                    <a:p>
                      <a:pPr marL="0" marR="0" indent="0" defTabSz="103632">
                        <a:tabLst>
                          <a:tab pos="103632" algn="l"/>
                        </a:tabLst>
                      </a:pPr>
                      <a:r>
                        <a:rPr lang="tr" sz="650">
                          <a:latin typeface="Tahoma"/>
                        </a:rPr>
                        <a:t>•	Kadın yetiştiriciler.</a:t>
                      </a:r>
                    </a:p>
                  </a:txBody>
                  <a:tcPr marL="0" marR="0" marT="0" marB="0" anchor="ctr">
                    <a:solidFill>
                      <a:srgbClr val="9BAED8"/>
                    </a:solidFill>
                  </a:tcPr>
                </a:tc>
                <a:tc vMerge="1">
                  <a:txBody>
                    <a:bodyPr/>
                    <a:lstStyle/>
                    <a:p>
                      <a:endParaRPr sz="2600"/>
                    </a:p>
                  </a:txBody>
                  <a:tcPr marL="0" marR="0" marT="0" marB="0"/>
                </a:tc>
                <a:tc vMerge="1">
                  <a:txBody>
                    <a:bodyPr/>
                    <a:lstStyle/>
                    <a:p>
                      <a:endParaRPr sz="2600"/>
                    </a:p>
                  </a:txBody>
                  <a:tcPr marL="0" marR="0" marT="0" marB="0"/>
                </a:tc>
              </a:tr>
              <a:tr h="576072">
                <a:tc gridSpan="2">
                  <a:txBody>
                    <a:bodyPr/>
                    <a:lstStyle/>
                    <a:p>
                      <a:pPr marL="78300" marR="0" indent="-114300" defTabSz="1100904">
                        <a:tabLst>
                          <a:tab pos="1100904" algn="l"/>
                        </a:tabLst>
                      </a:pPr>
                      <a:r>
                        <a:rPr lang="tr" sz="600" b="1">
                          <a:latin typeface="Arial"/>
                        </a:rPr>
                        <a:t>Birinci Derece Örgüt ile • </a:t>
                      </a:r>
                      <a:r>
                        <a:rPr lang="tr" sz="650">
                          <a:latin typeface="Tahoma"/>
                        </a:rPr>
                        <a:t>Bakanlık tarafından yapılan </a:t>
                      </a:r>
                      <a:r>
                        <a:rPr lang="tr" sz="600" b="1">
                          <a:latin typeface="Arial"/>
                        </a:rPr>
                        <a:t>Sözleşmeli Üretim	</a:t>
                      </a:r>
                      <a:r>
                        <a:rPr lang="tr" sz="650">
                          <a:latin typeface="Tahoma"/>
                        </a:rPr>
                        <a:t>derecelendirme sonucunda</a:t>
                      </a:r>
                    </a:p>
                    <a:p>
                      <a:pPr marL="0" marR="0" indent="254000" defTabSz="784860">
                        <a:tabLst>
                          <a:tab pos="784860" algn="l"/>
                        </a:tabLst>
                      </a:pPr>
                      <a:r>
                        <a:rPr lang="tr" sz="600" b="1">
                          <a:latin typeface="Arial"/>
                        </a:rPr>
                        <a:t>Yapılması	</a:t>
                      </a:r>
                      <a:r>
                        <a:rPr lang="tr" sz="650">
                          <a:latin typeface="Tahoma"/>
                        </a:rPr>
                        <a:t>1.derece tarımsal örgüt olan</a:t>
                      </a:r>
                    </a:p>
                    <a:p>
                      <a:pPr marL="0" marR="0" indent="190500" defTabSz="832104">
                        <a:tabLst>
                          <a:tab pos="832104" algn="l"/>
                        </a:tabLst>
                      </a:pPr>
                      <a:r>
                        <a:rPr lang="tr" sz="600" b="1">
                          <a:latin typeface="Arial"/>
                        </a:rPr>
                        <a:t>İlave Desteği	</a:t>
                      </a:r>
                      <a:r>
                        <a:rPr lang="tr" sz="650">
                          <a:latin typeface="Tahoma"/>
                        </a:rPr>
                        <a:t>birlik/kooperatifler ile sözleşmeli</a:t>
                      </a:r>
                    </a:p>
                    <a:p>
                      <a:pPr marL="0" marR="0" indent="254000" defTabSz="800100">
                        <a:tabLst>
                          <a:tab pos="800100" algn="l"/>
                        </a:tabLst>
                      </a:pPr>
                      <a:r>
                        <a:rPr lang="tr" sz="600" b="1">
                          <a:latin typeface="Arial"/>
                        </a:rPr>
                        <a:t>(160 TL/Kg)	</a:t>
                      </a:r>
                      <a:r>
                        <a:rPr lang="tr" sz="650">
                          <a:latin typeface="Tahoma"/>
                        </a:rPr>
                        <a:t>üretim yapılması.</a:t>
                      </a:r>
                    </a:p>
                  </a:txBody>
                  <a:tcPr marL="0" marR="0" marT="0" marB="0"/>
                </a:tc>
                <a:tc hMerge="1">
                  <a:txBody>
                    <a:bodyPr/>
                    <a:lstStyle/>
                    <a:p>
                      <a:endParaRPr sz="2800"/>
                    </a:p>
                  </a:txBody>
                  <a:tcPr marL="0" marR="0" marT="0" marB="0"/>
                </a:tc>
                <a:tc vMerge="1">
                  <a:txBody>
                    <a:bodyPr/>
                    <a:lstStyle/>
                    <a:p>
                      <a:endParaRPr sz="2800"/>
                    </a:p>
                  </a:txBody>
                  <a:tcPr marL="0" marR="0" marT="0" marB="0"/>
                </a:tc>
                <a:tc vMerge="1">
                  <a:txBody>
                    <a:bodyPr/>
                    <a:lstStyle/>
                    <a:p>
                      <a:endParaRPr sz="2800"/>
                    </a:p>
                  </a:txBody>
                  <a:tcPr marL="0" marR="0" marT="0" marB="0"/>
                </a:tc>
              </a:tr>
              <a:tr h="545592">
                <a:tc>
                  <a:txBody>
                    <a:bodyPr/>
                    <a:lstStyle/>
                    <a:p>
                      <a:pPr marL="0" marR="0" indent="0" algn="ctr">
                        <a:lnSpc>
                          <a:spcPct val="115000"/>
                        </a:lnSpc>
                      </a:pPr>
                      <a:r>
                        <a:rPr lang="tr" sz="600" b="1">
                          <a:latin typeface="Arial"/>
                        </a:rPr>
                        <a:t>Diğer Sözleşmeli Üretim Yapılması İlave Desteği (144 TL/Kg)</a:t>
                      </a:r>
                    </a:p>
                  </a:txBody>
                  <a:tcPr marL="0" marR="0" marT="0" marB="0" anchor="ctr">
                    <a:solidFill>
                      <a:srgbClr val="9BAED8"/>
                    </a:solidFill>
                  </a:tcPr>
                </a:tc>
                <a:tc>
                  <a:txBody>
                    <a:bodyPr/>
                    <a:lstStyle/>
                    <a:p>
                      <a:pPr marL="91000" marR="0" indent="-127000"/>
                      <a:r>
                        <a:rPr lang="tr" sz="650">
                          <a:latin typeface="Tahoma"/>
                        </a:rPr>
                        <a:t>• 1. derece tarımsal amaçlı örgüt dışında sözleşmeli üretim yapılması.</a:t>
                      </a:r>
                    </a:p>
                  </a:txBody>
                  <a:tcPr marL="0" marR="0" marT="0" marB="0" anchor="ctr">
                    <a:solidFill>
                      <a:srgbClr val="9BAED8"/>
                    </a:solidFill>
                  </a:tcPr>
                </a:tc>
                <a:tc vMerge="1">
                  <a:txBody>
                    <a:bodyPr/>
                    <a:lstStyle/>
                    <a:p>
                      <a:endParaRPr sz="2600"/>
                    </a:p>
                  </a:txBody>
                  <a:tcPr marL="0" marR="0" marT="0" marB="0"/>
                </a:tc>
                <a:tc vMerge="1">
                  <a:txBody>
                    <a:bodyPr/>
                    <a:lstStyle/>
                    <a:p>
                      <a:endParaRPr sz="2600"/>
                    </a:p>
                  </a:txBody>
                  <a:tcPr marL="0" marR="0" marT="0" marB="0"/>
                </a:tc>
              </a:tr>
            </a:tbl>
          </a:graphicData>
        </a:graphic>
      </p:graphicFrame>
      <p:sp>
        <p:nvSpPr>
          <p:cNvPr id="8" name="Dikdörtgen 7"/>
          <p:cNvSpPr/>
          <p:nvPr/>
        </p:nvSpPr>
        <p:spPr>
          <a:xfrm>
            <a:off x="3416808" y="7141464"/>
            <a:ext cx="1420368" cy="10363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56688" y="182880"/>
            <a:ext cx="310896" cy="310896"/>
          </a:xfrm>
          <a:prstGeom prst="rect">
            <a:avLst/>
          </a:prstGeom>
        </p:spPr>
      </p:pic>
      <p:pic>
        <p:nvPicPr>
          <p:cNvPr id="3" name="Resim 2"/>
          <p:cNvPicPr>
            <a:picLocks noChangeAspect="1"/>
          </p:cNvPicPr>
          <p:nvPr/>
        </p:nvPicPr>
        <p:blipFill>
          <a:blip r:embed="rId3"/>
          <a:stretch>
            <a:fillRect/>
          </a:stretch>
        </p:blipFill>
        <p:spPr>
          <a:xfrm>
            <a:off x="633984" y="4928616"/>
            <a:ext cx="4306824" cy="2023872"/>
          </a:xfrm>
          <a:prstGeom prst="rect">
            <a:avLst/>
          </a:prstGeom>
        </p:spPr>
      </p:pic>
      <p:pic>
        <p:nvPicPr>
          <p:cNvPr id="4" name="Resim 3"/>
          <p:cNvPicPr>
            <a:picLocks noChangeAspect="1"/>
          </p:cNvPicPr>
          <p:nvPr/>
        </p:nvPicPr>
        <p:blipFill>
          <a:blip r:embed="rId4"/>
          <a:stretch>
            <a:fillRect/>
          </a:stretch>
        </p:blipFill>
        <p:spPr>
          <a:xfrm>
            <a:off x="2526792" y="7068312"/>
            <a:ext cx="2249424" cy="274320"/>
          </a:xfrm>
          <a:prstGeom prst="rect">
            <a:avLst/>
          </a:prstGeom>
        </p:spPr>
      </p:pic>
      <p:sp>
        <p:nvSpPr>
          <p:cNvPr id="5" name="Dikdörtgen 4"/>
          <p:cNvSpPr/>
          <p:nvPr/>
        </p:nvSpPr>
        <p:spPr>
          <a:xfrm>
            <a:off x="3416808" y="271272"/>
            <a:ext cx="576072" cy="106680"/>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6" name="Dikdörtgen 5"/>
          <p:cNvSpPr/>
          <p:nvPr/>
        </p:nvSpPr>
        <p:spPr>
          <a:xfrm>
            <a:off x="3989832" y="271272"/>
            <a:ext cx="795528" cy="124968"/>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7" name="Dikdörtgen 6"/>
          <p:cNvSpPr/>
          <p:nvPr/>
        </p:nvSpPr>
        <p:spPr>
          <a:xfrm>
            <a:off x="478536" y="277368"/>
            <a:ext cx="149352" cy="109728"/>
          </a:xfrm>
          <a:prstGeom prst="rect">
            <a:avLst/>
          </a:prstGeom>
          <a:solidFill>
            <a:srgbClr val="FFFFFF"/>
          </a:solidFill>
        </p:spPr>
        <p:txBody>
          <a:bodyPr wrap="none" lIns="0" tIns="0" rIns="0" bIns="0">
            <a:noAutofit/>
          </a:bodyPr>
          <a:lstStyle/>
          <a:p>
            <a:pPr marL="0" marR="0" indent="0"/>
            <a:r>
              <a:rPr lang="tr" sz="750" b="1">
                <a:latin typeface="Cambria"/>
              </a:rPr>
              <a:t>63</a:t>
            </a:r>
          </a:p>
        </p:txBody>
      </p:sp>
      <p:sp>
        <p:nvSpPr>
          <p:cNvPr id="8" name="Dikdörtgen 7"/>
          <p:cNvSpPr/>
          <p:nvPr/>
        </p:nvSpPr>
        <p:spPr>
          <a:xfrm>
            <a:off x="697992" y="548640"/>
            <a:ext cx="1459992" cy="350520"/>
          </a:xfrm>
          <a:prstGeom prst="rect">
            <a:avLst/>
          </a:prstGeom>
          <a:solidFill>
            <a:srgbClr val="FFFFFF"/>
          </a:solidFill>
        </p:spPr>
        <p:txBody>
          <a:bodyPr lIns="0" tIns="0" rIns="0" bIns="0">
            <a:noAutofit/>
          </a:bodyPr>
          <a:lstStyle/>
          <a:p>
            <a:pPr marL="0" marR="0" indent="0">
              <a:lnSpc>
                <a:spcPct val="94000"/>
              </a:lnSpc>
            </a:pPr>
            <a:r>
              <a:rPr lang="tr" sz="1200" b="1">
                <a:latin typeface="Segoe UI"/>
              </a:rPr>
              <a:t>2025 YILI ARICILIK</a:t>
            </a:r>
          </a:p>
          <a:p>
            <a:pPr marL="0" marR="0" indent="0">
              <a:lnSpc>
                <a:spcPct val="94000"/>
              </a:lnSpc>
            </a:pPr>
            <a:r>
              <a:rPr lang="tr" sz="1200" b="1">
                <a:latin typeface="Segoe UI"/>
              </a:rPr>
              <a:t>DESTEĞİ</a:t>
            </a:r>
          </a:p>
        </p:txBody>
      </p:sp>
      <p:graphicFrame>
        <p:nvGraphicFramePr>
          <p:cNvPr id="9" name="Tablo 8"/>
          <p:cNvGraphicFramePr>
            <a:graphicFrameLocks noGrp="1"/>
          </p:cNvGraphicFramePr>
          <p:nvPr/>
        </p:nvGraphicFramePr>
        <p:xfrm>
          <a:off x="646176" y="1301496"/>
          <a:ext cx="4282440" cy="320040"/>
        </p:xfrm>
        <a:graphic>
          <a:graphicData uri="http://schemas.openxmlformats.org/drawingml/2006/table">
            <a:tbl>
              <a:tblPr/>
              <a:tblGrid>
                <a:gridCol w="929640"/>
                <a:gridCol w="1450848"/>
                <a:gridCol w="926592"/>
                <a:gridCol w="975360"/>
              </a:tblGrid>
              <a:tr h="320040">
                <a:tc>
                  <a:txBody>
                    <a:bodyPr/>
                    <a:lstStyle/>
                    <a:p>
                      <a:pPr marL="0" marR="0" indent="0" algn="ctr"/>
                      <a:r>
                        <a:rPr lang="tr" sz="600" b="1">
                          <a:latin typeface="Arial"/>
                        </a:rPr>
                        <a:t>DESTEK TÜRÜ</a:t>
                      </a:r>
                    </a:p>
                  </a:txBody>
                  <a:tcPr marL="0" marR="0" marT="0" marB="0" anchor="ctr">
                    <a:solidFill>
                      <a:srgbClr val="F3AC40"/>
                    </a:solidFill>
                  </a:tcPr>
                </a:tc>
                <a:tc>
                  <a:txBody>
                    <a:bodyPr/>
                    <a:lstStyle/>
                    <a:p>
                      <a:pPr marL="0" marR="0" indent="0" algn="ctr"/>
                      <a:r>
                        <a:rPr lang="tr" sz="600" b="1">
                          <a:latin typeface="Arial"/>
                        </a:rPr>
                        <a:t>KOŞULLAR</a:t>
                      </a:r>
                    </a:p>
                  </a:txBody>
                  <a:tcPr marL="0" marR="0" marT="0" marB="0" anchor="ctr">
                    <a:solidFill>
                      <a:srgbClr val="F3AC40"/>
                    </a:solidFill>
                  </a:tcPr>
                </a:tc>
                <a:tc>
                  <a:txBody>
                    <a:bodyPr/>
                    <a:lstStyle/>
                    <a:p>
                      <a:pPr marL="0" marR="0" indent="0" algn="ctr"/>
                      <a:r>
                        <a:rPr lang="tr" sz="600" b="1">
                          <a:latin typeface="Arial"/>
                        </a:rPr>
                        <a:t>BAŞVURU TARİHLERİ</a:t>
                      </a:r>
                    </a:p>
                  </a:txBody>
                  <a:tcPr marL="0" marR="0" marT="0" marB="0" anchor="ctr">
                    <a:solidFill>
                      <a:srgbClr val="F3AC40"/>
                    </a:solidFill>
                  </a:tcPr>
                </a:tc>
                <a:tc>
                  <a:txBody>
                    <a:bodyPr/>
                    <a:lstStyle/>
                    <a:p>
                      <a:pPr marL="0" marR="0" indent="0"/>
                      <a:r>
                        <a:rPr lang="tr" sz="600" b="1">
                          <a:latin typeface="Arial"/>
                        </a:rPr>
                        <a:t>BAŞVURU YERİ/ŞEKLİ</a:t>
                      </a:r>
                    </a:p>
                  </a:txBody>
                  <a:tcPr marL="0" marR="0" marT="0" marB="0" anchor="ctr">
                    <a:solidFill>
                      <a:srgbClr val="F3AC40"/>
                    </a:solidFill>
                  </a:tcPr>
                </a:tc>
              </a:tr>
            </a:tbl>
          </a:graphicData>
        </a:graphic>
      </p:graphicFrame>
      <p:sp>
        <p:nvSpPr>
          <p:cNvPr id="10" name="Dikdörtgen 9"/>
          <p:cNvSpPr/>
          <p:nvPr/>
        </p:nvSpPr>
        <p:spPr>
          <a:xfrm>
            <a:off x="685800" y="1728216"/>
            <a:ext cx="847344" cy="515112"/>
          </a:xfrm>
          <a:prstGeom prst="rect">
            <a:avLst/>
          </a:prstGeom>
          <a:solidFill>
            <a:srgbClr val="FFFFFF"/>
          </a:solidFill>
        </p:spPr>
        <p:txBody>
          <a:bodyPr lIns="0" tIns="0" rIns="0" bIns="0">
            <a:noAutofit/>
          </a:bodyPr>
          <a:lstStyle/>
          <a:p>
            <a:pPr marL="0" marR="0" indent="0" algn="ctr">
              <a:lnSpc>
                <a:spcPct val="115000"/>
              </a:lnSpc>
            </a:pPr>
            <a:r>
              <a:rPr lang="tr" sz="600" b="1">
                <a:latin typeface="Arial"/>
              </a:rPr>
              <a:t>Temel Arıcılık Desteği Birlik Üyesi (140 TL/Koloni) Üye olmayan (100 TL/Koloni)</a:t>
            </a:r>
          </a:p>
        </p:txBody>
      </p:sp>
      <p:sp>
        <p:nvSpPr>
          <p:cNvPr id="11" name="Dikdörtgen 10"/>
          <p:cNvSpPr/>
          <p:nvPr/>
        </p:nvSpPr>
        <p:spPr>
          <a:xfrm>
            <a:off x="1603248" y="1780032"/>
            <a:ext cx="1408176" cy="417576"/>
          </a:xfrm>
          <a:prstGeom prst="rect">
            <a:avLst/>
          </a:prstGeom>
          <a:solidFill>
            <a:srgbClr val="FFFFFF"/>
          </a:solidFill>
        </p:spPr>
        <p:txBody>
          <a:bodyPr lIns="0" tIns="0" rIns="0" bIns="0">
            <a:noAutofit/>
          </a:bodyPr>
          <a:lstStyle/>
          <a:p>
            <a:pPr marL="0" marR="0" indent="0" defTabSz="128905">
              <a:tabLst>
                <a:tab pos="128905" algn="l"/>
              </a:tabLst>
            </a:pPr>
            <a:r>
              <a:rPr lang="tr" sz="650">
                <a:latin typeface="Tahoma"/>
              </a:rPr>
              <a:t>•	Arıcılık Kayıt Sistemine (AKS) Kayıtlı</a:t>
            </a:r>
          </a:p>
          <a:p>
            <a:pPr marL="0" marR="0" indent="0" defTabSz="128905">
              <a:tabLst>
                <a:tab pos="128905" algn="l"/>
              </a:tabLst>
            </a:pPr>
            <a:r>
              <a:rPr lang="tr" sz="650">
                <a:latin typeface="Tahoma"/>
              </a:rPr>
              <a:t>•	Kolonilerinin (Arılı kovan) tespiti yapılmış ve güncel olması</a:t>
            </a:r>
          </a:p>
          <a:p>
            <a:pPr marL="0" marR="0" indent="0" defTabSz="128905">
              <a:tabLst>
                <a:tab pos="128905" algn="l"/>
              </a:tabLst>
            </a:pPr>
            <a:r>
              <a:rPr lang="tr" sz="650">
                <a:latin typeface="Tahoma"/>
              </a:rPr>
              <a:t>•	Aktif koloni başına</a:t>
            </a:r>
          </a:p>
        </p:txBody>
      </p:sp>
      <p:sp>
        <p:nvSpPr>
          <p:cNvPr id="12" name="Dikdörtgen 11"/>
          <p:cNvSpPr/>
          <p:nvPr/>
        </p:nvSpPr>
        <p:spPr>
          <a:xfrm>
            <a:off x="1075944" y="2374392"/>
            <a:ext cx="1517904" cy="128016"/>
          </a:xfrm>
          <a:prstGeom prst="rect">
            <a:avLst/>
          </a:prstGeom>
          <a:solidFill>
            <a:srgbClr val="FFFFFF"/>
          </a:solidFill>
        </p:spPr>
        <p:txBody>
          <a:bodyPr wrap="none" lIns="0" tIns="0" rIns="0" bIns="0">
            <a:noAutofit/>
          </a:bodyPr>
          <a:lstStyle/>
          <a:p>
            <a:pPr marL="0" marR="0" indent="14732" algn="just"/>
            <a:r>
              <a:rPr lang="tr" sz="600" b="1">
                <a:latin typeface="Arial"/>
              </a:rPr>
              <a:t>Temel Arıcılık Desteğine İlave Destekler</a:t>
            </a:r>
          </a:p>
        </p:txBody>
      </p:sp>
      <p:sp>
        <p:nvSpPr>
          <p:cNvPr id="13" name="Dikdörtgen 12"/>
          <p:cNvSpPr/>
          <p:nvPr/>
        </p:nvSpPr>
        <p:spPr>
          <a:xfrm>
            <a:off x="676656" y="2880360"/>
            <a:ext cx="850392" cy="310896"/>
          </a:xfrm>
          <a:prstGeom prst="rect">
            <a:avLst/>
          </a:prstGeom>
          <a:solidFill>
            <a:srgbClr val="FFFFFF"/>
          </a:solidFill>
        </p:spPr>
        <p:txBody>
          <a:bodyPr lIns="0" tIns="0" rIns="0" bIns="0">
            <a:noAutofit/>
          </a:bodyPr>
          <a:lstStyle/>
          <a:p>
            <a:pPr marL="0" marR="0" indent="0" algn="ctr">
              <a:lnSpc>
                <a:spcPct val="115000"/>
              </a:lnSpc>
            </a:pPr>
            <a:r>
              <a:rPr lang="tr" sz="600" b="1">
                <a:latin typeface="Arial"/>
              </a:rPr>
              <a:t>Genç/Kadın Yetiştirici (56 TL / Koloni) (40 TL / Koloni)</a:t>
            </a:r>
          </a:p>
        </p:txBody>
      </p:sp>
      <p:sp>
        <p:nvSpPr>
          <p:cNvPr id="14" name="Dikdörtgen 13"/>
          <p:cNvSpPr/>
          <p:nvPr/>
        </p:nvSpPr>
        <p:spPr>
          <a:xfrm>
            <a:off x="1603248" y="2679192"/>
            <a:ext cx="1316736" cy="719328"/>
          </a:xfrm>
          <a:prstGeom prst="rect">
            <a:avLst/>
          </a:prstGeom>
          <a:solidFill>
            <a:srgbClr val="FFFFFF"/>
          </a:solidFill>
        </p:spPr>
        <p:txBody>
          <a:bodyPr lIns="0" tIns="0" rIns="0" bIns="0">
            <a:noAutofit/>
          </a:bodyPr>
          <a:lstStyle/>
          <a:p>
            <a:pPr marL="65600" marR="0" indent="-101600" defTabSz="169232">
              <a:tabLst>
                <a:tab pos="169232" algn="l"/>
              </a:tabLst>
            </a:pPr>
            <a:r>
              <a:rPr lang="tr" sz="650">
                <a:latin typeface="Tahoma"/>
              </a:rPr>
              <a:t>•	Destekleme takvim yılı başlangıcı itibarıyla AKS' ye kayıtlı olmak</a:t>
            </a:r>
          </a:p>
          <a:p>
            <a:pPr marL="65600" marR="0" indent="-101600" defTabSz="169232">
              <a:tabLst>
                <a:tab pos="169232" algn="l"/>
              </a:tabLst>
            </a:pPr>
            <a:r>
              <a:rPr lang="tr" sz="650">
                <a:latin typeface="Tahoma"/>
              </a:rPr>
              <a:t>•	Destekleme yılı sonunda 41 yaşından gün almamış olmak</a:t>
            </a:r>
          </a:p>
          <a:p>
            <a:pPr marL="0" marR="0" indent="0" defTabSz="103632">
              <a:tabLst>
                <a:tab pos="103632" algn="l"/>
              </a:tabLst>
            </a:pPr>
            <a:r>
              <a:rPr lang="tr" sz="650">
                <a:latin typeface="Tahoma"/>
              </a:rPr>
              <a:t>•	Kadın yetiştiriciler</a:t>
            </a:r>
          </a:p>
          <a:p>
            <a:pPr marL="65600" marR="0" indent="-101600" defTabSz="169232">
              <a:tabLst>
                <a:tab pos="169232" algn="l"/>
              </a:tabLst>
            </a:pPr>
            <a:r>
              <a:rPr lang="tr" sz="650">
                <a:latin typeface="Tahoma"/>
              </a:rPr>
              <a:t>•	Birlik üyelik durumuna göre 0,4 katsayı</a:t>
            </a:r>
          </a:p>
        </p:txBody>
      </p:sp>
      <p:sp>
        <p:nvSpPr>
          <p:cNvPr id="15" name="Dikdörtgen 14"/>
          <p:cNvSpPr/>
          <p:nvPr/>
        </p:nvSpPr>
        <p:spPr>
          <a:xfrm>
            <a:off x="3026664" y="2807208"/>
            <a:ext cx="902208" cy="234696"/>
          </a:xfrm>
          <a:prstGeom prst="rect">
            <a:avLst/>
          </a:prstGeom>
          <a:solidFill>
            <a:srgbClr val="FFFFFF"/>
          </a:solidFill>
        </p:spPr>
        <p:txBody>
          <a:bodyPr lIns="0" tIns="0" rIns="0" bIns="0">
            <a:noAutofit/>
          </a:bodyPr>
          <a:lstStyle/>
          <a:p>
            <a:pPr marL="0" marR="0" indent="0"/>
            <a:r>
              <a:rPr lang="tr" sz="600" b="1">
                <a:latin typeface="Arial"/>
              </a:rPr>
              <a:t>Tespit Tarihleri</a:t>
            </a:r>
          </a:p>
          <a:p>
            <a:pPr marL="0" marR="0" indent="0"/>
            <a:r>
              <a:rPr lang="tr" sz="650">
                <a:latin typeface="Tahoma"/>
              </a:rPr>
              <a:t>1 Mayıs - 21 Kasım 2025</a:t>
            </a:r>
          </a:p>
        </p:txBody>
      </p:sp>
      <p:sp>
        <p:nvSpPr>
          <p:cNvPr id="16" name="Dikdörtgen 15"/>
          <p:cNvSpPr/>
          <p:nvPr/>
        </p:nvSpPr>
        <p:spPr>
          <a:xfrm>
            <a:off x="716280" y="3715512"/>
            <a:ext cx="771144" cy="310896"/>
          </a:xfrm>
          <a:prstGeom prst="rect">
            <a:avLst/>
          </a:prstGeom>
          <a:solidFill>
            <a:srgbClr val="FFFFFF"/>
          </a:solidFill>
        </p:spPr>
        <p:txBody>
          <a:bodyPr lIns="0" tIns="0" rIns="0" bIns="0">
            <a:noAutofit/>
          </a:bodyPr>
          <a:lstStyle/>
          <a:p>
            <a:pPr marL="0" marR="0" indent="0" algn="ctr">
              <a:lnSpc>
                <a:spcPct val="115000"/>
              </a:lnSpc>
            </a:pPr>
            <a:r>
              <a:rPr lang="tr" sz="600" b="1">
                <a:latin typeface="Arial"/>
              </a:rPr>
              <a:t>Planlı Gezginci Arıcı (42 TL / Koloni) (30 TL / Koloni)</a:t>
            </a:r>
          </a:p>
        </p:txBody>
      </p:sp>
      <p:sp>
        <p:nvSpPr>
          <p:cNvPr id="17" name="Dikdörtgen 16"/>
          <p:cNvSpPr/>
          <p:nvPr/>
        </p:nvSpPr>
        <p:spPr>
          <a:xfrm>
            <a:off x="1603248" y="3566160"/>
            <a:ext cx="1402080" cy="618744"/>
          </a:xfrm>
          <a:prstGeom prst="rect">
            <a:avLst/>
          </a:prstGeom>
          <a:solidFill>
            <a:srgbClr val="FFFFFF"/>
          </a:solidFill>
        </p:spPr>
        <p:txBody>
          <a:bodyPr lIns="0" tIns="0" rIns="0" bIns="0">
            <a:noAutofit/>
          </a:bodyPr>
          <a:lstStyle/>
          <a:p>
            <a:pPr marL="78300" marR="0" indent="-114300" defTabSz="181932">
              <a:tabLst>
                <a:tab pos="181932" algn="l"/>
              </a:tabLst>
            </a:pPr>
            <a:r>
              <a:rPr lang="tr" sz="650">
                <a:latin typeface="Tahoma"/>
              </a:rPr>
              <a:t>•	Destekleme yılı içerisinde kayıtlı olduğu ilçe dışına arı nakil ve konaklama işlemlerini ilgili mevzuat hükümlerine göre yaparak en az bir kez yer değiştiren arıcılara koloni başına ilave</a:t>
            </a:r>
          </a:p>
        </p:txBody>
      </p:sp>
      <p:sp>
        <p:nvSpPr>
          <p:cNvPr id="18" name="Dikdörtgen 17"/>
          <p:cNvSpPr/>
          <p:nvPr/>
        </p:nvSpPr>
        <p:spPr>
          <a:xfrm>
            <a:off x="3026664" y="3413760"/>
            <a:ext cx="859536" cy="228600"/>
          </a:xfrm>
          <a:prstGeom prst="rect">
            <a:avLst/>
          </a:prstGeom>
          <a:solidFill>
            <a:srgbClr val="FFFFFF"/>
          </a:solidFill>
        </p:spPr>
        <p:txBody>
          <a:bodyPr lIns="0" tIns="0" rIns="0" bIns="0">
            <a:noAutofit/>
          </a:bodyPr>
          <a:lstStyle/>
          <a:p>
            <a:pPr marL="0" marR="0" indent="0"/>
            <a:r>
              <a:rPr lang="tr" sz="600" b="1">
                <a:latin typeface="Arial"/>
              </a:rPr>
              <a:t>Destek Başvuruları</a:t>
            </a:r>
          </a:p>
          <a:p>
            <a:pPr marL="0" marR="0" indent="0"/>
            <a:r>
              <a:rPr lang="tr" sz="650">
                <a:latin typeface="Tahoma"/>
              </a:rPr>
              <a:t>1 Eylül-14 Kasım 2025</a:t>
            </a:r>
          </a:p>
        </p:txBody>
      </p:sp>
      <p:sp>
        <p:nvSpPr>
          <p:cNvPr id="19" name="Dikdörtgen 18"/>
          <p:cNvSpPr/>
          <p:nvPr/>
        </p:nvSpPr>
        <p:spPr>
          <a:xfrm>
            <a:off x="3953256" y="2810256"/>
            <a:ext cx="944880" cy="832104"/>
          </a:xfrm>
          <a:prstGeom prst="rect">
            <a:avLst/>
          </a:prstGeom>
          <a:solidFill>
            <a:srgbClr val="FFFFFF"/>
          </a:solidFill>
        </p:spPr>
        <p:txBody>
          <a:bodyPr lIns="0" tIns="0" rIns="0" bIns="0">
            <a:noAutofit/>
          </a:bodyPr>
          <a:lstStyle/>
          <a:p>
            <a:pPr marL="0" marR="0" indent="0">
              <a:lnSpc>
                <a:spcPct val="121000"/>
              </a:lnSpc>
            </a:pPr>
            <a:r>
              <a:rPr lang="tr" sz="650">
                <a:latin typeface="Tahoma"/>
              </a:rPr>
              <a:t>Başvurularda birlik üyesi olmayan üreticiler kayıtlı oldukları il/ilçe müdürlüklerine, birlik üyesi üreticiler ise üyesi oldukları birliğe başvuru yapmaları gerekmektedir.</a:t>
            </a:r>
          </a:p>
        </p:txBody>
      </p:sp>
      <p:sp>
        <p:nvSpPr>
          <p:cNvPr id="20" name="Dikdörtgen 19"/>
          <p:cNvSpPr/>
          <p:nvPr/>
        </p:nvSpPr>
        <p:spPr>
          <a:xfrm>
            <a:off x="716280" y="4343400"/>
            <a:ext cx="789432" cy="323088"/>
          </a:xfrm>
          <a:prstGeom prst="rect">
            <a:avLst/>
          </a:prstGeom>
          <a:solidFill>
            <a:srgbClr val="FFFFFF"/>
          </a:solidFill>
        </p:spPr>
        <p:txBody>
          <a:bodyPr lIns="0" tIns="0" rIns="0" bIns="0">
            <a:noAutofit/>
          </a:bodyPr>
          <a:lstStyle/>
          <a:p>
            <a:pPr marL="0" marR="0" indent="0" algn="ctr">
              <a:lnSpc>
                <a:spcPct val="115000"/>
              </a:lnSpc>
            </a:pPr>
            <a:r>
              <a:rPr lang="tr" sz="600" b="1">
                <a:latin typeface="Arial"/>
              </a:rPr>
              <a:t>Birinci Derece Örgüt Üyeliği (28 TL / Koloni)</a:t>
            </a:r>
          </a:p>
        </p:txBody>
      </p:sp>
      <p:sp>
        <p:nvSpPr>
          <p:cNvPr id="21" name="Dikdörtgen 20"/>
          <p:cNvSpPr/>
          <p:nvPr/>
        </p:nvSpPr>
        <p:spPr>
          <a:xfrm>
            <a:off x="1603248" y="4255008"/>
            <a:ext cx="1408176" cy="512064"/>
          </a:xfrm>
          <a:prstGeom prst="rect">
            <a:avLst/>
          </a:prstGeom>
          <a:solidFill>
            <a:srgbClr val="FFFFFF"/>
          </a:solidFill>
        </p:spPr>
        <p:txBody>
          <a:bodyPr lIns="0" tIns="0" rIns="0" bIns="0">
            <a:noAutofit/>
          </a:bodyPr>
          <a:lstStyle/>
          <a:p>
            <a:pPr marL="78300" marR="0" indent="-114300"/>
            <a:r>
              <a:rPr lang="tr" sz="650">
                <a:latin typeface="Tahoma"/>
              </a:rPr>
              <a:t>• Bakanlık tarafından yapılan derecelendirme sonucunda 1. derece tarımsal örgüt olan birliklere üye üreticilerin kolonilerine (arılı kovan)</a:t>
            </a:r>
          </a:p>
        </p:txBody>
      </p:sp>
      <p:sp>
        <p:nvSpPr>
          <p:cNvPr id="22" name="Dikdörtgen 21"/>
          <p:cNvSpPr/>
          <p:nvPr/>
        </p:nvSpPr>
        <p:spPr>
          <a:xfrm>
            <a:off x="481584" y="7141464"/>
            <a:ext cx="1417320" cy="10363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87680" y="3709416"/>
            <a:ext cx="4306824" cy="3243072"/>
          </a:xfrm>
          <a:prstGeom prst="rect">
            <a:avLst/>
          </a:prstGeom>
        </p:spPr>
      </p:pic>
      <p:pic>
        <p:nvPicPr>
          <p:cNvPr id="3" name="Resim 2"/>
          <p:cNvPicPr>
            <a:picLocks noChangeAspect="1"/>
          </p:cNvPicPr>
          <p:nvPr/>
        </p:nvPicPr>
        <p:blipFill>
          <a:blip r:embed="rId3"/>
          <a:stretch>
            <a:fillRect/>
          </a:stretch>
        </p:blipFill>
        <p:spPr>
          <a:xfrm>
            <a:off x="2529840" y="7050024"/>
            <a:ext cx="310896" cy="310896"/>
          </a:xfrm>
          <a:prstGeom prst="rect">
            <a:avLst/>
          </a:prstGeom>
        </p:spPr>
      </p:pic>
      <p:sp>
        <p:nvSpPr>
          <p:cNvPr id="4" name="Dikdörtgen 3"/>
          <p:cNvSpPr/>
          <p:nvPr/>
        </p:nvSpPr>
        <p:spPr>
          <a:xfrm>
            <a:off x="518160" y="271272"/>
            <a:ext cx="1789176" cy="105156"/>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518160" y="537972"/>
            <a:ext cx="1789176" cy="361188"/>
          </a:xfrm>
          <a:prstGeom prst="rect">
            <a:avLst/>
          </a:prstGeom>
          <a:solidFill>
            <a:srgbClr val="FFFFFF"/>
          </a:solidFill>
        </p:spPr>
        <p:txBody>
          <a:bodyPr lIns="0" tIns="0" rIns="0" bIns="0">
            <a:noAutofit/>
          </a:bodyPr>
          <a:lstStyle/>
          <a:p>
            <a:pPr marL="0" marR="0" indent="0">
              <a:lnSpc>
                <a:spcPct val="95000"/>
              </a:lnSpc>
            </a:pPr>
            <a:r>
              <a:rPr lang="tr" sz="1200" b="1">
                <a:latin typeface="Segoe UI"/>
              </a:rPr>
              <a:t>2025 YILI İPEK BÖCEĞİ DESTEĞİ</a:t>
            </a:r>
          </a:p>
        </p:txBody>
      </p:sp>
      <p:sp>
        <p:nvSpPr>
          <p:cNvPr id="6" name="Dikdörtgen 5"/>
          <p:cNvSpPr/>
          <p:nvPr/>
        </p:nvSpPr>
        <p:spPr>
          <a:xfrm>
            <a:off x="4684776" y="280416"/>
            <a:ext cx="161544" cy="106680"/>
          </a:xfrm>
          <a:prstGeom prst="rect">
            <a:avLst/>
          </a:prstGeom>
          <a:solidFill>
            <a:srgbClr val="FFFFFF"/>
          </a:solidFill>
        </p:spPr>
        <p:txBody>
          <a:bodyPr wrap="none" lIns="0" tIns="0" rIns="0" bIns="0">
            <a:noAutofit/>
          </a:bodyPr>
          <a:lstStyle/>
          <a:p>
            <a:pPr marL="0" marR="0" indent="0"/>
            <a:r>
              <a:rPr lang="tr" sz="750">
                <a:latin typeface="Arial"/>
              </a:rPr>
              <a:t>64</a:t>
            </a:r>
          </a:p>
        </p:txBody>
      </p:sp>
      <p:graphicFrame>
        <p:nvGraphicFramePr>
          <p:cNvPr id="7" name="Tablo 6"/>
          <p:cNvGraphicFramePr>
            <a:graphicFrameLocks noGrp="1"/>
          </p:cNvGraphicFramePr>
          <p:nvPr/>
        </p:nvGraphicFramePr>
        <p:xfrm>
          <a:off x="502920" y="1347216"/>
          <a:ext cx="4279392" cy="2289048"/>
        </p:xfrm>
        <a:graphic>
          <a:graphicData uri="http://schemas.openxmlformats.org/drawingml/2006/table">
            <a:tbl>
              <a:tblPr/>
              <a:tblGrid>
                <a:gridCol w="911352"/>
                <a:gridCol w="1420368"/>
                <a:gridCol w="993648"/>
                <a:gridCol w="954024"/>
              </a:tblGrid>
              <a:tr h="445008">
                <a:tc>
                  <a:txBody>
                    <a:bodyPr/>
                    <a:lstStyle/>
                    <a:p>
                      <a:pPr marL="0" marR="0" indent="0" algn="ctr"/>
                      <a:r>
                        <a:rPr lang="tr" sz="600" b="1">
                          <a:latin typeface="Arial"/>
                        </a:rPr>
                        <a:t>DESTEK TÜRÜ</a:t>
                      </a:r>
                    </a:p>
                  </a:txBody>
                  <a:tcPr marL="0" marR="0" marT="0" marB="0" anchor="ctr">
                    <a:solidFill>
                      <a:srgbClr val="F0677B"/>
                    </a:solidFill>
                  </a:tcPr>
                </a:tc>
                <a:tc>
                  <a:txBody>
                    <a:bodyPr/>
                    <a:lstStyle/>
                    <a:p>
                      <a:pPr marL="0" marR="0" indent="0" algn="ctr"/>
                      <a:r>
                        <a:rPr lang="tr" sz="600" b="1">
                          <a:latin typeface="Arial"/>
                        </a:rPr>
                        <a:t>KOŞULLAR</a:t>
                      </a:r>
                    </a:p>
                  </a:txBody>
                  <a:tcPr marL="0" marR="0" marT="0" marB="0" anchor="ctr">
                    <a:solidFill>
                      <a:srgbClr val="F0677B"/>
                    </a:solidFill>
                  </a:tcPr>
                </a:tc>
                <a:tc>
                  <a:txBody>
                    <a:bodyPr/>
                    <a:lstStyle/>
                    <a:p>
                      <a:pPr marL="0" marR="0" indent="88900"/>
                      <a:r>
                        <a:rPr lang="tr" sz="600" b="1">
                          <a:latin typeface="Arial"/>
                        </a:rPr>
                        <a:t>BAŞVURU TARİHLERİ</a:t>
                      </a:r>
                    </a:p>
                  </a:txBody>
                  <a:tcPr marL="0" marR="0" marT="0" marB="0" anchor="ctr">
                    <a:solidFill>
                      <a:srgbClr val="F0677B"/>
                    </a:solidFill>
                  </a:tcPr>
                </a:tc>
                <a:tc>
                  <a:txBody>
                    <a:bodyPr/>
                    <a:lstStyle/>
                    <a:p>
                      <a:pPr marL="0" marR="0" indent="0" algn="r"/>
                      <a:r>
                        <a:rPr lang="tr" sz="600" b="1">
                          <a:latin typeface="Arial"/>
                        </a:rPr>
                        <a:t>BAŞVURU YERİ/ŞEKLİ</a:t>
                      </a:r>
                    </a:p>
                  </a:txBody>
                  <a:tcPr marL="0" marR="0" marT="0" marB="0" anchor="ctr">
                    <a:solidFill>
                      <a:srgbClr val="F0677B"/>
                    </a:solidFill>
                  </a:tcPr>
                </a:tc>
              </a:tr>
              <a:tr h="1075944">
                <a:tc>
                  <a:txBody>
                    <a:bodyPr/>
                    <a:lstStyle/>
                    <a:p>
                      <a:pPr marL="0" marR="0" indent="0" algn="ctr">
                        <a:lnSpc>
                          <a:spcPct val="115000"/>
                        </a:lnSpc>
                      </a:pPr>
                      <a:r>
                        <a:rPr lang="tr" sz="600" b="1">
                          <a:latin typeface="Arial"/>
                        </a:rPr>
                        <a:t>Temel İpek Böceği Desteği (1.100 TL/kg)</a:t>
                      </a:r>
                    </a:p>
                  </a:txBody>
                  <a:tcPr marL="0" marR="0" marT="0" marB="0" anchor="ctr">
                    <a:solidFill>
                      <a:srgbClr val="EEB5BC"/>
                    </a:solidFill>
                  </a:tcPr>
                </a:tc>
                <a:tc>
                  <a:txBody>
                    <a:bodyPr/>
                    <a:lstStyle/>
                    <a:p>
                      <a:pPr marL="91000" marR="0" indent="-127000" defTabSz="194632">
                        <a:tabLst>
                          <a:tab pos="194632" algn="l"/>
                        </a:tabLst>
                      </a:pPr>
                      <a:r>
                        <a:rPr lang="tr" sz="650">
                          <a:latin typeface="Tahoma"/>
                        </a:rPr>
                        <a:t>•	İpekböcekçiliği Kayıt Sistemine (İKS) Kayıtlı,</a:t>
                      </a:r>
                    </a:p>
                    <a:p>
                      <a:pPr marL="91000" marR="0" indent="-127000" defTabSz="194632">
                        <a:tabLst>
                          <a:tab pos="194632" algn="l"/>
                        </a:tabLst>
                      </a:pPr>
                      <a:r>
                        <a:rPr lang="tr" sz="650">
                          <a:latin typeface="Tahoma"/>
                        </a:rPr>
                        <a:t>•	İlkbahar üretim döneminde yaş koza üretimini gerçekleştirmiş,</a:t>
                      </a:r>
                    </a:p>
                    <a:p>
                      <a:pPr marL="0" marR="0" indent="0" defTabSz="103632">
                        <a:tabLst>
                          <a:tab pos="103632" algn="l"/>
                        </a:tabLst>
                      </a:pPr>
                      <a:r>
                        <a:rPr lang="tr" sz="650">
                          <a:latin typeface="Tahoma"/>
                        </a:rPr>
                        <a:t>•	Ürettiği yaş kozayı</a:t>
                      </a:r>
                    </a:p>
                    <a:p>
                      <a:pPr marL="91000" marR="0" indent="12700"/>
                      <a:r>
                        <a:rPr lang="tr" sz="650">
                          <a:latin typeface="Tahoma"/>
                        </a:rPr>
                        <a:t>Kozabirlik/kooperatifleri veya faaliyet alanı kozadan flatürle ipek çekimi olan işletmelere satmış olan üreticilere kg başına yaş koza destekleme ödemesi yapılır.</a:t>
                      </a:r>
                    </a:p>
                  </a:txBody>
                  <a:tcPr marL="0" marR="0" marT="0" marB="0" anchor="b">
                    <a:solidFill>
                      <a:srgbClr val="EEB5BC"/>
                    </a:solidFill>
                  </a:tcPr>
                </a:tc>
                <a:tc rowSpan="2">
                  <a:txBody>
                    <a:bodyPr/>
                    <a:lstStyle/>
                    <a:p>
                      <a:pPr marL="0" marR="0" indent="0">
                        <a:lnSpc>
                          <a:spcPct val="121000"/>
                        </a:lnSpc>
                        <a:spcAft>
                          <a:spcPts val="630"/>
                        </a:spcAft>
                      </a:pPr>
                      <a:r>
                        <a:rPr lang="tr" sz="650">
                          <a:latin typeface="Tahoma"/>
                        </a:rPr>
                        <a:t>Başvurular iki şekilde yapılmakta olup;</a:t>
                      </a:r>
                    </a:p>
                    <a:p>
                      <a:pPr marL="103700" marR="0" indent="-139700" defTabSz="204284">
                        <a:lnSpc>
                          <a:spcPct val="127000"/>
                        </a:lnSpc>
                        <a:spcAft>
                          <a:spcPts val="630"/>
                        </a:spcAft>
                        <a:tabLst>
                          <a:tab pos="204284" algn="l"/>
                        </a:tabLst>
                      </a:pPr>
                      <a:r>
                        <a:rPr lang="tr" sz="650">
                          <a:latin typeface="Tahoma"/>
                        </a:rPr>
                        <a:t>•	Tohum talepleri </a:t>
                      </a:r>
                      <a:r>
                        <a:rPr lang="tr" sz="600" b="1">
                          <a:latin typeface="Arial"/>
                        </a:rPr>
                        <a:t>15 Mart 2025 </a:t>
                      </a:r>
                      <a:r>
                        <a:rPr lang="tr" sz="650">
                          <a:latin typeface="Tahoma"/>
                        </a:rPr>
                        <a:t>tarihinde başlayıp </a:t>
                      </a:r>
                      <a:r>
                        <a:rPr lang="tr" sz="600" b="1">
                          <a:latin typeface="Arial"/>
                        </a:rPr>
                        <a:t>31 Mayıs 2025 </a:t>
                      </a:r>
                      <a:r>
                        <a:rPr lang="tr" sz="650">
                          <a:latin typeface="Tahoma"/>
                        </a:rPr>
                        <a:t>tarihinde son bulur.</a:t>
                      </a:r>
                    </a:p>
                    <a:p>
                      <a:pPr marL="103700" marR="0" indent="-139700" defTabSz="204284">
                        <a:lnSpc>
                          <a:spcPct val="127000"/>
                        </a:lnSpc>
                        <a:tabLst>
                          <a:tab pos="204284" algn="l"/>
                        </a:tabLst>
                      </a:pPr>
                      <a:r>
                        <a:rPr lang="tr" sz="650">
                          <a:latin typeface="Tahoma"/>
                        </a:rPr>
                        <a:t>•	Yaş koza teslim başvuruları </a:t>
                      </a:r>
                      <a:r>
                        <a:rPr lang="tr" sz="600" b="1">
                          <a:latin typeface="Arial"/>
                        </a:rPr>
                        <a:t>Mayıs ayında başlayıp 31 Temmuz 2025 </a:t>
                      </a:r>
                      <a:r>
                        <a:rPr lang="tr" sz="650">
                          <a:latin typeface="Tahoma"/>
                        </a:rPr>
                        <a:t>tarihinde son bulur.</a:t>
                      </a:r>
                    </a:p>
                  </a:txBody>
                  <a:tcPr marL="0" marR="0" marT="0" marB="0" anchor="ctr">
                    <a:solidFill>
                      <a:srgbClr val="F0677B"/>
                    </a:solidFill>
                  </a:tcPr>
                </a:tc>
                <a:tc rowSpan="2">
                  <a:txBody>
                    <a:bodyPr/>
                    <a:lstStyle/>
                    <a:p>
                      <a:pPr marL="0" marR="0" indent="0">
                        <a:lnSpc>
                          <a:spcPct val="121000"/>
                        </a:lnSpc>
                      </a:pPr>
                      <a:r>
                        <a:rPr lang="tr" sz="650">
                          <a:latin typeface="Tahoma"/>
                        </a:rPr>
                        <a:t>İl/ İlçe Müdürlükleri veya Tohum üreticisi kuruluş olan Kozabirliğe bağlı kooperatiflere, Diyarbakır ili için ise Kulp Koza Üreticileri Kooperatifine dilekçe ile başvuru yapılır.</a:t>
                      </a:r>
                    </a:p>
                  </a:txBody>
                  <a:tcPr marL="0" marR="0" marT="0" marB="0" anchor="ctr">
                    <a:solidFill>
                      <a:srgbClr val="F0677B"/>
                    </a:solidFill>
                  </a:tcPr>
                </a:tc>
              </a:tr>
              <a:tr h="768096">
                <a:tc>
                  <a:txBody>
                    <a:bodyPr/>
                    <a:lstStyle/>
                    <a:p>
                      <a:pPr marL="0" marR="0" indent="0" algn="ctr">
                        <a:lnSpc>
                          <a:spcPct val="118000"/>
                        </a:lnSpc>
                      </a:pPr>
                      <a:r>
                        <a:rPr lang="tr" sz="600" b="1">
                          <a:latin typeface="Arial"/>
                        </a:rPr>
                        <a:t>Genç/Kadın Yetiştirici (440 TL/kg)</a:t>
                      </a:r>
                    </a:p>
                  </a:txBody>
                  <a:tcPr marL="0" marR="0" marT="0" marB="0" anchor="ctr">
                    <a:solidFill>
                      <a:srgbClr val="EF9F92"/>
                    </a:solidFill>
                  </a:tcPr>
                </a:tc>
                <a:tc>
                  <a:txBody>
                    <a:bodyPr/>
                    <a:lstStyle/>
                    <a:p>
                      <a:pPr marL="91000" marR="0" indent="-127000" defTabSz="194632">
                        <a:tabLst>
                          <a:tab pos="194632" algn="l"/>
                        </a:tabLst>
                      </a:pPr>
                      <a:r>
                        <a:rPr lang="tr" sz="650">
                          <a:latin typeface="Tahoma"/>
                        </a:rPr>
                        <a:t>•	Destekleme yılı sonunda 41 yaşından gün almamış genç üreticiler</a:t>
                      </a:r>
                    </a:p>
                    <a:p>
                      <a:pPr marL="0" marR="0" indent="0" defTabSz="103632">
                        <a:spcAft>
                          <a:spcPts val="560"/>
                        </a:spcAft>
                        <a:tabLst>
                          <a:tab pos="103632" algn="l"/>
                        </a:tabLst>
                      </a:pPr>
                      <a:r>
                        <a:rPr lang="tr" sz="650">
                          <a:latin typeface="Tahoma"/>
                        </a:rPr>
                        <a:t>•	Kadın üreticilere</a:t>
                      </a:r>
                    </a:p>
                    <a:p>
                      <a:pPr marL="0" marR="0" indent="0"/>
                      <a:r>
                        <a:rPr lang="tr" sz="650">
                          <a:latin typeface="Tahoma"/>
                        </a:rPr>
                        <a:t>kg başına ilave yaş koza destekleme ödemesi yapılır.</a:t>
                      </a:r>
                    </a:p>
                  </a:txBody>
                  <a:tcPr marL="0" marR="0" marT="0" marB="0" anchor="b">
                    <a:solidFill>
                      <a:srgbClr val="EF9F92"/>
                    </a:solidFill>
                  </a:tcPr>
                </a:tc>
                <a:tc vMerge="1">
                  <a:txBody>
                    <a:bodyPr/>
                    <a:lstStyle/>
                    <a:p>
                      <a:endParaRPr sz="3700"/>
                    </a:p>
                  </a:txBody>
                  <a:tcPr marL="0" marR="0" marT="0" marB="0"/>
                </a:tc>
                <a:tc vMerge="1">
                  <a:txBody>
                    <a:bodyPr/>
                    <a:lstStyle/>
                    <a:p>
                      <a:endParaRPr sz="3700"/>
                    </a:p>
                  </a:txBody>
                  <a:tcPr marL="0" marR="0" marT="0" marB="0"/>
                </a:tc>
              </a:tr>
            </a:tbl>
          </a:graphicData>
        </a:graphic>
      </p:graphicFrame>
      <p:sp>
        <p:nvSpPr>
          <p:cNvPr id="8" name="Dikdörtgen 7"/>
          <p:cNvSpPr/>
          <p:nvPr/>
        </p:nvSpPr>
        <p:spPr>
          <a:xfrm>
            <a:off x="3416808" y="7141464"/>
            <a:ext cx="1420368" cy="103632"/>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DF6EF"/>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98576" y="2880360"/>
            <a:ext cx="3950208" cy="3800856"/>
          </a:xfrm>
          <a:prstGeom prst="rect">
            <a:avLst/>
          </a:prstGeom>
        </p:spPr>
      </p:pic>
      <p:pic>
        <p:nvPicPr>
          <p:cNvPr id="3" name="Resim 2"/>
          <p:cNvPicPr>
            <a:picLocks noChangeAspect="1"/>
          </p:cNvPicPr>
          <p:nvPr/>
        </p:nvPicPr>
        <p:blipFill>
          <a:blip r:embed="rId3"/>
          <a:stretch>
            <a:fillRect/>
          </a:stretch>
        </p:blipFill>
        <p:spPr>
          <a:xfrm>
            <a:off x="2523744" y="7065264"/>
            <a:ext cx="283464" cy="283464"/>
          </a:xfrm>
          <a:prstGeom prst="rect">
            <a:avLst/>
          </a:prstGeom>
        </p:spPr>
      </p:pic>
      <p:sp>
        <p:nvSpPr>
          <p:cNvPr id="4" name="Dikdörtgen 3"/>
          <p:cNvSpPr/>
          <p:nvPr/>
        </p:nvSpPr>
        <p:spPr>
          <a:xfrm>
            <a:off x="3413760" y="271272"/>
            <a:ext cx="1374648"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5" name="Dikdörtgen 4"/>
          <p:cNvSpPr/>
          <p:nvPr/>
        </p:nvSpPr>
        <p:spPr>
          <a:xfrm>
            <a:off x="688848" y="1301496"/>
            <a:ext cx="3066288" cy="1328928"/>
          </a:xfrm>
          <a:prstGeom prst="rect">
            <a:avLst/>
          </a:prstGeom>
          <a:solidFill>
            <a:srgbClr val="FFFFFF"/>
          </a:solidFill>
        </p:spPr>
        <p:txBody>
          <a:bodyPr lIns="0" tIns="0" rIns="0" bIns="0">
            <a:noAutofit/>
          </a:bodyPr>
          <a:lstStyle/>
          <a:p>
            <a:pPr marL="0" marR="0" indent="14732" algn="just"/>
            <a:r>
              <a:rPr lang="tr" sz="3300" b="1">
                <a:solidFill>
                  <a:srgbClr val="343434"/>
                </a:solidFill>
                <a:latin typeface="Arial"/>
              </a:rPr>
              <a:t>HAYVANSAL ÜRETİMİN PLANLANMASI</a:t>
            </a:r>
          </a:p>
        </p:txBody>
      </p:sp>
      <p:sp>
        <p:nvSpPr>
          <p:cNvPr id="6" name="Dikdörtgen 5"/>
          <p:cNvSpPr/>
          <p:nvPr/>
        </p:nvSpPr>
        <p:spPr>
          <a:xfrm>
            <a:off x="3316224" y="6586728"/>
            <a:ext cx="405384" cy="103632"/>
          </a:xfrm>
          <a:prstGeom prst="rect">
            <a:avLst/>
          </a:prstGeom>
          <a:solidFill>
            <a:srgbClr val="FFFFFF"/>
          </a:solidFill>
        </p:spPr>
        <p:txBody>
          <a:bodyPr wrap="none" lIns="0" tIns="0" rIns="0" bIns="0">
            <a:noAutofit/>
          </a:bodyPr>
          <a:lstStyle/>
          <a:p>
            <a:pPr marL="0" marR="0" indent="0"/>
            <a:r>
              <a:rPr lang="tr" sz="800" i="1" baseline="30000">
                <a:solidFill>
                  <a:srgbClr val="868765"/>
                </a:solidFill>
                <a:latin typeface="Arial"/>
              </a:rPr>
              <a:t>T</a:t>
            </a:r>
            <a:r>
              <a:rPr lang="tr" sz="800" i="1">
                <a:solidFill>
                  <a:srgbClr val="868765"/>
                </a:solidFill>
                <a:latin typeface="Arial"/>
              </a:rPr>
              <a:t>f</a:t>
            </a:r>
            <a:r>
              <a:rPr lang="tr" sz="800" i="1" baseline="30000">
                <a:solidFill>
                  <a:srgbClr val="868765"/>
                </a:solidFill>
                <a:latin typeface="Arial"/>
              </a:rPr>
              <a:t>r</a:t>
            </a:r>
            <a:r>
              <a:rPr lang="tr" sz="800" i="1">
                <a:solidFill>
                  <a:srgbClr val="868765"/>
                </a:solidFill>
                <a:latin typeface="Arial"/>
              </a:rPr>
              <a:t>-:~ -</a:t>
            </a:r>
          </a:p>
        </p:txBody>
      </p:sp>
      <p:sp>
        <p:nvSpPr>
          <p:cNvPr id="8" name="Dikdörtgen 7"/>
          <p:cNvSpPr/>
          <p:nvPr/>
        </p:nvSpPr>
        <p:spPr>
          <a:xfrm>
            <a:off x="947928" y="4593336"/>
            <a:ext cx="1636776" cy="146304"/>
          </a:xfrm>
          <a:prstGeom prst="rect">
            <a:avLst/>
          </a:prstGeom>
          <a:solidFill>
            <a:srgbClr val="C7A383"/>
          </a:solidFill>
        </p:spPr>
        <p:txBody>
          <a:bodyPr wrap="none" lIns="0" tIns="0" rIns="0" bIns="0">
            <a:noAutofit/>
          </a:bodyPr>
          <a:lstStyle/>
          <a:p>
            <a:pPr marL="0" marR="0" indent="0" algn="r"/>
            <a:r>
              <a:rPr lang="tr" sz="850" b="1">
                <a:solidFill>
                  <a:srgbClr val="FFF6EF"/>
                </a:solidFill>
                <a:latin typeface="Segoe UI"/>
              </a:rPr>
              <a:t>Besilik Materyal Planlı Üretim</a:t>
            </a:r>
          </a:p>
        </p:txBody>
      </p:sp>
      <p:sp>
        <p:nvSpPr>
          <p:cNvPr id="9" name="Dikdörtgen 8"/>
          <p:cNvSpPr/>
          <p:nvPr/>
        </p:nvSpPr>
        <p:spPr>
          <a:xfrm>
            <a:off x="2060448" y="4803648"/>
            <a:ext cx="521208" cy="128016"/>
          </a:xfrm>
          <a:prstGeom prst="rect">
            <a:avLst/>
          </a:prstGeom>
          <a:solidFill>
            <a:srgbClr val="C7A383"/>
          </a:solidFill>
        </p:spPr>
        <p:txBody>
          <a:bodyPr wrap="none" lIns="0" tIns="0" rIns="0" bIns="0">
            <a:noAutofit/>
          </a:bodyPr>
          <a:lstStyle/>
          <a:p>
            <a:pPr marL="0" marR="0" indent="0" algn="r"/>
            <a:r>
              <a:rPr lang="tr" sz="850" b="1">
                <a:solidFill>
                  <a:srgbClr val="FFF6EF"/>
                </a:solidFill>
                <a:latin typeface="Segoe UI"/>
              </a:rPr>
              <a:t>Bölgeleri</a:t>
            </a:r>
          </a:p>
        </p:txBody>
      </p:sp>
      <p:sp>
        <p:nvSpPr>
          <p:cNvPr id="11" name="Dikdörtgen 10"/>
          <p:cNvSpPr/>
          <p:nvPr/>
        </p:nvSpPr>
        <p:spPr>
          <a:xfrm>
            <a:off x="1182624" y="3803904"/>
            <a:ext cx="1338072" cy="121920"/>
          </a:xfrm>
          <a:prstGeom prst="rect">
            <a:avLst/>
          </a:prstGeom>
          <a:solidFill>
            <a:srgbClr val="C7A383"/>
          </a:solidFill>
        </p:spPr>
        <p:txBody>
          <a:bodyPr wrap="none" lIns="0" tIns="0" rIns="0" bIns="0">
            <a:noAutofit/>
          </a:bodyPr>
          <a:lstStyle/>
          <a:p>
            <a:pPr marL="0" marR="0" indent="0" algn="r"/>
            <a:r>
              <a:rPr lang="tr" sz="850" b="1">
                <a:solidFill>
                  <a:srgbClr val="FFF6EF"/>
                </a:solidFill>
                <a:latin typeface="Segoe UI"/>
              </a:rPr>
              <a:t>Süt Üretimi Planlı Üretim</a:t>
            </a:r>
          </a:p>
        </p:txBody>
      </p:sp>
      <p:sp>
        <p:nvSpPr>
          <p:cNvPr id="12" name="Dikdörtgen 11"/>
          <p:cNvSpPr/>
          <p:nvPr/>
        </p:nvSpPr>
        <p:spPr>
          <a:xfrm>
            <a:off x="2051304" y="4017264"/>
            <a:ext cx="521208" cy="128016"/>
          </a:xfrm>
          <a:prstGeom prst="rect">
            <a:avLst/>
          </a:prstGeom>
          <a:solidFill>
            <a:srgbClr val="C7A383"/>
          </a:solidFill>
        </p:spPr>
        <p:txBody>
          <a:bodyPr wrap="none" lIns="0" tIns="0" rIns="0" bIns="0">
            <a:noAutofit/>
          </a:bodyPr>
          <a:lstStyle/>
          <a:p>
            <a:pPr marL="0" marR="0" indent="0" algn="r"/>
            <a:r>
              <a:rPr lang="tr" sz="850" b="1">
                <a:solidFill>
                  <a:srgbClr val="FFF6EF"/>
                </a:solidFill>
                <a:latin typeface="Segoe UI"/>
              </a:rPr>
              <a:t>Bölgeleri</a:t>
            </a:r>
          </a:p>
        </p:txBody>
      </p:sp>
      <p:sp>
        <p:nvSpPr>
          <p:cNvPr id="14" name="Dikdörtgen 13"/>
          <p:cNvSpPr/>
          <p:nvPr/>
        </p:nvSpPr>
        <p:spPr>
          <a:xfrm>
            <a:off x="1112520" y="6025896"/>
            <a:ext cx="1459992" cy="551688"/>
          </a:xfrm>
          <a:prstGeom prst="rect">
            <a:avLst/>
          </a:prstGeom>
          <a:solidFill>
            <a:srgbClr val="C7A383"/>
          </a:solidFill>
        </p:spPr>
        <p:txBody>
          <a:bodyPr lIns="0" tIns="0" rIns="0" bIns="0">
            <a:noAutofit/>
          </a:bodyPr>
          <a:lstStyle/>
          <a:p>
            <a:pPr marL="0" marR="0" indent="0" algn="r">
              <a:lnSpc>
                <a:spcPct val="132000"/>
              </a:lnSpc>
            </a:pPr>
            <a:r>
              <a:rPr lang="tr" sz="850" b="1">
                <a:solidFill>
                  <a:srgbClr val="FFF6EF"/>
                </a:solidFill>
                <a:latin typeface="Segoe UI"/>
              </a:rPr>
              <a:t>Küçükbaş Hayvan</a:t>
            </a:r>
          </a:p>
          <a:p>
            <a:pPr marL="0" marR="0" indent="0" algn="r">
              <a:lnSpc>
                <a:spcPct val="132000"/>
              </a:lnSpc>
            </a:pPr>
            <a:r>
              <a:rPr lang="tr" sz="850" b="1">
                <a:solidFill>
                  <a:srgbClr val="FFF6EF"/>
                </a:solidFill>
                <a:latin typeface="Segoe UI"/>
              </a:rPr>
              <a:t>Yetiştiriciliği Planlı Üretim Bölgeleri</a:t>
            </a:r>
          </a:p>
        </p:txBody>
      </p:sp>
      <p:sp>
        <p:nvSpPr>
          <p:cNvPr id="15" name="Dikdörtgen 14"/>
          <p:cNvSpPr/>
          <p:nvPr/>
        </p:nvSpPr>
        <p:spPr>
          <a:xfrm>
            <a:off x="1042416" y="5337048"/>
            <a:ext cx="1499616" cy="356616"/>
          </a:xfrm>
          <a:prstGeom prst="rect">
            <a:avLst/>
          </a:prstGeom>
          <a:solidFill>
            <a:srgbClr val="C7A383"/>
          </a:solidFill>
        </p:spPr>
        <p:txBody>
          <a:bodyPr lIns="0" tIns="0" rIns="0" bIns="0">
            <a:noAutofit/>
          </a:bodyPr>
          <a:lstStyle/>
          <a:p>
            <a:pPr marL="0" marR="0" indent="0" algn="r">
              <a:lnSpc>
                <a:spcPct val="134000"/>
              </a:lnSpc>
            </a:pPr>
            <a:r>
              <a:rPr lang="tr" sz="850" b="1">
                <a:solidFill>
                  <a:srgbClr val="FFF6EF"/>
                </a:solidFill>
                <a:latin typeface="Segoe UI"/>
              </a:rPr>
              <a:t>Kanatlı Yetiştiriciliği Planlı Üretim Bölgeleri (BROİLER)</a:t>
            </a:r>
          </a:p>
        </p:txBody>
      </p:sp>
      <p:sp>
        <p:nvSpPr>
          <p:cNvPr id="16" name="Dikdörtgen 15"/>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81495" y="1095513"/>
            <a:ext cx="4306957" cy="4218608"/>
          </a:xfrm>
          <a:prstGeom prst="rect">
            <a:avLst/>
          </a:prstGeom>
        </p:spPr>
      </p:pic>
      <p:sp>
        <p:nvSpPr>
          <p:cNvPr id="3" name="Dikdörtgen 2"/>
          <p:cNvSpPr/>
          <p:nvPr/>
        </p:nvSpPr>
        <p:spPr>
          <a:xfrm>
            <a:off x="481495" y="269460"/>
            <a:ext cx="1373809" cy="128105"/>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4" name="Dikdörtgen 3"/>
          <p:cNvSpPr/>
          <p:nvPr/>
        </p:nvSpPr>
        <p:spPr>
          <a:xfrm>
            <a:off x="1175026" y="5967895"/>
            <a:ext cx="2964069" cy="446157"/>
          </a:xfrm>
          <a:prstGeom prst="rect">
            <a:avLst/>
          </a:prstGeom>
          <a:solidFill>
            <a:srgbClr val="FFFFFF"/>
          </a:solidFill>
        </p:spPr>
        <p:txBody>
          <a:bodyPr lIns="0" tIns="0" rIns="0" bIns="0">
            <a:noAutofit/>
          </a:bodyPr>
          <a:lstStyle/>
          <a:p>
            <a:pPr marL="0" marR="0" indent="0" algn="ctr">
              <a:lnSpc>
                <a:spcPct val="121000"/>
              </a:lnSpc>
            </a:pPr>
            <a:r>
              <a:rPr lang="tr" sz="1400" b="1">
                <a:latin typeface="Arial"/>
              </a:rPr>
              <a:t>Prof.Dr. Ahmet GÜMEN Tarım ve Orman Bakanı Yardımcısı</a:t>
            </a:r>
          </a:p>
        </p:txBody>
      </p:sp>
      <p:sp>
        <p:nvSpPr>
          <p:cNvPr id="5" name="Dikdörtgen 4"/>
          <p:cNvSpPr/>
          <p:nvPr/>
        </p:nvSpPr>
        <p:spPr>
          <a:xfrm>
            <a:off x="3370469" y="7138504"/>
            <a:ext cx="1417983" cy="106017"/>
          </a:xfrm>
          <a:prstGeom prst="rect">
            <a:avLst/>
          </a:prstGeom>
          <a:solidFill>
            <a:srgbClr val="FFFFFF"/>
          </a:solidFill>
        </p:spPr>
        <p:txBody>
          <a:bodyPr wrap="none" lIns="0" tIns="0" rIns="0" bIns="0">
            <a:noAutofit/>
          </a:bodyPr>
          <a:lstStyle/>
          <a:p>
            <a:pPr marL="0" marR="0" indent="0" algn="r"/>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08308" y="0"/>
            <a:ext cx="276836" cy="1051420"/>
          </a:xfrm>
          <a:prstGeom prst="rect">
            <a:avLst/>
          </a:prstGeom>
        </p:spPr>
      </p:pic>
      <p:pic>
        <p:nvPicPr>
          <p:cNvPr id="3" name="Resim 2"/>
          <p:cNvPicPr>
            <a:picLocks noChangeAspect="1"/>
          </p:cNvPicPr>
          <p:nvPr/>
        </p:nvPicPr>
        <p:blipFill>
          <a:blip r:embed="rId3"/>
          <a:stretch>
            <a:fillRect/>
          </a:stretch>
        </p:blipFill>
        <p:spPr>
          <a:xfrm>
            <a:off x="528506" y="1157680"/>
            <a:ext cx="4267200" cy="1269534"/>
          </a:xfrm>
          <a:prstGeom prst="rect">
            <a:avLst/>
          </a:prstGeom>
        </p:spPr>
      </p:pic>
      <p:sp>
        <p:nvSpPr>
          <p:cNvPr id="4" name="Dikdörtgen 3"/>
          <p:cNvSpPr/>
          <p:nvPr/>
        </p:nvSpPr>
        <p:spPr>
          <a:xfrm>
            <a:off x="4692242" y="279633"/>
            <a:ext cx="148205" cy="106260"/>
          </a:xfrm>
          <a:prstGeom prst="rect">
            <a:avLst/>
          </a:prstGeom>
          <a:solidFill>
            <a:srgbClr val="FFFFFF"/>
          </a:solidFill>
        </p:spPr>
        <p:txBody>
          <a:bodyPr wrap="none" lIns="0" tIns="0" rIns="0" bIns="0">
            <a:noAutofit/>
          </a:bodyPr>
          <a:lstStyle/>
          <a:p>
            <a:pPr marL="0" marR="0" indent="0"/>
            <a:r>
              <a:rPr lang="tr" sz="750" b="1">
                <a:latin typeface="Cambria"/>
              </a:rPr>
              <a:t>66</a:t>
            </a:r>
          </a:p>
        </p:txBody>
      </p:sp>
      <p:sp>
        <p:nvSpPr>
          <p:cNvPr id="5" name="Dikdörtgen 4"/>
          <p:cNvSpPr/>
          <p:nvPr/>
        </p:nvSpPr>
        <p:spPr>
          <a:xfrm>
            <a:off x="522913" y="274040"/>
            <a:ext cx="1851171" cy="103464"/>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522913" y="534099"/>
            <a:ext cx="1851171" cy="360726"/>
          </a:xfrm>
          <a:prstGeom prst="rect">
            <a:avLst/>
          </a:prstGeom>
          <a:solidFill>
            <a:srgbClr val="FFFFFF"/>
          </a:solidFill>
        </p:spPr>
        <p:txBody>
          <a:bodyPr lIns="0" tIns="0" rIns="0" bIns="0">
            <a:noAutofit/>
          </a:bodyPr>
          <a:lstStyle/>
          <a:p>
            <a:pPr marL="0" marR="0" indent="0">
              <a:lnSpc>
                <a:spcPct val="94000"/>
              </a:lnSpc>
            </a:pPr>
            <a:r>
              <a:rPr lang="tr" sz="1200" b="1">
                <a:latin typeface="Segoe UI"/>
              </a:rPr>
              <a:t>HAYVANSAL ÜRETİMİN PLANLANMASI</a:t>
            </a:r>
          </a:p>
        </p:txBody>
      </p:sp>
      <p:sp>
        <p:nvSpPr>
          <p:cNvPr id="7" name="Dikdörtgen 6"/>
          <p:cNvSpPr/>
          <p:nvPr/>
        </p:nvSpPr>
        <p:spPr>
          <a:xfrm>
            <a:off x="514524" y="2471955"/>
            <a:ext cx="4292367" cy="371912"/>
          </a:xfrm>
          <a:prstGeom prst="rect">
            <a:avLst/>
          </a:prstGeom>
          <a:solidFill>
            <a:srgbClr val="FFFFFF"/>
          </a:solidFill>
        </p:spPr>
        <p:txBody>
          <a:bodyPr lIns="0" tIns="0" rIns="0" bIns="0">
            <a:noAutofit/>
          </a:bodyPr>
          <a:lstStyle/>
          <a:p>
            <a:pPr marL="0" marR="0" indent="0" algn="just">
              <a:lnSpc>
                <a:spcPct val="127000"/>
              </a:lnSpc>
            </a:pPr>
            <a:r>
              <a:rPr lang="tr" sz="850">
                <a:latin typeface="Garamond"/>
              </a:rPr>
              <a:t>Hayvansal Üretimin Planlanmasına ilişkin 12.06.2025 tarihli Kurul Kararı ile hayvansal üretimde arz güvenliğinin sağlanması amacıyla;</a:t>
            </a:r>
          </a:p>
        </p:txBody>
      </p:sp>
      <p:sp>
        <p:nvSpPr>
          <p:cNvPr id="8" name="Dikdörtgen 7"/>
          <p:cNvSpPr/>
          <p:nvPr/>
        </p:nvSpPr>
        <p:spPr>
          <a:xfrm>
            <a:off x="581636" y="2891405"/>
            <a:ext cx="4253219" cy="4384646"/>
          </a:xfrm>
          <a:prstGeom prst="rect">
            <a:avLst/>
          </a:prstGeom>
          <a:solidFill>
            <a:srgbClr val="FFFFFF"/>
          </a:solidFill>
        </p:spPr>
        <p:txBody>
          <a:bodyPr lIns="0" tIns="0" rIns="0" bIns="0">
            <a:noAutofit/>
          </a:bodyPr>
          <a:lstStyle/>
          <a:p>
            <a:pPr marL="0" marR="0" indent="0" algn="just" defTabSz="150368">
              <a:lnSpc>
                <a:spcPct val="141000"/>
              </a:lnSpc>
              <a:tabLst>
                <a:tab pos="150368" algn="l"/>
              </a:tabLst>
            </a:pPr>
            <a:r>
              <a:rPr lang="tr" sz="850">
                <a:latin typeface="Garamond"/>
              </a:rPr>
              <a:t>1.	Kırmızı et, çiğ süt, kanatlı hayvan eti ve yumurtada üretim planlaması yapılmasına,</a:t>
            </a:r>
          </a:p>
          <a:p>
            <a:pPr marL="61989" marR="0" indent="-165100" algn="just" defTabSz="220739">
              <a:lnSpc>
                <a:spcPct val="141000"/>
              </a:lnSpc>
              <a:tabLst>
                <a:tab pos="220739" algn="l"/>
              </a:tabLst>
            </a:pPr>
            <a:r>
              <a:rPr lang="tr" sz="850">
                <a:latin typeface="Garamond"/>
              </a:rPr>
              <a:t>2.	Ülkemizi de içine alan Akdeniz havzasında yağış ve sıcaklık rejiminin değişmesi ve buna bağlı olarak özellikle Orta Anadolu’da su kaynaklarının giderek azalması sonucunda büyükbaş hayvancılık alanında; tarımsal açıdan yeraltı sularının yetersiz seviyede ve su kısıtı olduğunun Bakanlıkça tespit edildiği, “2025-2027 Yıllarında Yapılacak Bitkisel Üretime Yönelik Desteklemeler İle Diğer Bazı Tarımsal Desteklemelere Ödeme Yapılmasına Dair Tebliğ’in” (Tebliğ No: 2024/39) İkinci Bölümünün Desteklemeye İlişkin Esaslar başlıklı ve Planlı üretim desteği yan başlıklı 6. Maddesinin üçüncü fıkrasının (a) bendinde belirtilen il/ilçelerin hayvansal üretim planlamasında tarımsal amaçlı yer altı su kısıtı bölgesi olarak değerlendirilmesine;</a:t>
            </a:r>
          </a:p>
          <a:p>
            <a:pPr marL="61989" marR="0" indent="-165100" algn="just" defTabSz="217945">
              <a:lnSpc>
                <a:spcPct val="141000"/>
              </a:lnSpc>
              <a:tabLst>
                <a:tab pos="217945" algn="l"/>
              </a:tabLst>
            </a:pPr>
            <a:r>
              <a:rPr lang="tr" sz="850">
                <a:latin typeface="Garamond"/>
              </a:rPr>
              <a:t>3.	Süt ve besi planlama bölgesi illeri dışında büyük ovalarda yeni büyükbaş işletme kurulumuna izin verilmemesine,</a:t>
            </a:r>
          </a:p>
          <a:p>
            <a:pPr marL="61989" marR="0" indent="-165100" algn="just" defTabSz="220739">
              <a:lnSpc>
                <a:spcPct val="141000"/>
              </a:lnSpc>
              <a:tabLst>
                <a:tab pos="220739" algn="l"/>
              </a:tabLst>
            </a:pPr>
            <a:r>
              <a:rPr lang="tr" sz="850">
                <a:latin typeface="Garamond"/>
              </a:rPr>
              <a:t>4.	Tarımsal yer altı su kısıtı olan il/ilçelerde;</a:t>
            </a:r>
          </a:p>
          <a:p>
            <a:pPr marL="0" marR="0" indent="199589" algn="just">
              <a:lnSpc>
                <a:spcPct val="141000"/>
              </a:lnSpc>
            </a:pPr>
            <a:r>
              <a:rPr lang="tr" sz="850">
                <a:latin typeface="Garamond"/>
              </a:rPr>
              <a:t>a.Yeni büyükbaş işletme kurulumuna izin verilmemesine,</a:t>
            </a:r>
          </a:p>
          <a:p>
            <a:pPr marL="252489" marR="0" indent="-88900" algn="just">
              <a:lnSpc>
                <a:spcPct val="141000"/>
              </a:lnSpc>
            </a:pPr>
            <a:r>
              <a:rPr lang="tr" sz="850">
                <a:latin typeface="Garamond"/>
              </a:rPr>
              <a:t>b.Atıl durumda olan büyükbaş işletmelerin fiilen bulunduğu yerde kalmak şartı ile aktif hale geçmesi durumunda üretim izni verilmesi ve modernize edilmesine,</a:t>
            </a:r>
          </a:p>
          <a:p>
            <a:pPr marL="163589" marR="0" indent="0" algn="just">
              <a:lnSpc>
                <a:spcPct val="141000"/>
              </a:lnSpc>
            </a:pPr>
            <a:r>
              <a:rPr lang="tr" sz="850">
                <a:latin typeface="Garamond"/>
              </a:rPr>
              <a:t>c.Mevcut büyükbaş işletmelerin herhangi bir kısıta uğramadan üretime devam etmesi ve işletmelerde fiili olarak boş bulunan kapasiteye göre yeni hayvan girişine izin verilmesine, d.01.01.2024 tarihinden önce Tarım ve Orman Bakanlığı uygun görüşü alınmış/ruhsat alınmış, organize hayvancılık bölgesi çalışmalarına başlanmış, kamu kurum ve kuruluşlarınca hayvancılık işletmesi kuruluşu için tahsis edilmiş araziler vb. durumda olan büyükbaş hayvancılık işletmelerinin Bakanlık Kayıt Sistemine yeni işletme kayıtlarının açılmasına izin verilmesine,</a:t>
            </a:r>
          </a:p>
          <a:p>
            <a:pPr marL="61989" marR="0" indent="-165100" algn="just" defTabSz="215151">
              <a:lnSpc>
                <a:spcPct val="141000"/>
              </a:lnSpc>
              <a:tabLst>
                <a:tab pos="215151" algn="l"/>
              </a:tabLst>
            </a:pPr>
            <a:r>
              <a:rPr lang="tr" sz="850">
                <a:latin typeface="Garamond"/>
              </a:rPr>
              <a:t>5.	Su kısıtı haricinde kalan tüm il ve ilçelerde Bakanlık Kayıt Sistemine yeni işletme kayıtlarına devam edilmesine,</a:t>
            </a:r>
          </a:p>
          <a:p>
            <a:pPr marL="0" marR="0" indent="0" algn="just" defTabSz="1778508">
              <a:lnSpc>
                <a:spcPct val="91000"/>
              </a:lnSpc>
              <a:tabLst>
                <a:tab pos="2852293" algn="l"/>
              </a:tabLst>
            </a:pPr>
            <a:r>
              <a:rPr lang="tr" sz="900" b="1" i="1" cap="small">
                <a:latin typeface="Arial"/>
              </a:rPr>
              <a:t>--------------------------------- hAY</a:t>
            </a:r>
            <a:r>
              <a:rPr lang="tr" sz="600" b="1">
                <a:latin typeface="Arial"/>
              </a:rPr>
              <a:t>	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EFBF7"/>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16280" y="100584"/>
            <a:ext cx="2206752" cy="384048"/>
          </a:xfrm>
          <a:prstGeom prst="rect">
            <a:avLst/>
          </a:prstGeom>
        </p:spPr>
      </p:pic>
      <p:pic>
        <p:nvPicPr>
          <p:cNvPr id="3" name="Resim 2"/>
          <p:cNvPicPr>
            <a:picLocks noChangeAspect="1"/>
          </p:cNvPicPr>
          <p:nvPr/>
        </p:nvPicPr>
        <p:blipFill>
          <a:blip r:embed="rId3"/>
          <a:stretch>
            <a:fillRect/>
          </a:stretch>
        </p:blipFill>
        <p:spPr>
          <a:xfrm>
            <a:off x="3709416" y="4364736"/>
            <a:ext cx="1240536" cy="2660904"/>
          </a:xfrm>
          <a:prstGeom prst="rect">
            <a:avLst/>
          </a:prstGeom>
        </p:spPr>
      </p:pic>
      <p:pic>
        <p:nvPicPr>
          <p:cNvPr id="4" name="Resim 3"/>
          <p:cNvPicPr>
            <a:picLocks noChangeAspect="1"/>
          </p:cNvPicPr>
          <p:nvPr/>
        </p:nvPicPr>
        <p:blipFill>
          <a:blip r:embed="rId4"/>
          <a:stretch>
            <a:fillRect/>
          </a:stretch>
        </p:blipFill>
        <p:spPr>
          <a:xfrm>
            <a:off x="2526792" y="7068312"/>
            <a:ext cx="274320" cy="274320"/>
          </a:xfrm>
          <a:prstGeom prst="rect">
            <a:avLst/>
          </a:prstGeom>
        </p:spPr>
      </p:pic>
      <p:sp>
        <p:nvSpPr>
          <p:cNvPr id="5" name="Dikdörtgen 4"/>
          <p:cNvSpPr/>
          <p:nvPr/>
        </p:nvSpPr>
        <p:spPr>
          <a:xfrm>
            <a:off x="3413760" y="271272"/>
            <a:ext cx="1374648"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481584" y="274320"/>
            <a:ext cx="149352" cy="109728"/>
          </a:xfrm>
          <a:prstGeom prst="rect">
            <a:avLst/>
          </a:prstGeom>
          <a:solidFill>
            <a:srgbClr val="FFFFFF"/>
          </a:solidFill>
        </p:spPr>
        <p:txBody>
          <a:bodyPr wrap="none" lIns="0" tIns="0" rIns="0" bIns="0">
            <a:noAutofit/>
          </a:bodyPr>
          <a:lstStyle/>
          <a:p>
            <a:pPr marL="0" marR="0" indent="0"/>
            <a:r>
              <a:rPr lang="tr" sz="750" b="1">
                <a:latin typeface="Cambria"/>
              </a:rPr>
              <a:t>67</a:t>
            </a:r>
          </a:p>
        </p:txBody>
      </p:sp>
      <p:sp>
        <p:nvSpPr>
          <p:cNvPr id="7" name="Dikdörtgen 6"/>
          <p:cNvSpPr/>
          <p:nvPr/>
        </p:nvSpPr>
        <p:spPr>
          <a:xfrm>
            <a:off x="704088" y="518160"/>
            <a:ext cx="1850136" cy="377952"/>
          </a:xfrm>
          <a:prstGeom prst="rect">
            <a:avLst/>
          </a:prstGeom>
          <a:solidFill>
            <a:srgbClr val="FFFFFF"/>
          </a:solidFill>
        </p:spPr>
        <p:txBody>
          <a:bodyPr lIns="0" tIns="0" rIns="0" bIns="0">
            <a:noAutofit/>
          </a:bodyPr>
          <a:lstStyle/>
          <a:p>
            <a:pPr marL="0" marR="0" indent="0">
              <a:lnSpc>
                <a:spcPct val="93000"/>
              </a:lnSpc>
            </a:pPr>
            <a:r>
              <a:rPr lang="tr" sz="1200" b="1">
                <a:latin typeface="Segoe UI"/>
              </a:rPr>
              <a:t>HAYVANSAL ÜRETİMİN PLANLANMASI</a:t>
            </a:r>
          </a:p>
        </p:txBody>
      </p:sp>
      <p:graphicFrame>
        <p:nvGraphicFramePr>
          <p:cNvPr id="8" name="Tablo 7"/>
          <p:cNvGraphicFramePr>
            <a:graphicFrameLocks noGrp="1"/>
          </p:cNvGraphicFramePr>
          <p:nvPr/>
        </p:nvGraphicFramePr>
        <p:xfrm>
          <a:off x="463296" y="1173480"/>
          <a:ext cx="4486656" cy="262128"/>
        </p:xfrm>
        <a:graphic>
          <a:graphicData uri="http://schemas.openxmlformats.org/drawingml/2006/table">
            <a:tbl>
              <a:tblPr/>
              <a:tblGrid>
                <a:gridCol w="841248"/>
                <a:gridCol w="1847088"/>
                <a:gridCol w="1798320"/>
              </a:tblGrid>
              <a:tr h="262128">
                <a:tc>
                  <a:txBody>
                    <a:bodyPr/>
                    <a:lstStyle/>
                    <a:p>
                      <a:pPr marL="0" marR="0" indent="0"/>
                      <a:r>
                        <a:rPr lang="tr" sz="750" b="1">
                          <a:latin typeface="Times New Roman"/>
                        </a:rPr>
                        <a:t>Faaliyet</a:t>
                      </a:r>
                    </a:p>
                  </a:txBody>
                  <a:tcPr marL="0" marR="0" marT="0" marB="0" anchor="ctr">
                    <a:solidFill>
                      <a:srgbClr val="FED699"/>
                    </a:solidFill>
                  </a:tcPr>
                </a:tc>
                <a:tc>
                  <a:txBody>
                    <a:bodyPr/>
                    <a:lstStyle/>
                    <a:p>
                      <a:pPr marL="0" marR="0" indent="0"/>
                      <a:r>
                        <a:rPr lang="tr" sz="750" b="1">
                          <a:latin typeface="Times New Roman"/>
                        </a:rPr>
                        <a:t>Kriter</a:t>
                      </a:r>
                    </a:p>
                  </a:txBody>
                  <a:tcPr marL="0" marR="0" marT="0" marB="0" anchor="ctr">
                    <a:solidFill>
                      <a:srgbClr val="FED699"/>
                    </a:solidFill>
                  </a:tcPr>
                </a:tc>
                <a:tc>
                  <a:txBody>
                    <a:bodyPr/>
                    <a:lstStyle/>
                    <a:p>
                      <a:pPr marL="0" marR="0" indent="0" algn="just"/>
                      <a:r>
                        <a:rPr lang="tr" sz="750" b="1">
                          <a:latin typeface="Times New Roman"/>
                        </a:rPr>
                        <a:t>Planlama Bölgeleri</a:t>
                      </a:r>
                    </a:p>
                  </a:txBody>
                  <a:tcPr marL="0" marR="0" marT="0" marB="0" anchor="ctr">
                    <a:solidFill>
                      <a:srgbClr val="FED699"/>
                    </a:solidFill>
                  </a:tcPr>
                </a:tc>
              </a:tr>
            </a:tbl>
          </a:graphicData>
        </a:graphic>
      </p:graphicFrame>
      <p:sp>
        <p:nvSpPr>
          <p:cNvPr id="9" name="Dikdörtgen 8"/>
          <p:cNvSpPr/>
          <p:nvPr/>
        </p:nvSpPr>
        <p:spPr>
          <a:xfrm>
            <a:off x="499872" y="1682496"/>
            <a:ext cx="716280" cy="140208"/>
          </a:xfrm>
          <a:prstGeom prst="rect">
            <a:avLst/>
          </a:prstGeom>
          <a:solidFill>
            <a:srgbClr val="FFFFFF"/>
          </a:solidFill>
        </p:spPr>
        <p:txBody>
          <a:bodyPr wrap="none" lIns="0" tIns="0" rIns="0" bIns="0">
            <a:noAutofit/>
          </a:bodyPr>
          <a:lstStyle/>
          <a:p>
            <a:pPr marL="0" marR="0" indent="0"/>
            <a:r>
              <a:rPr lang="tr" sz="750" b="1">
                <a:latin typeface="Times New Roman"/>
              </a:rPr>
              <a:t>Süt Hayvancılığı</a:t>
            </a:r>
          </a:p>
        </p:txBody>
      </p:sp>
      <p:sp>
        <p:nvSpPr>
          <p:cNvPr id="10" name="Dikdörtgen 9"/>
          <p:cNvSpPr/>
          <p:nvPr/>
        </p:nvSpPr>
        <p:spPr>
          <a:xfrm>
            <a:off x="1359408" y="1615440"/>
            <a:ext cx="1734312" cy="274320"/>
          </a:xfrm>
          <a:prstGeom prst="rect">
            <a:avLst/>
          </a:prstGeom>
          <a:solidFill>
            <a:srgbClr val="FFFFFF"/>
          </a:solidFill>
        </p:spPr>
        <p:txBody>
          <a:bodyPr lIns="0" tIns="0" rIns="0" bIns="0">
            <a:noAutofit/>
          </a:bodyPr>
          <a:lstStyle/>
          <a:p>
            <a:pPr marL="0" marR="0" indent="0">
              <a:lnSpc>
                <a:spcPct val="123000"/>
              </a:lnSpc>
            </a:pPr>
            <a:r>
              <a:rPr lang="tr" sz="750">
                <a:latin typeface="Times New Roman"/>
              </a:rPr>
              <a:t>Su kısıtı olmayan, mera vasfı ve kaba yem üretim potansiyeli yüksek</a:t>
            </a:r>
          </a:p>
        </p:txBody>
      </p:sp>
      <p:sp>
        <p:nvSpPr>
          <p:cNvPr id="11" name="Dikdörtgen 10"/>
          <p:cNvSpPr/>
          <p:nvPr/>
        </p:nvSpPr>
        <p:spPr>
          <a:xfrm>
            <a:off x="3203448" y="1615440"/>
            <a:ext cx="1706880" cy="271272"/>
          </a:xfrm>
          <a:prstGeom prst="rect">
            <a:avLst/>
          </a:prstGeom>
          <a:solidFill>
            <a:srgbClr val="FFFFFF"/>
          </a:solidFill>
        </p:spPr>
        <p:txBody>
          <a:bodyPr lIns="0" tIns="0" rIns="0" bIns="0">
            <a:noAutofit/>
          </a:bodyPr>
          <a:lstStyle/>
          <a:p>
            <a:pPr marL="0" marR="0" indent="0">
              <a:lnSpc>
                <a:spcPct val="123000"/>
              </a:lnSpc>
            </a:pPr>
            <a:r>
              <a:rPr lang="tr" sz="750">
                <a:latin typeface="Times New Roman"/>
              </a:rPr>
              <a:t>Amasya, Bingöl, Bitlis, Çorum, Elazığ, Erzincan, Erzurum, Muş, Tokat ve Tunceli</a:t>
            </a:r>
          </a:p>
        </p:txBody>
      </p:sp>
      <p:sp>
        <p:nvSpPr>
          <p:cNvPr id="12" name="Dikdörtgen 11"/>
          <p:cNvSpPr/>
          <p:nvPr/>
        </p:nvSpPr>
        <p:spPr>
          <a:xfrm>
            <a:off x="499872" y="2389632"/>
            <a:ext cx="743712" cy="140208"/>
          </a:xfrm>
          <a:prstGeom prst="rect">
            <a:avLst/>
          </a:prstGeom>
          <a:solidFill>
            <a:srgbClr val="FFFFFF"/>
          </a:solidFill>
        </p:spPr>
        <p:txBody>
          <a:bodyPr wrap="none" lIns="0" tIns="0" rIns="0" bIns="0">
            <a:noAutofit/>
          </a:bodyPr>
          <a:lstStyle/>
          <a:p>
            <a:pPr marL="0" marR="0" indent="0"/>
            <a:r>
              <a:rPr lang="tr" sz="750" b="1">
                <a:latin typeface="Times New Roman"/>
              </a:rPr>
              <a:t>Besi Hayvancılığı</a:t>
            </a:r>
          </a:p>
        </p:txBody>
      </p:sp>
      <p:sp>
        <p:nvSpPr>
          <p:cNvPr id="13" name="Dikdörtgen 12"/>
          <p:cNvSpPr/>
          <p:nvPr/>
        </p:nvSpPr>
        <p:spPr>
          <a:xfrm>
            <a:off x="1359408" y="2322576"/>
            <a:ext cx="1734312" cy="274320"/>
          </a:xfrm>
          <a:prstGeom prst="rect">
            <a:avLst/>
          </a:prstGeom>
          <a:solidFill>
            <a:srgbClr val="FFFFFF"/>
          </a:solidFill>
        </p:spPr>
        <p:txBody>
          <a:bodyPr lIns="0" tIns="0" rIns="0" bIns="0">
            <a:noAutofit/>
          </a:bodyPr>
          <a:lstStyle/>
          <a:p>
            <a:pPr marL="0" marR="0" indent="0">
              <a:lnSpc>
                <a:spcPct val="123000"/>
              </a:lnSpc>
            </a:pPr>
            <a:r>
              <a:rPr lang="tr" sz="750">
                <a:latin typeface="Times New Roman"/>
              </a:rPr>
              <a:t>Su kısıtı olmayan, mera vasfı ve kaba yem üretim potansiyeli yüksek</a:t>
            </a:r>
          </a:p>
        </p:txBody>
      </p:sp>
      <p:sp>
        <p:nvSpPr>
          <p:cNvPr id="14" name="Dikdörtgen 13"/>
          <p:cNvSpPr/>
          <p:nvPr/>
        </p:nvSpPr>
        <p:spPr>
          <a:xfrm>
            <a:off x="3203448" y="2188464"/>
            <a:ext cx="1706880" cy="545592"/>
          </a:xfrm>
          <a:prstGeom prst="rect">
            <a:avLst/>
          </a:prstGeom>
          <a:solidFill>
            <a:srgbClr val="FFFFFF"/>
          </a:solidFill>
        </p:spPr>
        <p:txBody>
          <a:bodyPr lIns="0" tIns="0" rIns="0" bIns="0">
            <a:noAutofit/>
          </a:bodyPr>
          <a:lstStyle/>
          <a:p>
            <a:pPr marL="0" marR="0" indent="0" algn="just">
              <a:lnSpc>
                <a:spcPct val="123000"/>
              </a:lnSpc>
            </a:pPr>
            <a:r>
              <a:rPr lang="tr" sz="750">
                <a:latin typeface="Times New Roman"/>
              </a:rPr>
              <a:t>Ağrı, Ardahan, Artvin, Bayburt, Bingöl, Bitlis, Elazığ, Erzincan, Erzurum, Gümüşhane, Hakkâri, Iğdır, Kars, Malatya, Muş, Sivas, Şırnak, Tunceli ve Van</a:t>
            </a:r>
          </a:p>
        </p:txBody>
      </p:sp>
      <p:sp>
        <p:nvSpPr>
          <p:cNvPr id="15" name="Dikdörtgen 14"/>
          <p:cNvSpPr/>
          <p:nvPr/>
        </p:nvSpPr>
        <p:spPr>
          <a:xfrm>
            <a:off x="499872" y="2962656"/>
            <a:ext cx="530352" cy="277368"/>
          </a:xfrm>
          <a:prstGeom prst="rect">
            <a:avLst/>
          </a:prstGeom>
          <a:solidFill>
            <a:srgbClr val="FFFFFF"/>
          </a:solidFill>
        </p:spPr>
        <p:txBody>
          <a:bodyPr lIns="0" tIns="0" rIns="0" bIns="0">
            <a:noAutofit/>
          </a:bodyPr>
          <a:lstStyle/>
          <a:p>
            <a:pPr marL="0" marR="0" indent="0"/>
            <a:r>
              <a:rPr lang="tr" sz="750" b="1">
                <a:latin typeface="Times New Roman"/>
              </a:rPr>
              <a:t>Küçükbaş</a:t>
            </a:r>
          </a:p>
          <a:p>
            <a:pPr marL="0" marR="0" indent="0"/>
            <a:r>
              <a:rPr lang="tr" sz="750" b="1">
                <a:latin typeface="Times New Roman"/>
              </a:rPr>
              <a:t>Hayvancılık</a:t>
            </a:r>
          </a:p>
        </p:txBody>
      </p:sp>
      <p:sp>
        <p:nvSpPr>
          <p:cNvPr id="16" name="Dikdörtgen 15"/>
          <p:cNvSpPr/>
          <p:nvPr/>
        </p:nvSpPr>
        <p:spPr>
          <a:xfrm>
            <a:off x="3206496" y="3029712"/>
            <a:ext cx="402336" cy="109728"/>
          </a:xfrm>
          <a:prstGeom prst="rect">
            <a:avLst/>
          </a:prstGeom>
          <a:solidFill>
            <a:srgbClr val="FFFFFF"/>
          </a:solidFill>
        </p:spPr>
        <p:txBody>
          <a:bodyPr wrap="none" lIns="0" tIns="0" rIns="0" bIns="0">
            <a:noAutofit/>
          </a:bodyPr>
          <a:lstStyle/>
          <a:p>
            <a:pPr marL="0" marR="0" indent="0"/>
            <a:r>
              <a:rPr lang="tr" sz="750">
                <a:latin typeface="Times New Roman"/>
              </a:rPr>
              <a:t>Tüm iller</a:t>
            </a:r>
          </a:p>
        </p:txBody>
      </p:sp>
      <p:sp>
        <p:nvSpPr>
          <p:cNvPr id="17" name="Dikdörtgen 16"/>
          <p:cNvSpPr/>
          <p:nvPr/>
        </p:nvSpPr>
        <p:spPr>
          <a:xfrm>
            <a:off x="499872" y="3688080"/>
            <a:ext cx="682752" cy="246888"/>
          </a:xfrm>
          <a:prstGeom prst="rect">
            <a:avLst/>
          </a:prstGeom>
          <a:solidFill>
            <a:srgbClr val="FFFFFF"/>
          </a:solidFill>
        </p:spPr>
        <p:txBody>
          <a:bodyPr lIns="0" tIns="0" rIns="0" bIns="0">
            <a:noAutofit/>
          </a:bodyPr>
          <a:lstStyle/>
          <a:p>
            <a:pPr marL="0" marR="0" indent="0"/>
            <a:r>
              <a:rPr lang="tr" sz="750" b="1">
                <a:latin typeface="Times New Roman"/>
              </a:rPr>
              <a:t>Kanatlı Hayvan</a:t>
            </a:r>
          </a:p>
          <a:p>
            <a:pPr marL="0" marR="0" indent="0"/>
            <a:r>
              <a:rPr lang="tr" sz="750" b="1">
                <a:latin typeface="Times New Roman"/>
              </a:rPr>
              <a:t>Eti Üretimi</a:t>
            </a:r>
          </a:p>
        </p:txBody>
      </p:sp>
      <p:sp>
        <p:nvSpPr>
          <p:cNvPr id="18" name="Dikdörtgen 17"/>
          <p:cNvSpPr/>
          <p:nvPr/>
        </p:nvSpPr>
        <p:spPr>
          <a:xfrm>
            <a:off x="1356360" y="3416808"/>
            <a:ext cx="1737360" cy="819912"/>
          </a:xfrm>
          <a:prstGeom prst="rect">
            <a:avLst/>
          </a:prstGeom>
          <a:solidFill>
            <a:srgbClr val="FFFFFF"/>
          </a:solidFill>
        </p:spPr>
        <p:txBody>
          <a:bodyPr lIns="0" tIns="0" rIns="0" bIns="0">
            <a:noAutofit/>
          </a:bodyPr>
          <a:lstStyle/>
          <a:p>
            <a:pPr marL="0" marR="0" indent="0" algn="just">
              <a:lnSpc>
                <a:spcPct val="124000"/>
              </a:lnSpc>
            </a:pPr>
            <a:r>
              <a:rPr lang="tr" sz="750">
                <a:latin typeface="Times New Roman"/>
              </a:rPr>
              <a:t>Ortadoğu ihracat pazarına yakınlık, kesimhane kapasitelerinde yeterlilik, kümelenmeden ve göçmen kuşların uçuş güzergahından uzaklık, kamu kaynaklarının etkin kullanılması, bölgesel kalkınmaya uygunluk kriterleri</a:t>
            </a:r>
          </a:p>
        </p:txBody>
      </p:sp>
      <p:sp>
        <p:nvSpPr>
          <p:cNvPr id="19" name="Dikdörtgen 18"/>
          <p:cNvSpPr/>
          <p:nvPr/>
        </p:nvSpPr>
        <p:spPr>
          <a:xfrm>
            <a:off x="3203448" y="3553968"/>
            <a:ext cx="1691640" cy="545592"/>
          </a:xfrm>
          <a:prstGeom prst="rect">
            <a:avLst/>
          </a:prstGeom>
          <a:solidFill>
            <a:srgbClr val="FFFFFF"/>
          </a:solidFill>
        </p:spPr>
        <p:txBody>
          <a:bodyPr lIns="0" tIns="0" rIns="0" bIns="0">
            <a:noAutofit/>
          </a:bodyPr>
          <a:lstStyle/>
          <a:p>
            <a:pPr marL="0" marR="0" indent="0" algn="just">
              <a:lnSpc>
                <a:spcPct val="123000"/>
              </a:lnSpc>
            </a:pPr>
            <a:r>
              <a:rPr lang="tr" sz="750">
                <a:latin typeface="Times New Roman"/>
              </a:rPr>
              <a:t>Adana, Adıyaman, Amasya, Bingöl, Çorum, Elazığ, Gaziantep, Giresun, Hatay, Kilis, Kahramanmaraş, Malatya, Ordu, Osmaniye, Samsun, Sinop ve Tokat</a:t>
            </a:r>
          </a:p>
        </p:txBody>
      </p:sp>
      <p:sp>
        <p:nvSpPr>
          <p:cNvPr id="20" name="Dikdörtgen 19"/>
          <p:cNvSpPr/>
          <p:nvPr/>
        </p:nvSpPr>
        <p:spPr>
          <a:xfrm>
            <a:off x="451104" y="4370832"/>
            <a:ext cx="3209544" cy="320040"/>
          </a:xfrm>
          <a:prstGeom prst="rect">
            <a:avLst/>
          </a:prstGeom>
          <a:solidFill>
            <a:srgbClr val="FFFFFF"/>
          </a:solidFill>
        </p:spPr>
        <p:txBody>
          <a:bodyPr lIns="0" tIns="0" rIns="0" bIns="0">
            <a:noAutofit/>
          </a:bodyPr>
          <a:lstStyle/>
          <a:p>
            <a:pPr marL="0" marR="0" indent="0" defTabSz="161544">
              <a:lnSpc>
                <a:spcPct val="141000"/>
              </a:lnSpc>
              <a:tabLst>
                <a:tab pos="161544" algn="l"/>
              </a:tabLst>
            </a:pPr>
            <a:r>
              <a:rPr lang="tr" sz="850">
                <a:latin typeface="Garamond"/>
              </a:rPr>
              <a:t>6.	Kırsalda bereket hayvancılığa destek projesi kapsamındaki hak sahiplerine yapılacak kredilendirme faaliyetleri için; tüm illerin </a:t>
            </a:r>
            <a:r>
              <a:rPr lang="tr" sz="850" b="1">
                <a:latin typeface="Garamond"/>
              </a:rPr>
              <a:t>planlı</a:t>
            </a:r>
          </a:p>
        </p:txBody>
      </p:sp>
      <p:sp>
        <p:nvSpPr>
          <p:cNvPr id="21" name="Dikdörtgen 20"/>
          <p:cNvSpPr/>
          <p:nvPr/>
        </p:nvSpPr>
        <p:spPr>
          <a:xfrm>
            <a:off x="451104" y="4715256"/>
            <a:ext cx="1664208" cy="149352"/>
          </a:xfrm>
          <a:prstGeom prst="rect">
            <a:avLst/>
          </a:prstGeom>
          <a:solidFill>
            <a:srgbClr val="FFFFFF"/>
          </a:solidFill>
        </p:spPr>
        <p:txBody>
          <a:bodyPr wrap="none" lIns="0" tIns="0" rIns="0" bIns="0">
            <a:noAutofit/>
          </a:bodyPr>
          <a:lstStyle/>
          <a:p>
            <a:pPr marL="0" marR="0" indent="0"/>
            <a:r>
              <a:rPr lang="tr" sz="850" b="1">
                <a:latin typeface="Garamond"/>
              </a:rPr>
              <a:t>üretim bölgesi </a:t>
            </a:r>
            <a:r>
              <a:rPr lang="tr" sz="850">
                <a:latin typeface="Garamond"/>
              </a:rPr>
              <a:t>olarak belirlenmesine,</a:t>
            </a:r>
          </a:p>
        </p:txBody>
      </p:sp>
      <p:sp>
        <p:nvSpPr>
          <p:cNvPr id="22" name="Dikdörtgen 21"/>
          <p:cNvSpPr/>
          <p:nvPr/>
        </p:nvSpPr>
        <p:spPr>
          <a:xfrm>
            <a:off x="451104" y="4888992"/>
            <a:ext cx="3206496" cy="658368"/>
          </a:xfrm>
          <a:prstGeom prst="rect">
            <a:avLst/>
          </a:prstGeom>
          <a:solidFill>
            <a:srgbClr val="FFFFFF"/>
          </a:solidFill>
        </p:spPr>
        <p:txBody>
          <a:bodyPr lIns="0" tIns="0" rIns="0" bIns="0">
            <a:noAutofit/>
          </a:bodyPr>
          <a:lstStyle/>
          <a:p>
            <a:pPr marL="0" marR="0" indent="0" defTabSz="161544">
              <a:lnSpc>
                <a:spcPct val="141000"/>
              </a:lnSpc>
              <a:tabLst>
                <a:tab pos="161544" algn="l"/>
              </a:tabLst>
            </a:pPr>
            <a:r>
              <a:rPr lang="tr" sz="850">
                <a:latin typeface="Garamond"/>
              </a:rPr>
              <a:t>7.	Hayvansal üretim planlamasının amacına ve hedefine ulaşabilmesi için salgın hayvan hastalıkları ve zoonoz hastalıklarla mücadele kapsamında</a:t>
            </a:r>
          </a:p>
          <a:p>
            <a:pPr marL="0" marR="0" indent="0">
              <a:lnSpc>
                <a:spcPct val="141000"/>
              </a:lnSpc>
            </a:pPr>
            <a:r>
              <a:rPr lang="tr" sz="850">
                <a:latin typeface="Garamond"/>
              </a:rPr>
              <a:t>81 il yetiştiricilerinin desteklenmesine yönelik çalışmalar yapılmasına,</a:t>
            </a:r>
          </a:p>
          <a:p>
            <a:pPr marL="0" marR="0" indent="0" defTabSz="161544">
              <a:lnSpc>
                <a:spcPct val="141000"/>
              </a:lnSpc>
              <a:tabLst>
                <a:tab pos="161544" algn="l"/>
              </a:tabLst>
            </a:pPr>
            <a:r>
              <a:rPr lang="tr" sz="850">
                <a:latin typeface="Garamond"/>
              </a:rPr>
              <a:t>8.	Planlama bölgesi illerinde planlamaya ilişkin ürünlerin üretimi</a:t>
            </a:r>
          </a:p>
        </p:txBody>
      </p:sp>
      <p:sp>
        <p:nvSpPr>
          <p:cNvPr id="24" name="Dikdörtgen 23"/>
          <p:cNvSpPr/>
          <p:nvPr/>
        </p:nvSpPr>
        <p:spPr>
          <a:xfrm>
            <a:off x="448056" y="5571744"/>
            <a:ext cx="3212592" cy="1499616"/>
          </a:xfrm>
          <a:prstGeom prst="rect">
            <a:avLst/>
          </a:prstGeom>
          <a:solidFill>
            <a:srgbClr val="FFFFFF"/>
          </a:solidFill>
        </p:spPr>
        <p:txBody>
          <a:bodyPr lIns="0" tIns="0" rIns="0" bIns="0">
            <a:noAutofit/>
          </a:bodyPr>
          <a:lstStyle/>
          <a:p>
            <a:pPr marL="0" marR="0" indent="0" algn="just">
              <a:lnSpc>
                <a:spcPct val="141000"/>
              </a:lnSpc>
            </a:pPr>
            <a:r>
              <a:rPr lang="tr" sz="850">
                <a:latin typeface="Garamond"/>
              </a:rPr>
              <a:t>konusunda yeni projelere; destekleme programları, hibe/teşviklerde ilave puan ve kredilerde ilave faiz indirimi verilmesine ilişkin çalışmalar yürütülmesine,</a:t>
            </a:r>
          </a:p>
          <a:p>
            <a:pPr marL="0" marR="0" indent="0" algn="just" defTabSz="161544">
              <a:lnSpc>
                <a:spcPct val="141000"/>
              </a:lnSpc>
              <a:tabLst>
                <a:tab pos="161544" algn="l"/>
              </a:tabLst>
            </a:pPr>
            <a:r>
              <a:rPr lang="tr" sz="850">
                <a:latin typeface="Garamond"/>
              </a:rPr>
              <a:t>9.	Ailelerin zatî ihtiyaçlarının karşılanmasında tüm illerde geçerli olmak üzere aşağıda verilen ölçekteki hayvancılık işletmelerinin üretim planlaması kapsamı dışında tutulmasına karar verilmiştir.</a:t>
            </a:r>
          </a:p>
          <a:p>
            <a:pPr marL="0" marR="0" indent="127000" algn="just" defTabSz="106680">
              <a:lnSpc>
                <a:spcPct val="141000"/>
              </a:lnSpc>
              <a:tabLst>
                <a:tab pos="106680" algn="l"/>
              </a:tabLst>
            </a:pPr>
            <a:r>
              <a:rPr lang="tr" sz="850">
                <a:latin typeface="Garamond"/>
              </a:rPr>
              <a:t>a)	Büyükbaş hayvancılıkta 5 başa (5 baş dâhil),</a:t>
            </a:r>
          </a:p>
          <a:p>
            <a:pPr marL="0" marR="0" indent="127000" algn="just" defTabSz="106680">
              <a:lnSpc>
                <a:spcPct val="141000"/>
              </a:lnSpc>
              <a:tabLst>
                <a:tab pos="106680" algn="l"/>
              </a:tabLst>
            </a:pPr>
            <a:r>
              <a:rPr lang="tr" sz="850">
                <a:latin typeface="Garamond"/>
              </a:rPr>
              <a:t>b)	Küçükbaş hayvancılıkta 25 başa (25 baş dâhil),</a:t>
            </a:r>
          </a:p>
          <a:p>
            <a:pPr marL="0" marR="0" indent="127000" algn="just" defTabSz="106680">
              <a:lnSpc>
                <a:spcPct val="141000"/>
              </a:lnSpc>
              <a:tabLst>
                <a:tab pos="106680" algn="l"/>
              </a:tabLst>
            </a:pPr>
            <a:r>
              <a:rPr lang="tr" sz="850">
                <a:latin typeface="Garamond"/>
              </a:rPr>
              <a:t>c)	Kanatlı yetiştiriciliğinde ise 250 adede (250 adet dâhil) kadar</a:t>
            </a:r>
          </a:p>
        </p:txBody>
      </p:sp>
      <p:sp>
        <p:nvSpPr>
          <p:cNvPr id="25" name="Dikdörtgen 24"/>
          <p:cNvSpPr/>
          <p:nvPr/>
        </p:nvSpPr>
        <p:spPr>
          <a:xfrm>
            <a:off x="448056" y="7156704"/>
            <a:ext cx="1453896" cy="8839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13363" y="1193470"/>
            <a:ext cx="1751611" cy="1537854"/>
          </a:xfrm>
          <a:prstGeom prst="rect">
            <a:avLst/>
          </a:prstGeom>
        </p:spPr>
      </p:pic>
      <p:pic>
        <p:nvPicPr>
          <p:cNvPr id="3" name="Resim 2"/>
          <p:cNvPicPr>
            <a:picLocks noChangeAspect="1"/>
          </p:cNvPicPr>
          <p:nvPr/>
        </p:nvPicPr>
        <p:blipFill>
          <a:blip r:embed="rId3"/>
          <a:stretch>
            <a:fillRect/>
          </a:stretch>
        </p:blipFill>
        <p:spPr>
          <a:xfrm>
            <a:off x="528451" y="2927267"/>
            <a:ext cx="4242460" cy="2271156"/>
          </a:xfrm>
          <a:prstGeom prst="rect">
            <a:avLst/>
          </a:prstGeom>
        </p:spPr>
      </p:pic>
      <p:sp>
        <p:nvSpPr>
          <p:cNvPr id="4" name="Dikdörtgen 3"/>
          <p:cNvSpPr/>
          <p:nvPr/>
        </p:nvSpPr>
        <p:spPr>
          <a:xfrm>
            <a:off x="4687784" y="279070"/>
            <a:ext cx="151410" cy="106878"/>
          </a:xfrm>
          <a:prstGeom prst="rect">
            <a:avLst/>
          </a:prstGeom>
          <a:solidFill>
            <a:srgbClr val="FFFFFF"/>
          </a:solidFill>
        </p:spPr>
        <p:txBody>
          <a:bodyPr wrap="none" lIns="0" tIns="0" rIns="0" bIns="0">
            <a:noAutofit/>
          </a:bodyPr>
          <a:lstStyle/>
          <a:p>
            <a:pPr marL="0" marR="0" indent="0"/>
            <a:r>
              <a:rPr lang="tr" sz="750">
                <a:latin typeface="Arial"/>
              </a:rPr>
              <a:t>68</a:t>
            </a:r>
          </a:p>
        </p:txBody>
      </p:sp>
      <p:sp>
        <p:nvSpPr>
          <p:cNvPr id="5" name="Dikdörtgen 4"/>
          <p:cNvSpPr/>
          <p:nvPr/>
        </p:nvSpPr>
        <p:spPr>
          <a:xfrm>
            <a:off x="522514" y="270163"/>
            <a:ext cx="1855519" cy="10687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522514" y="535874"/>
            <a:ext cx="1855519" cy="363681"/>
          </a:xfrm>
          <a:prstGeom prst="rect">
            <a:avLst/>
          </a:prstGeom>
          <a:solidFill>
            <a:srgbClr val="FFFFFF"/>
          </a:solidFill>
        </p:spPr>
        <p:txBody>
          <a:bodyPr lIns="0" tIns="0" rIns="0" bIns="0">
            <a:noAutofit/>
          </a:bodyPr>
          <a:lstStyle/>
          <a:p>
            <a:pPr marL="0" marR="0" indent="0">
              <a:lnSpc>
                <a:spcPct val="95000"/>
              </a:lnSpc>
            </a:pPr>
            <a:r>
              <a:rPr lang="tr" sz="1200" b="1">
                <a:latin typeface="Segoe UI"/>
              </a:rPr>
              <a:t>HAYVANSAL ÜRETİMİN PLANLANMASI</a:t>
            </a:r>
          </a:p>
        </p:txBody>
      </p:sp>
      <p:sp>
        <p:nvSpPr>
          <p:cNvPr id="7" name="Dikdörtgen 6"/>
          <p:cNvSpPr/>
          <p:nvPr/>
        </p:nvSpPr>
        <p:spPr>
          <a:xfrm>
            <a:off x="516576" y="1187532"/>
            <a:ext cx="2419598" cy="1534886"/>
          </a:xfrm>
          <a:prstGeom prst="rect">
            <a:avLst/>
          </a:prstGeom>
          <a:solidFill>
            <a:srgbClr val="FFFFFF"/>
          </a:solidFill>
        </p:spPr>
        <p:txBody>
          <a:bodyPr lIns="0" tIns="0" rIns="0" bIns="0">
            <a:noAutofit/>
          </a:bodyPr>
          <a:lstStyle/>
          <a:p>
            <a:pPr marL="0" marR="0" indent="0" algn="just">
              <a:lnSpc>
                <a:spcPct val="126000"/>
              </a:lnSpc>
              <a:spcAft>
                <a:spcPts val="840"/>
              </a:spcAft>
            </a:pPr>
            <a:r>
              <a:rPr lang="tr" sz="850">
                <a:latin typeface="Garamond"/>
              </a:rPr>
              <a:t>Özellikle yer altı su kısıtı bulunan il/ilçelerin yoğun süt üretim bölgeleri içerisinde olması, üretim kapasiteleri, nüfus ve tüketim yoğunlukları göz önüne alınarak buralarda küçükbaş hayvan yetiştiriciliği önceliklendirilmiştir.</a:t>
            </a:r>
          </a:p>
          <a:p>
            <a:pPr marL="0" marR="0" indent="0" algn="just">
              <a:lnSpc>
                <a:spcPct val="126000"/>
              </a:lnSpc>
            </a:pPr>
            <a:r>
              <a:rPr lang="tr" sz="850">
                <a:latin typeface="Garamond"/>
              </a:rPr>
              <a:t>Planlı bölgeler dışında kalan ve su kısıtı kapsamında yer almayan diğer tüm illerimizde indirimli kredilerin yanı sıra sürdürülebilirliğin sağlanması için TKDK ve KKDYP destekleri devam edecektir.</a:t>
            </a:r>
          </a:p>
        </p:txBody>
      </p:sp>
      <p:sp>
        <p:nvSpPr>
          <p:cNvPr id="8" name="Dikdörtgen 7"/>
          <p:cNvSpPr/>
          <p:nvPr/>
        </p:nvSpPr>
        <p:spPr>
          <a:xfrm>
            <a:off x="519545" y="5317176"/>
            <a:ext cx="3607130" cy="1291442"/>
          </a:xfrm>
          <a:prstGeom prst="rect">
            <a:avLst/>
          </a:prstGeom>
          <a:solidFill>
            <a:srgbClr val="FFFFFF"/>
          </a:solidFill>
        </p:spPr>
        <p:txBody>
          <a:bodyPr lIns="0" tIns="0" rIns="0" bIns="0">
            <a:noAutofit/>
          </a:bodyPr>
          <a:lstStyle/>
          <a:p>
            <a:pPr marL="0" marR="0" indent="0">
              <a:spcAft>
                <a:spcPts val="210"/>
              </a:spcAft>
            </a:pPr>
            <a:r>
              <a:rPr lang="tr" sz="850">
                <a:latin typeface="Garamond"/>
              </a:rPr>
              <a:t>2024 - 2028 hayvancılık yol haritası kapsamında;</a:t>
            </a:r>
          </a:p>
          <a:p>
            <a:pPr marL="0" marR="0" indent="48821" defTabSz="167132">
              <a:spcAft>
                <a:spcPts val="210"/>
              </a:spcAft>
              <a:tabLst>
                <a:tab pos="167132" algn="l"/>
              </a:tabLst>
            </a:pPr>
            <a:r>
              <a:rPr lang="tr" sz="850" b="1">
                <a:latin typeface="Garamond"/>
              </a:rPr>
              <a:t>•	Büyükbaş </a:t>
            </a:r>
            <a:r>
              <a:rPr lang="tr" sz="850">
                <a:latin typeface="Garamond"/>
              </a:rPr>
              <a:t>hayvan varlığımızı </a:t>
            </a:r>
            <a:r>
              <a:rPr lang="tr" sz="850" b="1">
                <a:latin typeface="Garamond"/>
              </a:rPr>
              <a:t>18.1 milyon </a:t>
            </a:r>
            <a:r>
              <a:rPr lang="tr" sz="850">
                <a:latin typeface="Garamond"/>
              </a:rPr>
              <a:t>başa,</a:t>
            </a:r>
          </a:p>
          <a:p>
            <a:pPr marL="0" marR="0" indent="48821" defTabSz="167132">
              <a:spcAft>
                <a:spcPts val="210"/>
              </a:spcAft>
              <a:tabLst>
                <a:tab pos="167132" algn="l"/>
              </a:tabLst>
            </a:pPr>
            <a:r>
              <a:rPr lang="tr" sz="850" b="1">
                <a:latin typeface="Garamond"/>
              </a:rPr>
              <a:t>•	Küçükbaş </a:t>
            </a:r>
            <a:r>
              <a:rPr lang="tr" sz="850">
                <a:latin typeface="Garamond"/>
              </a:rPr>
              <a:t>hayvan varlığımızı </a:t>
            </a:r>
            <a:r>
              <a:rPr lang="tr" sz="850" b="1">
                <a:latin typeface="Garamond"/>
              </a:rPr>
              <a:t>62.2 milyon </a:t>
            </a:r>
            <a:r>
              <a:rPr lang="tr" sz="850">
                <a:latin typeface="Garamond"/>
              </a:rPr>
              <a:t>başa,</a:t>
            </a:r>
          </a:p>
          <a:p>
            <a:pPr marL="0" marR="0" indent="48821" defTabSz="167132">
              <a:spcAft>
                <a:spcPts val="210"/>
              </a:spcAft>
              <a:tabLst>
                <a:tab pos="167132" algn="l"/>
              </a:tabLst>
            </a:pPr>
            <a:r>
              <a:rPr lang="tr" sz="850" b="1">
                <a:latin typeface="Garamond"/>
              </a:rPr>
              <a:t>•	Kırmızı et </a:t>
            </a:r>
            <a:r>
              <a:rPr lang="tr" sz="850">
                <a:latin typeface="Garamond"/>
              </a:rPr>
              <a:t>üretiminin </a:t>
            </a:r>
            <a:r>
              <a:rPr lang="tr" sz="850" b="1">
                <a:latin typeface="Garamond"/>
              </a:rPr>
              <a:t>2.4 milyon </a:t>
            </a:r>
            <a:r>
              <a:rPr lang="tr" sz="850">
                <a:latin typeface="Garamond"/>
              </a:rPr>
              <a:t>tona,</a:t>
            </a:r>
          </a:p>
          <a:p>
            <a:pPr marL="0" marR="0" indent="48821" defTabSz="167132">
              <a:spcAft>
                <a:spcPts val="210"/>
              </a:spcAft>
              <a:tabLst>
                <a:tab pos="167132" algn="l"/>
              </a:tabLst>
            </a:pPr>
            <a:r>
              <a:rPr lang="tr" sz="850" b="1">
                <a:latin typeface="Garamond"/>
              </a:rPr>
              <a:t>•	Çiğ Süt </a:t>
            </a:r>
            <a:r>
              <a:rPr lang="tr" sz="850">
                <a:latin typeface="Garamond"/>
              </a:rPr>
              <a:t>üretimin miktarının </a:t>
            </a:r>
            <a:r>
              <a:rPr lang="tr" sz="850" b="1">
                <a:latin typeface="Garamond"/>
              </a:rPr>
              <a:t>24.79 milyon </a:t>
            </a:r>
            <a:r>
              <a:rPr lang="tr" sz="850">
                <a:latin typeface="Garamond"/>
              </a:rPr>
              <a:t>tona,</a:t>
            </a:r>
          </a:p>
          <a:p>
            <a:pPr marL="0" marR="0" indent="48821" defTabSz="167132">
              <a:spcAft>
                <a:spcPts val="210"/>
              </a:spcAft>
              <a:tabLst>
                <a:tab pos="167132" algn="l"/>
              </a:tabLst>
            </a:pPr>
            <a:r>
              <a:rPr lang="tr" sz="850" b="1">
                <a:latin typeface="Garamond"/>
              </a:rPr>
              <a:t>•	Yumurta </a:t>
            </a:r>
            <a:r>
              <a:rPr lang="tr" sz="850">
                <a:latin typeface="Garamond"/>
              </a:rPr>
              <a:t>üretim miktarının </a:t>
            </a:r>
            <a:r>
              <a:rPr lang="tr" sz="850" b="1">
                <a:latin typeface="Garamond"/>
              </a:rPr>
              <a:t>22,46 milyar </a:t>
            </a:r>
            <a:r>
              <a:rPr lang="tr" sz="850">
                <a:latin typeface="Garamond"/>
              </a:rPr>
              <a:t>adete,</a:t>
            </a:r>
          </a:p>
          <a:p>
            <a:pPr marL="0" marR="0" indent="48821" defTabSz="167132">
              <a:tabLst>
                <a:tab pos="167132" algn="l"/>
              </a:tabLst>
            </a:pPr>
            <a:r>
              <a:rPr lang="tr" sz="850" b="1">
                <a:latin typeface="Garamond"/>
              </a:rPr>
              <a:t>•	Kanatlı hayvan eti </a:t>
            </a:r>
            <a:r>
              <a:rPr lang="tr" sz="850">
                <a:latin typeface="Garamond"/>
              </a:rPr>
              <a:t>üretiminin </a:t>
            </a:r>
            <a:r>
              <a:rPr lang="tr" sz="850" b="1">
                <a:latin typeface="Garamond"/>
              </a:rPr>
              <a:t>2.7 milyon </a:t>
            </a:r>
            <a:r>
              <a:rPr lang="tr" sz="850">
                <a:latin typeface="Garamond"/>
              </a:rPr>
              <a:t>tona çıkarılması hedeflenmektedir.</a:t>
            </a:r>
          </a:p>
        </p:txBody>
      </p:sp>
      <p:sp>
        <p:nvSpPr>
          <p:cNvPr id="9" name="Dikdörtgen 8"/>
          <p:cNvSpPr/>
          <p:nvPr/>
        </p:nvSpPr>
        <p:spPr>
          <a:xfrm>
            <a:off x="3417124" y="7137070"/>
            <a:ext cx="1419101" cy="106878"/>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75895" y="1172743"/>
            <a:ext cx="3467242" cy="1495673"/>
          </a:xfrm>
          <a:prstGeom prst="rect">
            <a:avLst/>
          </a:prstGeom>
        </p:spPr>
      </p:pic>
      <p:pic>
        <p:nvPicPr>
          <p:cNvPr id="2" name="Resim 1"/>
          <p:cNvPicPr>
            <a:picLocks noChangeAspect="1"/>
          </p:cNvPicPr>
          <p:nvPr/>
        </p:nvPicPr>
        <p:blipFill>
          <a:blip r:embed="rId3"/>
          <a:stretch>
            <a:fillRect/>
          </a:stretch>
        </p:blipFill>
        <p:spPr>
          <a:xfrm>
            <a:off x="2474658" y="200556"/>
            <a:ext cx="275340" cy="275339"/>
          </a:xfrm>
          <a:prstGeom prst="rect">
            <a:avLst/>
          </a:prstGeom>
        </p:spPr>
      </p:pic>
      <p:pic>
        <p:nvPicPr>
          <p:cNvPr id="4" name="Resim 3"/>
          <p:cNvPicPr>
            <a:picLocks noChangeAspect="1"/>
          </p:cNvPicPr>
          <p:nvPr/>
        </p:nvPicPr>
        <p:blipFill>
          <a:blip r:embed="rId4"/>
          <a:stretch>
            <a:fillRect/>
          </a:stretch>
        </p:blipFill>
        <p:spPr>
          <a:xfrm>
            <a:off x="530284" y="5438810"/>
            <a:ext cx="2250307" cy="1624845"/>
          </a:xfrm>
          <a:prstGeom prst="rect">
            <a:avLst/>
          </a:prstGeom>
        </p:spPr>
      </p:pic>
      <p:pic>
        <p:nvPicPr>
          <p:cNvPr id="5" name="Resim 4"/>
          <p:cNvPicPr>
            <a:picLocks noChangeAspect="1"/>
          </p:cNvPicPr>
          <p:nvPr/>
        </p:nvPicPr>
        <p:blipFill>
          <a:blip r:embed="rId5"/>
          <a:stretch>
            <a:fillRect/>
          </a:stretch>
        </p:blipFill>
        <p:spPr>
          <a:xfrm>
            <a:off x="3140913" y="5421814"/>
            <a:ext cx="1944374" cy="1410691"/>
          </a:xfrm>
          <a:prstGeom prst="rect">
            <a:avLst/>
          </a:prstGeom>
        </p:spPr>
      </p:pic>
      <p:pic>
        <p:nvPicPr>
          <p:cNvPr id="6" name="Resim 5"/>
          <p:cNvPicPr>
            <a:picLocks noChangeAspect="1"/>
          </p:cNvPicPr>
          <p:nvPr/>
        </p:nvPicPr>
        <p:blipFill>
          <a:blip r:embed="rId6"/>
          <a:stretch>
            <a:fillRect/>
          </a:stretch>
        </p:blipFill>
        <p:spPr>
          <a:xfrm>
            <a:off x="2529046" y="7070453"/>
            <a:ext cx="268542" cy="268541"/>
          </a:xfrm>
          <a:prstGeom prst="rect">
            <a:avLst/>
          </a:prstGeom>
        </p:spPr>
      </p:pic>
      <p:sp>
        <p:nvSpPr>
          <p:cNvPr id="7" name="Dikdörtgen 6"/>
          <p:cNvSpPr/>
          <p:nvPr/>
        </p:nvSpPr>
        <p:spPr>
          <a:xfrm>
            <a:off x="3416252" y="275339"/>
            <a:ext cx="1369901" cy="118974"/>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8" name="Dikdörtgen 7"/>
          <p:cNvSpPr/>
          <p:nvPr/>
        </p:nvSpPr>
        <p:spPr>
          <a:xfrm>
            <a:off x="479295" y="278739"/>
            <a:ext cx="1869591" cy="90080"/>
          </a:xfrm>
          <a:prstGeom prst="rect">
            <a:avLst/>
          </a:prstGeom>
          <a:solidFill>
            <a:srgbClr val="FFFFFF"/>
          </a:solidFill>
        </p:spPr>
        <p:txBody>
          <a:bodyPr wrap="none" lIns="0" tIns="0" rIns="0" bIns="0">
            <a:noAutofit/>
          </a:bodyPr>
          <a:lstStyle/>
          <a:p>
            <a:pPr marL="0" marR="0" indent="0" defTabSz="1798193">
              <a:tabLst/>
            </a:pPr>
            <a:r>
              <a:rPr lang="tr" sz="750" b="1">
                <a:latin typeface="Cambria"/>
              </a:rPr>
              <a:t>69 --------------------------</a:t>
            </a:r>
          </a:p>
        </p:txBody>
      </p:sp>
      <p:sp>
        <p:nvSpPr>
          <p:cNvPr id="9" name="Dikdörtgen 8"/>
          <p:cNvSpPr/>
          <p:nvPr/>
        </p:nvSpPr>
        <p:spPr>
          <a:xfrm>
            <a:off x="479295" y="535382"/>
            <a:ext cx="1869591" cy="362021"/>
          </a:xfrm>
          <a:prstGeom prst="rect">
            <a:avLst/>
          </a:prstGeom>
          <a:solidFill>
            <a:srgbClr val="FFFFFF"/>
          </a:solidFill>
        </p:spPr>
        <p:txBody>
          <a:bodyPr lIns="0" tIns="0" rIns="0" bIns="0">
            <a:noAutofit/>
          </a:bodyPr>
          <a:lstStyle/>
          <a:p>
            <a:pPr marL="192600" marR="0" indent="0">
              <a:lnSpc>
                <a:spcPct val="94000"/>
              </a:lnSpc>
            </a:pPr>
            <a:r>
              <a:rPr lang="tr" sz="1200" b="1">
                <a:latin typeface="Segoe UI"/>
              </a:rPr>
              <a:t>SÜT ÜRETİMİ PLANLI ÜRETİM BÖLGELERİ</a:t>
            </a:r>
          </a:p>
        </p:txBody>
      </p:sp>
      <p:sp>
        <p:nvSpPr>
          <p:cNvPr id="10" name="Dikdörtgen 9"/>
          <p:cNvSpPr/>
          <p:nvPr/>
        </p:nvSpPr>
        <p:spPr>
          <a:xfrm>
            <a:off x="1723423" y="2665017"/>
            <a:ext cx="353522" cy="118974"/>
          </a:xfrm>
          <a:prstGeom prst="rect">
            <a:avLst/>
          </a:prstGeom>
          <a:solidFill>
            <a:srgbClr val="FFFFFF"/>
          </a:solidFill>
        </p:spPr>
        <p:txBody>
          <a:bodyPr wrap="none" lIns="0" tIns="0" rIns="0" bIns="0">
            <a:noAutofit/>
          </a:bodyPr>
          <a:lstStyle/>
          <a:p>
            <a:pPr marL="0" marR="0" indent="0"/>
            <a:r>
              <a:rPr lang="tr" sz="600">
                <a:latin typeface="Arial"/>
              </a:rPr>
              <a:t>Diğer İller</a:t>
            </a:r>
          </a:p>
        </p:txBody>
      </p:sp>
      <p:sp>
        <p:nvSpPr>
          <p:cNvPr id="11" name="Dikdörtgen 10"/>
          <p:cNvSpPr/>
          <p:nvPr/>
        </p:nvSpPr>
        <p:spPr>
          <a:xfrm>
            <a:off x="686649" y="2671815"/>
            <a:ext cx="792027" cy="224351"/>
          </a:xfrm>
          <a:prstGeom prst="rect">
            <a:avLst/>
          </a:prstGeom>
          <a:solidFill>
            <a:srgbClr val="FFFFFF"/>
          </a:solidFill>
        </p:spPr>
        <p:txBody>
          <a:bodyPr lIns="0" tIns="0" rIns="0" bIns="0">
            <a:noAutofit/>
          </a:bodyPr>
          <a:lstStyle/>
          <a:p>
            <a:pPr marL="0" marR="0" indent="0">
              <a:spcAft>
                <a:spcPts val="210"/>
              </a:spcAft>
            </a:pPr>
            <a:r>
              <a:rPr lang="tr" sz="600">
                <a:latin typeface="Arial"/>
              </a:rPr>
              <a:t>Planlanan Süt Havzası</a:t>
            </a:r>
          </a:p>
          <a:p>
            <a:pPr marL="0" marR="0" indent="0"/>
            <a:r>
              <a:rPr lang="tr" sz="600">
                <a:latin typeface="Arial"/>
              </a:rPr>
              <a:t>Mevcut Süt Havzası</a:t>
            </a:r>
          </a:p>
        </p:txBody>
      </p:sp>
      <p:sp>
        <p:nvSpPr>
          <p:cNvPr id="12" name="Dikdörtgen 11"/>
          <p:cNvSpPr/>
          <p:nvPr/>
        </p:nvSpPr>
        <p:spPr>
          <a:xfrm>
            <a:off x="3858156" y="1261124"/>
            <a:ext cx="1176142" cy="751235"/>
          </a:xfrm>
          <a:prstGeom prst="rect">
            <a:avLst/>
          </a:prstGeom>
          <a:solidFill>
            <a:srgbClr val="FFFFFF"/>
          </a:solidFill>
        </p:spPr>
        <p:txBody>
          <a:bodyPr lIns="0" tIns="0" rIns="0" bIns="0">
            <a:noAutofit/>
          </a:bodyPr>
          <a:lstStyle/>
          <a:p>
            <a:pPr marL="0" marR="0" indent="0">
              <a:lnSpc>
                <a:spcPct val="138000"/>
              </a:lnSpc>
            </a:pPr>
            <a:r>
              <a:rPr lang="tr" sz="1000" b="1" i="1" cap="small">
                <a:latin typeface="Times New Roman"/>
              </a:rPr>
              <a:t>sU</a:t>
            </a:r>
            <a:r>
              <a:rPr lang="tr" sz="750" b="1">
                <a:latin typeface="Times New Roman"/>
              </a:rPr>
              <a:t> Su Potansiyeli</a:t>
            </a:r>
          </a:p>
          <a:p>
            <a:pPr marL="0" marR="0" indent="0">
              <a:lnSpc>
                <a:spcPct val="183000"/>
              </a:lnSpc>
            </a:pPr>
            <a:r>
              <a:rPr lang="tr" sz="750" b="1" i="1">
                <a:latin typeface="Times New Roman"/>
              </a:rPr>
              <a:t>ik</a:t>
            </a:r>
            <a:r>
              <a:rPr lang="tr" sz="750" b="1">
                <a:latin typeface="Times New Roman"/>
              </a:rPr>
              <a:t> İklim Özellikleri</a:t>
            </a:r>
          </a:p>
          <a:p>
            <a:pPr marL="0" marR="0" indent="0" algn="ctr">
              <a:lnSpc>
                <a:spcPct val="183000"/>
              </a:lnSpc>
            </a:pPr>
            <a:r>
              <a:rPr lang="tr" sz="750" b="1" i="1">
                <a:latin typeface="Times New Roman"/>
              </a:rPr>
              <a:t>M</a:t>
            </a:r>
            <a:r>
              <a:rPr lang="tr" sz="750" b="1">
                <a:latin typeface="Times New Roman"/>
              </a:rPr>
              <a:t> Mera Varlığı ve Kalitesi Süt İşleme Kapasitesi</a:t>
            </a:r>
          </a:p>
        </p:txBody>
      </p:sp>
      <p:sp>
        <p:nvSpPr>
          <p:cNvPr id="13" name="Dikdörtgen 12"/>
          <p:cNvSpPr/>
          <p:nvPr/>
        </p:nvSpPr>
        <p:spPr>
          <a:xfrm>
            <a:off x="598269" y="3055931"/>
            <a:ext cx="2121136" cy="2243509"/>
          </a:xfrm>
          <a:prstGeom prst="rect">
            <a:avLst/>
          </a:prstGeom>
          <a:solidFill>
            <a:srgbClr val="FFFFFF"/>
          </a:solidFill>
        </p:spPr>
        <p:txBody>
          <a:bodyPr lIns="0" tIns="0" rIns="0" bIns="0">
            <a:noAutofit/>
          </a:bodyPr>
          <a:lstStyle/>
          <a:p>
            <a:pPr marL="0" marR="0" indent="0" algn="just">
              <a:lnSpc>
                <a:spcPct val="126000"/>
              </a:lnSpc>
              <a:spcAft>
                <a:spcPts val="420"/>
              </a:spcAft>
            </a:pPr>
            <a:r>
              <a:rPr lang="tr" sz="850" b="1">
                <a:latin typeface="Garamond"/>
              </a:rPr>
              <a:t>PLANLI ÜRETİM KAPSAMINDA SÜT ÜRETİM BÖLGELERİNDE;</a:t>
            </a:r>
          </a:p>
          <a:p>
            <a:pPr marL="167200" marR="0" indent="-203200" algn="just" defTabSz="316806">
              <a:lnSpc>
                <a:spcPct val="127000"/>
              </a:lnSpc>
              <a:tabLst>
                <a:tab pos="316806" algn="l"/>
              </a:tabLst>
            </a:pPr>
            <a:r>
              <a:rPr lang="tr" sz="850">
                <a:latin typeface="Garamond"/>
              </a:rPr>
              <a:t>•	Tarımsal Üretim Planlaması Kurulu tarafından </a:t>
            </a:r>
            <a:r>
              <a:rPr lang="tr" sz="850" b="1">
                <a:latin typeface="Garamond"/>
              </a:rPr>
              <a:t>süt havzası </a:t>
            </a:r>
            <a:r>
              <a:rPr lang="tr" sz="850">
                <a:latin typeface="Garamond"/>
              </a:rPr>
              <a:t>olarak belirlenen illerde çiğ sütte temel destek oranına </a:t>
            </a:r>
            <a:r>
              <a:rPr lang="tr" sz="850" b="1">
                <a:latin typeface="Garamond"/>
              </a:rPr>
              <a:t>ilave %40</a:t>
            </a:r>
            <a:r>
              <a:rPr lang="tr" sz="850">
                <a:latin typeface="Garamond"/>
              </a:rPr>
              <a:t>,</a:t>
            </a:r>
          </a:p>
          <a:p>
            <a:pPr marL="167200" marR="0" indent="-203200" algn="just" defTabSz="316806">
              <a:lnSpc>
                <a:spcPct val="127000"/>
              </a:lnSpc>
              <a:tabLst>
                <a:tab pos="316806" algn="l"/>
              </a:tabLst>
            </a:pPr>
            <a:r>
              <a:rPr lang="tr" sz="850">
                <a:latin typeface="Garamond"/>
              </a:rPr>
              <a:t>•	Tarımsal Üretim Planlaması Kurulu tarafından </a:t>
            </a:r>
            <a:r>
              <a:rPr lang="tr" sz="850" b="1">
                <a:latin typeface="Garamond"/>
              </a:rPr>
              <a:t>süt havzası </a:t>
            </a:r>
            <a:r>
              <a:rPr lang="tr" sz="850">
                <a:latin typeface="Garamond"/>
              </a:rPr>
              <a:t>olarak belirlenen illerde buzağılara temel destek oranına </a:t>
            </a:r>
            <a:r>
              <a:rPr lang="tr" sz="850" b="1">
                <a:latin typeface="Garamond"/>
              </a:rPr>
              <a:t>ilave %50</a:t>
            </a:r>
            <a:r>
              <a:rPr lang="tr" sz="850">
                <a:latin typeface="Garamond"/>
              </a:rPr>
              <a:t>,</a:t>
            </a:r>
          </a:p>
          <a:p>
            <a:pPr marL="0" marR="0" indent="0" algn="just" defTabSz="149606">
              <a:lnSpc>
                <a:spcPct val="127000"/>
              </a:lnSpc>
              <a:tabLst>
                <a:tab pos="149606" algn="l"/>
              </a:tabLst>
            </a:pPr>
            <a:r>
              <a:rPr lang="tr" sz="850">
                <a:latin typeface="Garamond"/>
              </a:rPr>
              <a:t>•	Yem bitkileri üretimine </a:t>
            </a:r>
            <a:r>
              <a:rPr lang="tr" sz="850" b="1">
                <a:latin typeface="Garamond"/>
              </a:rPr>
              <a:t>ilave %50 </a:t>
            </a:r>
            <a:r>
              <a:rPr lang="tr" sz="850">
                <a:latin typeface="Garamond"/>
              </a:rPr>
              <a:t>destek</a:t>
            </a:r>
          </a:p>
          <a:p>
            <a:pPr marL="167200" marR="0" indent="-203200" algn="just" defTabSz="316806">
              <a:lnSpc>
                <a:spcPct val="127000"/>
              </a:lnSpc>
              <a:tabLst>
                <a:tab pos="316806" algn="l"/>
              </a:tabLst>
            </a:pPr>
            <a:r>
              <a:rPr lang="tr" sz="850">
                <a:latin typeface="Garamond"/>
              </a:rPr>
              <a:t>•	Üretim planlaması illerinde Ziraat Bankası tarafından tarımsal kredilerde ilave </a:t>
            </a:r>
            <a:r>
              <a:rPr lang="tr" sz="850" b="1">
                <a:latin typeface="Garamond"/>
              </a:rPr>
              <a:t>%20 faiz indirimi </a:t>
            </a:r>
            <a:r>
              <a:rPr lang="tr" sz="850">
                <a:latin typeface="Garamond"/>
              </a:rPr>
              <a:t>uygulanacaktır.</a:t>
            </a:r>
          </a:p>
        </p:txBody>
      </p:sp>
      <p:graphicFrame>
        <p:nvGraphicFramePr>
          <p:cNvPr id="14" name="Tablo 13"/>
          <p:cNvGraphicFramePr>
            <a:graphicFrameLocks noGrp="1"/>
          </p:cNvGraphicFramePr>
          <p:nvPr/>
        </p:nvGraphicFramePr>
        <p:xfrm>
          <a:off x="2824782" y="2919961"/>
          <a:ext cx="2274102" cy="1125154"/>
        </p:xfrm>
        <a:graphic>
          <a:graphicData uri="http://schemas.openxmlformats.org/drawingml/2006/table">
            <a:tbl>
              <a:tblPr/>
              <a:tblGrid>
                <a:gridCol w="860011"/>
                <a:gridCol w="758034"/>
                <a:gridCol w="656056"/>
              </a:tblGrid>
              <a:tr h="778429">
                <a:tc>
                  <a:txBody>
                    <a:bodyPr/>
                    <a:lstStyle/>
                    <a:p>
                      <a:pPr marL="0" marR="0" indent="0" algn="ctr">
                        <a:lnSpc>
                          <a:spcPct val="129000"/>
                        </a:lnSpc>
                      </a:pPr>
                      <a:r>
                        <a:rPr lang="tr" sz="750" b="1">
                          <a:latin typeface="Times New Roman"/>
                        </a:rPr>
                        <a:t>Süt Havzası İşleme Tesisi Kapasitesi (Tek</a:t>
                      </a:r>
                    </a:p>
                    <a:p>
                      <a:pPr marL="0" marR="0" indent="0" algn="ctr">
                        <a:lnSpc>
                          <a:spcPct val="129000"/>
                        </a:lnSpc>
                      </a:pPr>
                      <a:r>
                        <a:rPr lang="tr" sz="750" b="1">
                          <a:latin typeface="Times New Roman"/>
                        </a:rPr>
                        <a:t>Vardiya Ton/Yıl)</a:t>
                      </a:r>
                    </a:p>
                  </a:txBody>
                  <a:tcPr marL="0" marR="0" marT="0" marB="0" anchor="b">
                    <a:solidFill>
                      <a:srgbClr val="9FC298"/>
                    </a:solidFill>
                  </a:tcPr>
                </a:tc>
                <a:tc>
                  <a:txBody>
                    <a:bodyPr/>
                    <a:lstStyle/>
                    <a:p>
                      <a:pPr marL="0" marR="0" indent="0" algn="ctr">
                        <a:lnSpc>
                          <a:spcPct val="127000"/>
                        </a:lnSpc>
                      </a:pPr>
                      <a:r>
                        <a:rPr lang="tr" sz="750" b="1">
                          <a:latin typeface="Times New Roman"/>
                        </a:rPr>
                        <a:t>Mevcut İşlenen Süt Miktarı (Ton/Yıl)</a:t>
                      </a:r>
                    </a:p>
                  </a:txBody>
                  <a:tcPr marL="0" marR="0" marT="0" marB="0" anchor="ctr">
                    <a:solidFill>
                      <a:srgbClr val="9FC298"/>
                    </a:solidFill>
                  </a:tcPr>
                </a:tc>
                <a:tc>
                  <a:txBody>
                    <a:bodyPr/>
                    <a:lstStyle/>
                    <a:p>
                      <a:pPr marL="0" marR="0" indent="0" algn="ctr">
                        <a:lnSpc>
                          <a:spcPct val="130000"/>
                        </a:lnSpc>
                      </a:pPr>
                      <a:r>
                        <a:rPr lang="tr" sz="750" b="1">
                          <a:latin typeface="Times New Roman"/>
                        </a:rPr>
                        <a:t>Kapasite Kullanım Oranı (%)</a:t>
                      </a:r>
                    </a:p>
                  </a:txBody>
                  <a:tcPr marL="0" marR="0" marT="0" marB="0" anchor="ctr">
                    <a:solidFill>
                      <a:srgbClr val="9FC298"/>
                    </a:solidFill>
                  </a:tcPr>
                </a:tc>
              </a:tr>
              <a:tr h="346724">
                <a:tc>
                  <a:txBody>
                    <a:bodyPr/>
                    <a:lstStyle/>
                    <a:p>
                      <a:pPr marL="0" marR="0" indent="0" algn="ctr"/>
                      <a:r>
                        <a:rPr lang="tr" sz="850">
                          <a:latin typeface="Garamond"/>
                        </a:rPr>
                        <a:t>1.352.829</a:t>
                      </a:r>
                    </a:p>
                  </a:txBody>
                  <a:tcPr marL="0" marR="0" marT="0" marB="0" anchor="ctr"/>
                </a:tc>
                <a:tc>
                  <a:txBody>
                    <a:bodyPr/>
                    <a:lstStyle/>
                    <a:p>
                      <a:pPr marL="0" marR="0" indent="0" algn="ctr"/>
                      <a:r>
                        <a:rPr lang="tr" sz="850">
                          <a:latin typeface="Garamond"/>
                        </a:rPr>
                        <a:t>200.996</a:t>
                      </a:r>
                    </a:p>
                  </a:txBody>
                  <a:tcPr marL="0" marR="0" marT="0" marB="0" anchor="ctr"/>
                </a:tc>
                <a:tc>
                  <a:txBody>
                    <a:bodyPr/>
                    <a:lstStyle/>
                    <a:p>
                      <a:pPr marL="0" marR="0" indent="0" algn="ctr"/>
                      <a:r>
                        <a:rPr lang="tr" sz="850">
                          <a:latin typeface="Garamond"/>
                        </a:rPr>
                        <a:t>15</a:t>
                      </a:r>
                    </a:p>
                  </a:txBody>
                  <a:tcPr marL="0" marR="0" marT="0" marB="0" anchor="ctr"/>
                </a:tc>
              </a:tr>
            </a:tbl>
          </a:graphicData>
        </a:graphic>
      </p:graphicFrame>
      <p:graphicFrame>
        <p:nvGraphicFramePr>
          <p:cNvPr id="15" name="Tablo 14"/>
          <p:cNvGraphicFramePr>
            <a:graphicFrameLocks noGrp="1"/>
          </p:cNvGraphicFramePr>
          <p:nvPr/>
        </p:nvGraphicFramePr>
        <p:xfrm>
          <a:off x="2824782" y="4167488"/>
          <a:ext cx="2274102" cy="1131952"/>
        </p:xfrm>
        <a:graphic>
          <a:graphicData uri="http://schemas.openxmlformats.org/drawingml/2006/table">
            <a:tbl>
              <a:tblPr/>
              <a:tblGrid>
                <a:gridCol w="860011"/>
                <a:gridCol w="758034"/>
                <a:gridCol w="656056"/>
              </a:tblGrid>
              <a:tr h="781828">
                <a:tc>
                  <a:txBody>
                    <a:bodyPr/>
                    <a:lstStyle/>
                    <a:p>
                      <a:pPr marL="0" marR="0" indent="0" algn="ctr">
                        <a:lnSpc>
                          <a:spcPct val="130000"/>
                        </a:lnSpc>
                      </a:pPr>
                      <a:r>
                        <a:rPr lang="tr" sz="750" b="1">
                          <a:latin typeface="Times New Roman"/>
                        </a:rPr>
                        <a:t>Mevcut Süt Havzası İşleme Tesisi Kapasitesi (Tek Vardiya Ton/Yıl)</a:t>
                      </a:r>
                    </a:p>
                  </a:txBody>
                  <a:tcPr marL="0" marR="0" marT="0" marB="0" anchor="b">
                    <a:solidFill>
                      <a:srgbClr val="89D4F3"/>
                    </a:solidFill>
                  </a:tcPr>
                </a:tc>
                <a:tc>
                  <a:txBody>
                    <a:bodyPr/>
                    <a:lstStyle/>
                    <a:p>
                      <a:pPr marL="0" marR="0" indent="0" algn="ctr">
                        <a:lnSpc>
                          <a:spcPct val="130000"/>
                        </a:lnSpc>
                      </a:pPr>
                      <a:r>
                        <a:rPr lang="tr" sz="750" b="1">
                          <a:latin typeface="Times New Roman"/>
                        </a:rPr>
                        <a:t>Mevcut İşlenen Süt Miktarı (Ton/Yıl)</a:t>
                      </a:r>
                    </a:p>
                  </a:txBody>
                  <a:tcPr marL="0" marR="0" marT="0" marB="0" anchor="ctr">
                    <a:solidFill>
                      <a:srgbClr val="89D4F3"/>
                    </a:solidFill>
                  </a:tcPr>
                </a:tc>
                <a:tc>
                  <a:txBody>
                    <a:bodyPr/>
                    <a:lstStyle/>
                    <a:p>
                      <a:pPr marL="0" marR="0" indent="0" algn="ctr">
                        <a:lnSpc>
                          <a:spcPct val="126000"/>
                        </a:lnSpc>
                      </a:pPr>
                      <a:r>
                        <a:rPr lang="tr" sz="750" b="1">
                          <a:latin typeface="Times New Roman"/>
                        </a:rPr>
                        <a:t>Kapasite Kullanım Oranı (%)</a:t>
                      </a:r>
                    </a:p>
                  </a:txBody>
                  <a:tcPr marL="0" marR="0" marT="0" marB="0" anchor="ctr">
                    <a:solidFill>
                      <a:srgbClr val="89D4F3"/>
                    </a:solidFill>
                  </a:tcPr>
                </a:tc>
              </a:tr>
              <a:tr h="350123">
                <a:tc>
                  <a:txBody>
                    <a:bodyPr/>
                    <a:lstStyle/>
                    <a:p>
                      <a:pPr marL="0" marR="0" indent="0" algn="ctr"/>
                      <a:r>
                        <a:rPr lang="tr" sz="850">
                          <a:latin typeface="Garamond"/>
                        </a:rPr>
                        <a:t>1.352.829</a:t>
                      </a:r>
                    </a:p>
                  </a:txBody>
                  <a:tcPr marL="0" marR="0" marT="0" marB="0" anchor="ctr">
                    <a:solidFill>
                      <a:srgbClr val="C1E6F8"/>
                    </a:solidFill>
                  </a:tcPr>
                </a:tc>
                <a:tc>
                  <a:txBody>
                    <a:bodyPr/>
                    <a:lstStyle/>
                    <a:p>
                      <a:pPr marL="0" marR="0" indent="0" algn="ctr"/>
                      <a:r>
                        <a:rPr lang="tr" sz="850">
                          <a:latin typeface="Garamond"/>
                        </a:rPr>
                        <a:t>200.996</a:t>
                      </a:r>
                    </a:p>
                  </a:txBody>
                  <a:tcPr marL="0" marR="0" marT="0" marB="0" anchor="ctr">
                    <a:solidFill>
                      <a:srgbClr val="C1E6F8"/>
                    </a:solidFill>
                  </a:tcPr>
                </a:tc>
                <a:tc>
                  <a:txBody>
                    <a:bodyPr/>
                    <a:lstStyle/>
                    <a:p>
                      <a:pPr marL="0" marR="0" indent="0" algn="ctr"/>
                      <a:r>
                        <a:rPr lang="tr" sz="850">
                          <a:latin typeface="Garamond"/>
                        </a:rPr>
                        <a:t>15</a:t>
                      </a:r>
                    </a:p>
                  </a:txBody>
                  <a:tcPr marL="0" marR="0" marT="0" marB="0" anchor="ctr">
                    <a:solidFill>
                      <a:srgbClr val="C1E6F8"/>
                    </a:solidFill>
                  </a:tcPr>
                </a:tc>
              </a:tr>
            </a:tbl>
          </a:graphicData>
        </a:graphic>
      </p:graphicFrame>
      <p:sp>
        <p:nvSpPr>
          <p:cNvPr id="16" name="Dikdörtgen 15"/>
          <p:cNvSpPr/>
          <p:nvPr/>
        </p:nvSpPr>
        <p:spPr>
          <a:xfrm>
            <a:off x="3253088" y="6839304"/>
            <a:ext cx="1757416" cy="237948"/>
          </a:xfrm>
          <a:prstGeom prst="rect">
            <a:avLst/>
          </a:prstGeom>
          <a:solidFill>
            <a:srgbClr val="FFFFFF"/>
          </a:solidFill>
        </p:spPr>
        <p:txBody>
          <a:bodyPr lIns="0" tIns="0" rIns="0" bIns="0">
            <a:noAutofit/>
          </a:bodyPr>
          <a:lstStyle/>
          <a:p>
            <a:pPr marL="0" marR="0" indent="0" algn="ctr">
              <a:lnSpc>
                <a:spcPct val="150000"/>
              </a:lnSpc>
            </a:pPr>
            <a:r>
              <a:rPr lang="tr" sz="600">
                <a:latin typeface="Arial"/>
              </a:rPr>
              <a:t>Planlanan Süt Havzası Mevcut Süt Havzası Diğer İller</a:t>
            </a:r>
          </a:p>
        </p:txBody>
      </p:sp>
      <p:sp>
        <p:nvSpPr>
          <p:cNvPr id="17" name="Dikdörtgen 16"/>
          <p:cNvSpPr/>
          <p:nvPr/>
        </p:nvSpPr>
        <p:spPr>
          <a:xfrm>
            <a:off x="482694" y="7141837"/>
            <a:ext cx="1414091" cy="101978"/>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EFD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90858" y="1539894"/>
            <a:ext cx="3242474" cy="1441723"/>
          </a:xfrm>
          <a:prstGeom prst="rect">
            <a:avLst/>
          </a:prstGeom>
        </p:spPr>
      </p:pic>
      <p:pic>
        <p:nvPicPr>
          <p:cNvPr id="3" name="Resim 2"/>
          <p:cNvPicPr>
            <a:picLocks noChangeAspect="1"/>
          </p:cNvPicPr>
          <p:nvPr/>
        </p:nvPicPr>
        <p:blipFill>
          <a:blip r:embed="rId3"/>
          <a:stretch>
            <a:fillRect/>
          </a:stretch>
        </p:blipFill>
        <p:spPr>
          <a:xfrm>
            <a:off x="2507587" y="2804"/>
            <a:ext cx="277686" cy="1049036"/>
          </a:xfrm>
          <a:prstGeom prst="rect">
            <a:avLst/>
          </a:prstGeom>
        </p:spPr>
      </p:pic>
      <p:pic>
        <p:nvPicPr>
          <p:cNvPr id="4" name="Resim 3"/>
          <p:cNvPicPr>
            <a:picLocks noChangeAspect="1"/>
          </p:cNvPicPr>
          <p:nvPr/>
        </p:nvPicPr>
        <p:blipFill>
          <a:blip r:embed="rId4"/>
          <a:stretch>
            <a:fillRect/>
          </a:stretch>
        </p:blipFill>
        <p:spPr>
          <a:xfrm>
            <a:off x="490858" y="5382618"/>
            <a:ext cx="272076" cy="280491"/>
          </a:xfrm>
          <a:prstGeom prst="rect">
            <a:avLst/>
          </a:prstGeom>
        </p:spPr>
      </p:pic>
      <p:pic>
        <p:nvPicPr>
          <p:cNvPr id="5" name="Resim 4"/>
          <p:cNvPicPr>
            <a:picLocks noChangeAspect="1"/>
          </p:cNvPicPr>
          <p:nvPr/>
        </p:nvPicPr>
        <p:blipFill>
          <a:blip r:embed="rId5"/>
          <a:stretch>
            <a:fillRect/>
          </a:stretch>
        </p:blipFill>
        <p:spPr>
          <a:xfrm>
            <a:off x="3020885" y="3110642"/>
            <a:ext cx="1755873" cy="2112096"/>
          </a:xfrm>
          <a:prstGeom prst="rect">
            <a:avLst/>
          </a:prstGeom>
        </p:spPr>
      </p:pic>
      <p:sp>
        <p:nvSpPr>
          <p:cNvPr id="6" name="Dikdörtgen 5"/>
          <p:cNvSpPr/>
          <p:nvPr/>
        </p:nvSpPr>
        <p:spPr>
          <a:xfrm>
            <a:off x="4687001" y="280490"/>
            <a:ext cx="151465" cy="103782"/>
          </a:xfrm>
          <a:prstGeom prst="rect">
            <a:avLst/>
          </a:prstGeom>
          <a:solidFill>
            <a:srgbClr val="FFFFFF"/>
          </a:solidFill>
        </p:spPr>
        <p:txBody>
          <a:bodyPr wrap="none" lIns="0" tIns="0" rIns="0" bIns="0">
            <a:noAutofit/>
          </a:bodyPr>
          <a:lstStyle/>
          <a:p>
            <a:pPr marL="0" marR="0" indent="0"/>
            <a:r>
              <a:rPr lang="tr" sz="750">
                <a:latin typeface="Arial"/>
              </a:rPr>
              <a:t>70</a:t>
            </a:r>
          </a:p>
        </p:txBody>
      </p:sp>
      <p:sp>
        <p:nvSpPr>
          <p:cNvPr id="7" name="Dikdörtgen 6"/>
          <p:cNvSpPr/>
          <p:nvPr/>
        </p:nvSpPr>
        <p:spPr>
          <a:xfrm>
            <a:off x="524517" y="272076"/>
            <a:ext cx="1531480" cy="103781"/>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8" name="Dikdörtgen 7"/>
          <p:cNvSpPr/>
          <p:nvPr/>
        </p:nvSpPr>
        <p:spPr>
          <a:xfrm>
            <a:off x="524517" y="532932"/>
            <a:ext cx="1531480" cy="552567"/>
          </a:xfrm>
          <a:prstGeom prst="rect">
            <a:avLst/>
          </a:prstGeom>
          <a:solidFill>
            <a:srgbClr val="FFFFFF"/>
          </a:solidFill>
        </p:spPr>
        <p:txBody>
          <a:bodyPr lIns="0" tIns="0" rIns="0" bIns="0">
            <a:noAutofit/>
          </a:bodyPr>
          <a:lstStyle/>
          <a:p>
            <a:pPr marL="0" marR="0" indent="0">
              <a:lnSpc>
                <a:spcPct val="94000"/>
              </a:lnSpc>
            </a:pPr>
            <a:r>
              <a:rPr lang="tr" sz="1200" b="1">
                <a:latin typeface="Segoe UI"/>
              </a:rPr>
              <a:t>BESİLİK MATERYAL PLANLI ÜRETİM BÖLGELERİ</a:t>
            </a:r>
          </a:p>
        </p:txBody>
      </p:sp>
      <p:sp>
        <p:nvSpPr>
          <p:cNvPr id="9" name="Dikdörtgen 8"/>
          <p:cNvSpPr/>
          <p:nvPr/>
        </p:nvSpPr>
        <p:spPr>
          <a:xfrm>
            <a:off x="3581867" y="1340746"/>
            <a:ext cx="816228" cy="171099"/>
          </a:xfrm>
          <a:prstGeom prst="rect">
            <a:avLst/>
          </a:prstGeom>
          <a:solidFill>
            <a:srgbClr val="FFFFFF"/>
          </a:solidFill>
        </p:spPr>
        <p:txBody>
          <a:bodyPr wrap="none" lIns="0" tIns="0" rIns="0" bIns="0">
            <a:noAutofit/>
          </a:bodyPr>
          <a:lstStyle/>
          <a:p>
            <a:pPr marL="0" marR="0" indent="0"/>
            <a:r>
              <a:rPr lang="tr" sz="1000" b="1" i="1" cap="small">
                <a:latin typeface="Times New Roman"/>
              </a:rPr>
              <a:t>sU</a:t>
            </a:r>
            <a:r>
              <a:rPr lang="tr" sz="850" b="1">
                <a:latin typeface="Garamond"/>
              </a:rPr>
              <a:t> Su Potansiyeli</a:t>
            </a:r>
          </a:p>
        </p:txBody>
      </p:sp>
      <p:sp>
        <p:nvSpPr>
          <p:cNvPr id="10" name="Dikdörtgen 9"/>
          <p:cNvSpPr/>
          <p:nvPr/>
        </p:nvSpPr>
        <p:spPr>
          <a:xfrm>
            <a:off x="619884" y="1713798"/>
            <a:ext cx="244027" cy="92562"/>
          </a:xfrm>
          <a:prstGeom prst="rect">
            <a:avLst/>
          </a:prstGeom>
          <a:solidFill>
            <a:srgbClr val="FFFFFF"/>
          </a:solidFill>
        </p:spPr>
        <p:txBody>
          <a:bodyPr wrap="none" lIns="0" tIns="0" rIns="0" bIns="0">
            <a:noAutofit/>
          </a:bodyPr>
          <a:lstStyle/>
          <a:p>
            <a:pPr marL="0" marR="0" indent="0"/>
            <a:r>
              <a:rPr lang="tr" sz="400">
                <a:solidFill>
                  <a:srgbClr val="545454"/>
                </a:solidFill>
                <a:latin typeface="Arial"/>
              </a:rPr>
              <a:t>/Tekirdağ</a:t>
            </a:r>
          </a:p>
        </p:txBody>
      </p:sp>
      <p:sp>
        <p:nvSpPr>
          <p:cNvPr id="11" name="Dikdörtgen 10"/>
          <p:cNvSpPr/>
          <p:nvPr/>
        </p:nvSpPr>
        <p:spPr>
          <a:xfrm>
            <a:off x="3581867" y="1553919"/>
            <a:ext cx="1279038" cy="586225"/>
          </a:xfrm>
          <a:prstGeom prst="rect">
            <a:avLst/>
          </a:prstGeom>
          <a:solidFill>
            <a:srgbClr val="FFFFFF"/>
          </a:solidFill>
        </p:spPr>
        <p:txBody>
          <a:bodyPr lIns="0" tIns="0" rIns="0" bIns="0">
            <a:noAutofit/>
          </a:bodyPr>
          <a:lstStyle/>
          <a:p>
            <a:pPr marL="0" marR="0" indent="0">
              <a:spcAft>
                <a:spcPts val="350"/>
              </a:spcAft>
            </a:pPr>
            <a:r>
              <a:rPr lang="tr" sz="850" b="1" i="1">
                <a:latin typeface="Garamond"/>
              </a:rPr>
              <a:t>ik</a:t>
            </a:r>
            <a:r>
              <a:rPr lang="tr" sz="850" b="1">
                <a:latin typeface="Garamond"/>
              </a:rPr>
              <a:t> İklim Özellikleri</a:t>
            </a:r>
          </a:p>
          <a:p>
            <a:pPr marL="0" marR="0" indent="0">
              <a:spcAft>
                <a:spcPts val="350"/>
              </a:spcAft>
            </a:pPr>
            <a:r>
              <a:rPr lang="tr" sz="850" b="1" i="1">
                <a:latin typeface="Garamond"/>
              </a:rPr>
              <a:t>M</a:t>
            </a:r>
            <a:r>
              <a:rPr lang="tr" sz="850" b="1">
                <a:latin typeface="Garamond"/>
              </a:rPr>
              <a:t> Mera Varlığı ve Kalitesi</a:t>
            </a:r>
          </a:p>
          <a:p>
            <a:pPr marL="0" marR="0" indent="0" algn="r"/>
            <a:r>
              <a:rPr lang="tr" sz="850" b="1">
                <a:latin typeface="Garamond"/>
              </a:rPr>
              <a:t>Yetiştirici Alışkanlıkları</a:t>
            </a:r>
          </a:p>
        </p:txBody>
      </p:sp>
      <p:sp>
        <p:nvSpPr>
          <p:cNvPr id="12" name="Dikdörtgen 11"/>
          <p:cNvSpPr/>
          <p:nvPr/>
        </p:nvSpPr>
        <p:spPr>
          <a:xfrm>
            <a:off x="619884" y="3264912"/>
            <a:ext cx="2165389" cy="1935387"/>
          </a:xfrm>
          <a:prstGeom prst="rect">
            <a:avLst/>
          </a:prstGeom>
          <a:solidFill>
            <a:srgbClr val="C2E6F6"/>
          </a:solidFill>
        </p:spPr>
        <p:txBody>
          <a:bodyPr lIns="0" tIns="0" rIns="0" bIns="0">
            <a:noAutofit/>
          </a:bodyPr>
          <a:lstStyle/>
          <a:p>
            <a:pPr marL="0" marR="0" indent="0">
              <a:lnSpc>
                <a:spcPct val="115000"/>
              </a:lnSpc>
              <a:spcAft>
                <a:spcPts val="420"/>
              </a:spcAft>
            </a:pPr>
            <a:r>
              <a:rPr lang="tr" sz="900" b="1">
                <a:latin typeface="Arial"/>
              </a:rPr>
              <a:t>PLANLI ÜRETİM KAPSAMINDA BESİLİK MATERYAL ÜRETİM BÖLGESİNDE;</a:t>
            </a:r>
          </a:p>
          <a:p>
            <a:pPr marL="162214" marR="0" indent="-139700" defTabSz="302422">
              <a:lnSpc>
                <a:spcPct val="115000"/>
              </a:lnSpc>
              <a:tabLst>
                <a:tab pos="302422" algn="l"/>
              </a:tabLst>
            </a:pPr>
            <a:r>
              <a:rPr lang="tr" sz="900">
                <a:latin typeface="Arial"/>
              </a:rPr>
              <a:t>•	Tarımsal Üretim Planlaması Kurulu tarafından </a:t>
            </a:r>
            <a:r>
              <a:rPr lang="tr" sz="900" b="1">
                <a:latin typeface="Arial"/>
              </a:rPr>
              <a:t>besilik materyal üretim bölgesi </a:t>
            </a:r>
            <a:r>
              <a:rPr lang="tr" sz="900">
                <a:latin typeface="Arial"/>
              </a:rPr>
              <a:t>olarak belirlenen illerde buzağılara temel desteğe </a:t>
            </a:r>
            <a:r>
              <a:rPr lang="tr" sz="900" b="1">
                <a:latin typeface="Arial"/>
              </a:rPr>
              <a:t>%50 ilave destek</a:t>
            </a:r>
          </a:p>
          <a:p>
            <a:pPr marL="162214" marR="0" indent="-139700" defTabSz="302422">
              <a:lnSpc>
                <a:spcPct val="115000"/>
              </a:lnSpc>
              <a:tabLst>
                <a:tab pos="302422" algn="l"/>
              </a:tabLst>
            </a:pPr>
            <a:r>
              <a:rPr lang="tr" sz="900">
                <a:latin typeface="Arial"/>
              </a:rPr>
              <a:t>•	Üretim planlaması illerinde Ziraat Bankası tarafından tarımsal kredilerde ilave </a:t>
            </a:r>
            <a:r>
              <a:rPr lang="tr" sz="900" b="1">
                <a:latin typeface="Arial"/>
              </a:rPr>
              <a:t>%20 faiz indirimi </a:t>
            </a:r>
            <a:r>
              <a:rPr lang="tr" sz="900">
                <a:latin typeface="Arial"/>
              </a:rPr>
              <a:t>uygulanacaktır.</a:t>
            </a:r>
          </a:p>
        </p:txBody>
      </p:sp>
      <p:sp>
        <p:nvSpPr>
          <p:cNvPr id="13" name="Dikdörtgen 12"/>
          <p:cNvSpPr/>
          <p:nvPr/>
        </p:nvSpPr>
        <p:spPr>
          <a:xfrm>
            <a:off x="751715" y="5374203"/>
            <a:ext cx="2269170" cy="302930"/>
          </a:xfrm>
          <a:prstGeom prst="rect">
            <a:avLst/>
          </a:prstGeom>
          <a:solidFill>
            <a:srgbClr val="FFFFFF"/>
          </a:solidFill>
        </p:spPr>
        <p:txBody>
          <a:bodyPr lIns="0" tIns="0" rIns="0" bIns="0">
            <a:noAutofit/>
          </a:bodyPr>
          <a:lstStyle/>
          <a:p>
            <a:pPr marL="0" marR="0" indent="0">
              <a:lnSpc>
                <a:spcPct val="125000"/>
              </a:lnSpc>
            </a:pPr>
            <a:r>
              <a:rPr lang="tr" sz="850">
                <a:latin typeface="Garamond"/>
              </a:rPr>
              <a:t>Planlama bölgesi illerinde hayvan popülasyonunun </a:t>
            </a:r>
            <a:r>
              <a:rPr lang="tr" sz="850" b="1">
                <a:latin typeface="Garamond"/>
              </a:rPr>
              <a:t>%98'i etçi ve kombine </a:t>
            </a:r>
            <a:r>
              <a:rPr lang="tr" sz="850">
                <a:latin typeface="Garamond"/>
              </a:rPr>
              <a:t>ırklardan (3.5 milyon) oluşmaktadır.</a:t>
            </a:r>
          </a:p>
        </p:txBody>
      </p:sp>
      <p:sp>
        <p:nvSpPr>
          <p:cNvPr id="14" name="Dikdörtgen 13"/>
          <p:cNvSpPr/>
          <p:nvPr/>
        </p:nvSpPr>
        <p:spPr>
          <a:xfrm>
            <a:off x="513298" y="5778110"/>
            <a:ext cx="2507587" cy="300125"/>
          </a:xfrm>
          <a:prstGeom prst="rect">
            <a:avLst/>
          </a:prstGeom>
          <a:solidFill>
            <a:srgbClr val="FFFFFF"/>
          </a:solidFill>
        </p:spPr>
        <p:txBody>
          <a:bodyPr lIns="0" tIns="0" rIns="0" bIns="0">
            <a:noAutofit/>
          </a:bodyPr>
          <a:lstStyle/>
          <a:p>
            <a:pPr marL="205300" marR="0" indent="0">
              <a:lnSpc>
                <a:spcPct val="125000"/>
              </a:lnSpc>
            </a:pPr>
            <a:r>
              <a:rPr lang="tr" sz="850">
                <a:latin typeface="Garamond"/>
              </a:rPr>
              <a:t>Bölgedeki </a:t>
            </a:r>
            <a:r>
              <a:rPr lang="tr" sz="850" b="1">
                <a:latin typeface="Garamond"/>
              </a:rPr>
              <a:t>mera alanı </a:t>
            </a:r>
            <a:r>
              <a:rPr lang="tr" sz="850">
                <a:latin typeface="Garamond"/>
              </a:rPr>
              <a:t>ülke genelinin % 54 ü, </a:t>
            </a:r>
            <a:r>
              <a:rPr lang="tr" sz="850" b="1">
                <a:latin typeface="Garamond"/>
              </a:rPr>
              <a:t>Yem bitkisi </a:t>
            </a:r>
            <a:r>
              <a:rPr lang="tr" sz="850">
                <a:latin typeface="Garamond"/>
              </a:rPr>
              <a:t>üretim alanı % 44 ünü oluşturmaktadır.</a:t>
            </a:r>
          </a:p>
        </p:txBody>
      </p:sp>
      <p:graphicFrame>
        <p:nvGraphicFramePr>
          <p:cNvPr id="15" name="Tablo 14"/>
          <p:cNvGraphicFramePr>
            <a:graphicFrameLocks noGrp="1"/>
          </p:cNvGraphicFramePr>
          <p:nvPr/>
        </p:nvGraphicFramePr>
        <p:xfrm>
          <a:off x="513298" y="6207261"/>
          <a:ext cx="4297119" cy="779764"/>
        </p:xfrm>
        <a:graphic>
          <a:graphicData uri="http://schemas.openxmlformats.org/drawingml/2006/table">
            <a:tbl>
              <a:tblPr/>
              <a:tblGrid>
                <a:gridCol w="1074279"/>
                <a:gridCol w="1074279"/>
                <a:gridCol w="1071474"/>
                <a:gridCol w="1077084"/>
              </a:tblGrid>
              <a:tr h="488053">
                <a:tc>
                  <a:txBody>
                    <a:bodyPr/>
                    <a:lstStyle/>
                    <a:p>
                      <a:pPr marL="0" marR="0" indent="0" algn="ctr">
                        <a:lnSpc>
                          <a:spcPct val="120000"/>
                        </a:lnSpc>
                      </a:pPr>
                      <a:r>
                        <a:rPr lang="tr" sz="550" b="1">
                          <a:solidFill>
                            <a:srgbClr val="C00000"/>
                          </a:solidFill>
                          <a:latin typeface="Book Antiqua"/>
                        </a:rPr>
                        <a:t>ETÇİ ve KOMBİN</a:t>
                      </a:r>
                      <a:r>
                        <a:rPr lang="tr" sz="550" b="1">
                          <a:solidFill>
                            <a:srgbClr val="E52A32"/>
                          </a:solidFill>
                          <a:latin typeface="Book Antiqua"/>
                        </a:rPr>
                        <a:t>E </a:t>
                      </a:r>
                      <a:r>
                        <a:rPr lang="tr" sz="550" b="1">
                          <a:solidFill>
                            <a:srgbClr val="C00000"/>
                          </a:solidFill>
                          <a:latin typeface="Book Antiqua"/>
                        </a:rPr>
                        <a:t>IRKLAR (b</a:t>
                      </a:r>
                      <a:r>
                        <a:rPr lang="tr" sz="550" b="1">
                          <a:solidFill>
                            <a:srgbClr val="E52A32"/>
                          </a:solidFill>
                          <a:latin typeface="Book Antiqua"/>
                        </a:rPr>
                        <a:t>aş)</a:t>
                      </a:r>
                    </a:p>
                  </a:txBody>
                  <a:tcPr marL="0" marR="0" marT="0" marB="0" anchor="ctr"/>
                </a:tc>
                <a:tc>
                  <a:txBody>
                    <a:bodyPr/>
                    <a:lstStyle/>
                    <a:p>
                      <a:pPr marL="0" marR="0" indent="0" algn="ctr">
                        <a:lnSpc>
                          <a:spcPct val="120000"/>
                        </a:lnSpc>
                      </a:pPr>
                      <a:r>
                        <a:rPr lang="tr" sz="550" b="1">
                          <a:solidFill>
                            <a:srgbClr val="E52A32"/>
                          </a:solidFill>
                          <a:latin typeface="Book Antiqua"/>
                        </a:rPr>
                        <a:t>SÜTÇÜ IRKLAR ve MELEZLERİ (baş)</a:t>
                      </a:r>
                    </a:p>
                  </a:txBody>
                  <a:tcPr marL="0" marR="0" marT="0" marB="0" anchor="ctr"/>
                </a:tc>
                <a:tc>
                  <a:txBody>
                    <a:bodyPr/>
                    <a:lstStyle/>
                    <a:p>
                      <a:pPr marL="0" marR="0" indent="0" algn="ctr">
                        <a:lnSpc>
                          <a:spcPct val="133000"/>
                        </a:lnSpc>
                      </a:pPr>
                      <a:r>
                        <a:rPr lang="tr" sz="550" b="1">
                          <a:solidFill>
                            <a:srgbClr val="E52A32"/>
                          </a:solidFill>
                          <a:latin typeface="Book Antiqua"/>
                        </a:rPr>
                        <a:t>GENEL TOPLAM (b^)</a:t>
                      </a:r>
                    </a:p>
                  </a:txBody>
                  <a:tcPr marL="0" marR="0" marT="0" marB="0" anchor="ctr"/>
                </a:tc>
                <a:tc>
                  <a:txBody>
                    <a:bodyPr/>
                    <a:lstStyle/>
                    <a:p>
                      <a:pPr marL="0" marR="0" indent="0" algn="ctr">
                        <a:lnSpc>
                          <a:spcPct val="122000"/>
                        </a:lnSpc>
                      </a:pPr>
                      <a:r>
                        <a:rPr lang="tr" sz="550" b="1">
                          <a:solidFill>
                            <a:srgbClr val="E52A32"/>
                          </a:solidFill>
                          <a:latin typeface="Book Antiqua"/>
                        </a:rPr>
                        <a:t>ETÇÎ ve KOMBİNE IRKLARIN ORANI (%)</a:t>
                      </a:r>
                    </a:p>
                  </a:txBody>
                  <a:tcPr marL="0" marR="0" marT="0" marB="0" anchor="ctr"/>
                </a:tc>
              </a:tr>
              <a:tr h="291710">
                <a:tc>
                  <a:txBody>
                    <a:bodyPr/>
                    <a:lstStyle/>
                    <a:p>
                      <a:pPr marL="0" marR="0" indent="0" algn="ctr"/>
                      <a:r>
                        <a:rPr lang="tr" sz="900">
                          <a:latin typeface="Arial"/>
                        </a:rPr>
                        <a:t>3.519.910</a:t>
                      </a:r>
                    </a:p>
                  </a:txBody>
                  <a:tcPr marL="0" marR="0" marT="0" marB="0" anchor="ctr"/>
                </a:tc>
                <a:tc>
                  <a:txBody>
                    <a:bodyPr/>
                    <a:lstStyle/>
                    <a:p>
                      <a:pPr marL="0" marR="0" indent="0" algn="ctr"/>
                      <a:r>
                        <a:rPr lang="tr" sz="900">
                          <a:latin typeface="Arial"/>
                        </a:rPr>
                        <a:t>38.889</a:t>
                      </a:r>
                    </a:p>
                  </a:txBody>
                  <a:tcPr marL="0" marR="0" marT="0" marB="0" anchor="ctr"/>
                </a:tc>
                <a:tc>
                  <a:txBody>
                    <a:bodyPr/>
                    <a:lstStyle/>
                    <a:p>
                      <a:pPr marL="0" marR="0" indent="0" algn="ctr"/>
                      <a:r>
                        <a:rPr lang="tr" sz="900">
                          <a:latin typeface="Arial"/>
                        </a:rPr>
                        <a:t>3.558.799</a:t>
                      </a:r>
                    </a:p>
                  </a:txBody>
                  <a:tcPr marL="0" marR="0" marT="0" marB="0" anchor="ctr"/>
                </a:tc>
                <a:tc>
                  <a:txBody>
                    <a:bodyPr/>
                    <a:lstStyle/>
                    <a:p>
                      <a:pPr marL="0" marR="0" indent="0" algn="ctr"/>
                      <a:r>
                        <a:rPr lang="tr" sz="500" b="1">
                          <a:solidFill>
                            <a:srgbClr val="1A935B"/>
                          </a:solidFill>
                          <a:latin typeface="Book Antiqua"/>
                        </a:rPr>
                        <a:t>98.16</a:t>
                      </a:r>
                    </a:p>
                  </a:txBody>
                  <a:tcPr marL="0" marR="0" marT="0" marB="0" anchor="ctr"/>
                </a:tc>
              </a:tr>
            </a:tbl>
          </a:graphicData>
        </a:graphic>
      </p:graphicFrame>
      <p:sp>
        <p:nvSpPr>
          <p:cNvPr id="16" name="Dikdörtgen 15"/>
          <p:cNvSpPr/>
          <p:nvPr/>
        </p:nvSpPr>
        <p:spPr>
          <a:xfrm>
            <a:off x="3421987" y="7138490"/>
            <a:ext cx="1410869" cy="103782"/>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EFEFD"/>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74843" y="202095"/>
            <a:ext cx="274983" cy="274983"/>
          </a:xfrm>
          <a:prstGeom prst="rect">
            <a:avLst/>
          </a:prstGeom>
        </p:spPr>
      </p:pic>
      <p:pic>
        <p:nvPicPr>
          <p:cNvPr id="3" name="Resim 2"/>
          <p:cNvPicPr>
            <a:picLocks noChangeAspect="1"/>
          </p:cNvPicPr>
          <p:nvPr/>
        </p:nvPicPr>
        <p:blipFill>
          <a:blip r:embed="rId3"/>
          <a:stretch>
            <a:fillRect/>
          </a:stretch>
        </p:blipFill>
        <p:spPr>
          <a:xfrm>
            <a:off x="493643" y="1229139"/>
            <a:ext cx="4297017" cy="1878495"/>
          </a:xfrm>
          <a:prstGeom prst="rect">
            <a:avLst/>
          </a:prstGeom>
        </p:spPr>
      </p:pic>
      <p:pic>
        <p:nvPicPr>
          <p:cNvPr id="4" name="Resim 3"/>
          <p:cNvPicPr>
            <a:picLocks noChangeAspect="1"/>
          </p:cNvPicPr>
          <p:nvPr/>
        </p:nvPicPr>
        <p:blipFill>
          <a:blip r:embed="rId4"/>
          <a:stretch>
            <a:fillRect/>
          </a:stretch>
        </p:blipFill>
        <p:spPr>
          <a:xfrm>
            <a:off x="2746513" y="3405808"/>
            <a:ext cx="2050773" cy="2299252"/>
          </a:xfrm>
          <a:prstGeom prst="rect">
            <a:avLst/>
          </a:prstGeom>
        </p:spPr>
      </p:pic>
      <p:sp>
        <p:nvSpPr>
          <p:cNvPr id="5" name="Dikdörtgen 4"/>
          <p:cNvSpPr/>
          <p:nvPr/>
        </p:nvSpPr>
        <p:spPr>
          <a:xfrm>
            <a:off x="3415747" y="271669"/>
            <a:ext cx="1368287" cy="122583"/>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705678" y="516834"/>
            <a:ext cx="1958008" cy="593035"/>
          </a:xfrm>
          <a:prstGeom prst="rect">
            <a:avLst/>
          </a:prstGeom>
          <a:solidFill>
            <a:srgbClr val="FFFFFF"/>
          </a:solidFill>
        </p:spPr>
        <p:txBody>
          <a:bodyPr lIns="0" tIns="0" rIns="0" bIns="0">
            <a:noAutofit/>
          </a:bodyPr>
          <a:lstStyle/>
          <a:p>
            <a:pPr marL="0" marR="0" indent="0">
              <a:lnSpc>
                <a:spcPct val="94000"/>
              </a:lnSpc>
            </a:pPr>
            <a:r>
              <a:rPr lang="tr" sz="1200" b="1">
                <a:latin typeface="Segoe UI"/>
              </a:rPr>
              <a:t>KANATLI YETİŞTİRİCİLİĞİ PLANLI ÜRETİM BÖLGELERİ (BROİLER)</a:t>
            </a:r>
          </a:p>
        </p:txBody>
      </p:sp>
      <p:sp>
        <p:nvSpPr>
          <p:cNvPr id="8" name="Dikdörtgen 7"/>
          <p:cNvSpPr/>
          <p:nvPr/>
        </p:nvSpPr>
        <p:spPr>
          <a:xfrm>
            <a:off x="750404" y="3139108"/>
            <a:ext cx="720587" cy="114300"/>
          </a:xfrm>
          <a:prstGeom prst="rect">
            <a:avLst/>
          </a:prstGeom>
          <a:solidFill>
            <a:srgbClr val="FFFFFF"/>
          </a:solidFill>
        </p:spPr>
        <p:txBody>
          <a:bodyPr wrap="none" lIns="0" tIns="0" rIns="0" bIns="0">
            <a:noAutofit/>
          </a:bodyPr>
          <a:lstStyle/>
          <a:p>
            <a:pPr marL="0" marR="0" indent="40309"/>
            <a:r>
              <a:rPr lang="tr" sz="850" b="1" u="sng">
                <a:latin typeface="Garamond"/>
              </a:rPr>
              <a:t>Broiler Varlı</a:t>
            </a:r>
            <a:r>
              <a:rPr lang="tr" sz="850" b="1">
                <a:latin typeface="Garamond"/>
              </a:rPr>
              <a:t>ğı</a:t>
            </a:r>
          </a:p>
        </p:txBody>
      </p:sp>
      <p:sp>
        <p:nvSpPr>
          <p:cNvPr id="9" name="Dikdörtgen 8"/>
          <p:cNvSpPr/>
          <p:nvPr/>
        </p:nvSpPr>
        <p:spPr>
          <a:xfrm>
            <a:off x="750404" y="3278256"/>
            <a:ext cx="964096" cy="119270"/>
          </a:xfrm>
          <a:prstGeom prst="rect">
            <a:avLst/>
          </a:prstGeom>
          <a:solidFill>
            <a:srgbClr val="FFFFFF"/>
          </a:solidFill>
        </p:spPr>
        <p:txBody>
          <a:bodyPr wrap="none" lIns="0" tIns="0" rIns="0" bIns="0">
            <a:noAutofit/>
          </a:bodyPr>
          <a:lstStyle/>
          <a:p>
            <a:pPr marL="0" marR="0" indent="40309"/>
            <a:r>
              <a:rPr lang="tr" sz="850">
                <a:latin typeface="Garamond"/>
              </a:rPr>
              <a:t>Mevcut -12 İl ( %85 )</a:t>
            </a:r>
          </a:p>
        </p:txBody>
      </p:sp>
      <p:sp>
        <p:nvSpPr>
          <p:cNvPr id="10" name="Dikdörtgen 9"/>
          <p:cNvSpPr/>
          <p:nvPr/>
        </p:nvSpPr>
        <p:spPr>
          <a:xfrm>
            <a:off x="619539" y="3425686"/>
            <a:ext cx="1212574" cy="263387"/>
          </a:xfrm>
          <a:prstGeom prst="rect">
            <a:avLst/>
          </a:prstGeom>
          <a:solidFill>
            <a:srgbClr val="FFFFFF"/>
          </a:solidFill>
        </p:spPr>
        <p:txBody>
          <a:bodyPr lIns="0" tIns="0" rIns="0" bIns="0">
            <a:noAutofit/>
          </a:bodyPr>
          <a:lstStyle/>
          <a:p>
            <a:pPr marL="0" marR="0" indent="171174">
              <a:lnSpc>
                <a:spcPct val="126000"/>
              </a:lnSpc>
            </a:pPr>
            <a:r>
              <a:rPr lang="tr" sz="850">
                <a:solidFill>
                  <a:srgbClr val="89C541"/>
                </a:solidFill>
                <a:latin typeface="Garamond"/>
              </a:rPr>
              <a:t>| </a:t>
            </a:r>
            <a:r>
              <a:rPr lang="tr" sz="850">
                <a:latin typeface="Garamond"/>
              </a:rPr>
              <a:t>Planlanan - 17 İl ( %15 ) </a:t>
            </a:r>
            <a:r>
              <a:rPr lang="tr" sz="850" u="sng">
                <a:solidFill>
                  <a:srgbClr val="C00000"/>
                </a:solidFill>
                <a:latin typeface="Garamond"/>
              </a:rPr>
              <a:t>jfm</a:t>
            </a:r>
            <a:r>
              <a:rPr lang="tr" sz="850">
                <a:solidFill>
                  <a:srgbClr val="C00000"/>
                </a:solidFill>
                <a:latin typeface="Garamond"/>
              </a:rPr>
              <a:t> </a:t>
            </a:r>
            <a:r>
              <a:rPr lang="tr" sz="850">
                <a:latin typeface="Garamond"/>
              </a:rPr>
              <a:t>Kesimhane</a:t>
            </a:r>
          </a:p>
        </p:txBody>
      </p:sp>
      <p:sp>
        <p:nvSpPr>
          <p:cNvPr id="11" name="Dikdörtgen 10"/>
          <p:cNvSpPr/>
          <p:nvPr/>
        </p:nvSpPr>
        <p:spPr>
          <a:xfrm>
            <a:off x="606286" y="4449417"/>
            <a:ext cx="2007705" cy="1265583"/>
          </a:xfrm>
          <a:prstGeom prst="rect">
            <a:avLst/>
          </a:prstGeom>
          <a:solidFill>
            <a:srgbClr val="FFFFFF"/>
          </a:solidFill>
        </p:spPr>
        <p:txBody>
          <a:bodyPr lIns="0" tIns="0" rIns="0" bIns="0">
            <a:noAutofit/>
          </a:bodyPr>
          <a:lstStyle/>
          <a:p>
            <a:pPr marL="112535" marR="0" indent="-139700">
              <a:lnSpc>
                <a:spcPct val="124000"/>
              </a:lnSpc>
              <a:spcBef>
                <a:spcPts val="3850"/>
              </a:spcBef>
            </a:pPr>
            <a:r>
              <a:rPr lang="tr" sz="850" i="1">
                <a:latin typeface="Garamond"/>
              </a:rPr>
              <a:t>H</a:t>
            </a:r>
            <a:r>
              <a:rPr lang="tr" sz="850">
                <a:latin typeface="Garamond"/>
              </a:rPr>
              <a:t>Hastalık Riski Kapsamında Gıda Arz Güvenliğinin Sağlanması</a:t>
            </a:r>
          </a:p>
          <a:p>
            <a:pPr marL="0" marR="0" indent="8835" defTabSz="652653">
              <a:lnSpc>
                <a:spcPct val="124000"/>
              </a:lnSpc>
              <a:tabLst>
                <a:tab pos="652653" algn="l"/>
              </a:tabLst>
            </a:pPr>
            <a:r>
              <a:rPr lang="tr" sz="850" i="1">
                <a:latin typeface="Garamond"/>
              </a:rPr>
              <a:t>M</a:t>
            </a:r>
            <a:r>
              <a:rPr lang="tr" sz="850">
                <a:latin typeface="Garamond"/>
              </a:rPr>
              <a:t> Mevcut	Kümes ve Kesimhane</a:t>
            </a:r>
          </a:p>
          <a:p>
            <a:pPr marL="0" marR="0" indent="148535">
              <a:lnSpc>
                <a:spcPct val="124000"/>
              </a:lnSpc>
            </a:pPr>
            <a:r>
              <a:rPr lang="tr" sz="850">
                <a:latin typeface="Garamond"/>
              </a:rPr>
              <a:t>Kapasitelerinde Yeterlilik</a:t>
            </a:r>
          </a:p>
          <a:p>
            <a:pPr marL="0" marR="0" indent="8835">
              <a:lnSpc>
                <a:spcPct val="124000"/>
              </a:lnSpc>
              <a:spcAft>
                <a:spcPts val="280"/>
              </a:spcAft>
            </a:pPr>
            <a:r>
              <a:rPr lang="tr" sz="850" i="1">
                <a:latin typeface="Garamond"/>
              </a:rPr>
              <a:t>O</a:t>
            </a:r>
            <a:r>
              <a:rPr lang="tr" sz="850">
                <a:latin typeface="Garamond"/>
              </a:rPr>
              <a:t> Ortadoğu İhracat Pazarına Yakınlık</a:t>
            </a:r>
          </a:p>
          <a:p>
            <a:pPr marL="0" marR="0" indent="148535">
              <a:lnSpc>
                <a:spcPct val="124000"/>
              </a:lnSpc>
              <a:spcAft>
                <a:spcPts val="280"/>
              </a:spcAft>
            </a:pPr>
            <a:r>
              <a:rPr lang="tr" sz="850">
                <a:latin typeface="Garamond"/>
              </a:rPr>
              <a:t>Bölgesel Kalkınmaya Uygunluk</a:t>
            </a:r>
          </a:p>
          <a:p>
            <a:pPr marL="0" marR="0" indent="8835">
              <a:lnSpc>
                <a:spcPct val="124000"/>
              </a:lnSpc>
            </a:pPr>
            <a:r>
              <a:rPr lang="tr" sz="850" i="1">
                <a:latin typeface="Garamond"/>
              </a:rPr>
              <a:t>M</a:t>
            </a:r>
            <a:r>
              <a:rPr lang="tr" sz="850">
                <a:latin typeface="Garamond"/>
              </a:rPr>
              <a:t> Mevcut Kaynaklarının Etkin Kullanılması</a:t>
            </a:r>
          </a:p>
        </p:txBody>
      </p:sp>
      <p:sp>
        <p:nvSpPr>
          <p:cNvPr id="12" name="Dikdörtgen 11"/>
          <p:cNvSpPr/>
          <p:nvPr/>
        </p:nvSpPr>
        <p:spPr>
          <a:xfrm>
            <a:off x="708991" y="6245086"/>
            <a:ext cx="3699013" cy="453887"/>
          </a:xfrm>
          <a:prstGeom prst="rect">
            <a:avLst/>
          </a:prstGeom>
          <a:solidFill>
            <a:srgbClr val="C2E6F6"/>
          </a:solidFill>
        </p:spPr>
        <p:txBody>
          <a:bodyPr lIns="0" tIns="0" rIns="0" bIns="0">
            <a:noAutofit/>
          </a:bodyPr>
          <a:lstStyle/>
          <a:p>
            <a:pPr marL="0" marR="0" indent="0">
              <a:lnSpc>
                <a:spcPct val="126000"/>
              </a:lnSpc>
            </a:pPr>
            <a:r>
              <a:rPr lang="tr" sz="850" b="1">
                <a:latin typeface="Garamond"/>
              </a:rPr>
              <a:t>Planlama Bölgelerinde yeni işletme kurulumları hibe ve kredilerle teşvik edilmekte, Ziraat Bankası tarafından tarımsal kredilerde ilave %20 faiz indirimi uygulanmaktadır.</a:t>
            </a:r>
          </a:p>
        </p:txBody>
      </p:sp>
      <p:sp>
        <p:nvSpPr>
          <p:cNvPr id="13" name="Dikdörtgen 12"/>
          <p:cNvSpPr/>
          <p:nvPr/>
        </p:nvSpPr>
        <p:spPr>
          <a:xfrm>
            <a:off x="483704" y="7139608"/>
            <a:ext cx="1414669" cy="102705"/>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7F7F6"/>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690381"/>
            <a:ext cx="5083728" cy="2604782"/>
          </a:xfrm>
          <a:prstGeom prst="rect">
            <a:avLst/>
          </a:prstGeom>
        </p:spPr>
      </p:pic>
      <p:pic>
        <p:nvPicPr>
          <p:cNvPr id="3" name="Resim 2"/>
          <p:cNvPicPr>
            <a:picLocks noChangeAspect="1"/>
          </p:cNvPicPr>
          <p:nvPr/>
        </p:nvPicPr>
        <p:blipFill>
          <a:blip r:embed="rId3"/>
          <a:stretch>
            <a:fillRect/>
          </a:stretch>
        </p:blipFill>
        <p:spPr>
          <a:xfrm>
            <a:off x="0" y="6870583"/>
            <a:ext cx="5083728" cy="687897"/>
          </a:xfrm>
          <a:prstGeom prst="rect">
            <a:avLst/>
          </a:prstGeom>
        </p:spPr>
      </p:pic>
      <p:sp>
        <p:nvSpPr>
          <p:cNvPr id="4" name="Dikdörtgen 3"/>
          <p:cNvSpPr/>
          <p:nvPr/>
        </p:nvSpPr>
        <p:spPr>
          <a:xfrm>
            <a:off x="4693640" y="281031"/>
            <a:ext cx="146807" cy="104862"/>
          </a:xfrm>
          <a:prstGeom prst="rect">
            <a:avLst/>
          </a:prstGeom>
          <a:solidFill>
            <a:srgbClr val="FFFFFF"/>
          </a:solidFill>
        </p:spPr>
        <p:txBody>
          <a:bodyPr wrap="none" lIns="0" tIns="0" rIns="0" bIns="0">
            <a:noAutofit/>
          </a:bodyPr>
          <a:lstStyle/>
          <a:p>
            <a:pPr marL="0" marR="0" indent="0" algn="r"/>
            <a:r>
              <a:rPr lang="tr" sz="750" b="1">
                <a:latin typeface="Cambria"/>
              </a:rPr>
              <a:t>72</a:t>
            </a:r>
          </a:p>
        </p:txBody>
      </p:sp>
      <p:sp>
        <p:nvSpPr>
          <p:cNvPr id="5" name="Dikdörtgen 4"/>
          <p:cNvSpPr/>
          <p:nvPr/>
        </p:nvSpPr>
        <p:spPr>
          <a:xfrm>
            <a:off x="515922" y="272642"/>
            <a:ext cx="2172749" cy="102765"/>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515922" y="541089"/>
            <a:ext cx="2172749" cy="549479"/>
          </a:xfrm>
          <a:prstGeom prst="rect">
            <a:avLst/>
          </a:prstGeom>
          <a:solidFill>
            <a:srgbClr val="FFFFFF"/>
          </a:solidFill>
        </p:spPr>
        <p:txBody>
          <a:bodyPr lIns="0" tIns="0" rIns="0" bIns="0">
            <a:noAutofit/>
          </a:bodyPr>
          <a:lstStyle/>
          <a:p>
            <a:pPr marL="0" marR="0" indent="0"/>
            <a:r>
              <a:rPr lang="tr" sz="1200" b="1">
                <a:latin typeface="Segoe UI"/>
              </a:rPr>
              <a:t>KÜÇÜKBAŞ HAYVAN</a:t>
            </a:r>
          </a:p>
          <a:p>
            <a:pPr marL="0" marR="0" indent="0">
              <a:lnSpc>
                <a:spcPct val="95000"/>
              </a:lnSpc>
            </a:pPr>
            <a:r>
              <a:rPr lang="tr" sz="1200" b="1">
                <a:latin typeface="Segoe UI"/>
              </a:rPr>
              <a:t>YETİŞTİRİCİLİĞİ</a:t>
            </a:r>
          </a:p>
          <a:p>
            <a:pPr marL="0" marR="0" indent="0">
              <a:lnSpc>
                <a:spcPct val="90000"/>
              </a:lnSpc>
            </a:pPr>
            <a:r>
              <a:rPr lang="tr" sz="1200" b="1">
                <a:latin typeface="Segoe UI"/>
              </a:rPr>
              <a:t>PLANLI ÜRETİM BÖLGELERİ</a:t>
            </a:r>
          </a:p>
        </p:txBody>
      </p:sp>
      <p:sp>
        <p:nvSpPr>
          <p:cNvPr id="7" name="Dikdörtgen 6"/>
          <p:cNvSpPr/>
          <p:nvPr/>
        </p:nvSpPr>
        <p:spPr>
          <a:xfrm>
            <a:off x="662730" y="4337108"/>
            <a:ext cx="3892492" cy="2323750"/>
          </a:xfrm>
          <a:prstGeom prst="rect">
            <a:avLst/>
          </a:prstGeom>
          <a:solidFill>
            <a:srgbClr val="C7A383"/>
          </a:solidFill>
        </p:spPr>
        <p:txBody>
          <a:bodyPr lIns="0" tIns="0" rIns="0" bIns="0">
            <a:noAutofit/>
          </a:bodyPr>
          <a:lstStyle/>
          <a:p>
            <a:pPr marL="0" marR="0" indent="0" algn="ctr">
              <a:lnSpc>
                <a:spcPct val="111000"/>
              </a:lnSpc>
              <a:spcAft>
                <a:spcPts val="560"/>
              </a:spcAft>
            </a:pPr>
            <a:r>
              <a:rPr lang="tr" sz="2000">
                <a:solidFill>
                  <a:srgbClr val="FFFFFF"/>
                </a:solidFill>
                <a:latin typeface="Times New Roman"/>
              </a:rPr>
              <a:t>Küçükbaş hayvancılıkda ülke geneli planlı üretim bölgesi olarak belirlenmiştir.</a:t>
            </a:r>
          </a:p>
          <a:p>
            <a:pPr marL="0" marR="0" indent="0" algn="ctr">
              <a:lnSpc>
                <a:spcPct val="110000"/>
              </a:lnSpc>
            </a:pPr>
            <a:r>
              <a:rPr lang="tr" sz="2000">
                <a:solidFill>
                  <a:srgbClr val="FFFFFF"/>
                </a:solidFill>
                <a:latin typeface="Times New Roman"/>
              </a:rPr>
              <a:t>Tüm illerimizde Ziraat Bankası tarafından tarımsal kredilerde 50 milyon üst limitli en az %95 oranında faiz indirimi uygulanacaktır.</a:t>
            </a:r>
          </a:p>
        </p:txBody>
      </p:sp>
    </p:spTree>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Dikdörtgen 1"/>
          <p:cNvSpPr/>
          <p:nvPr/>
        </p:nvSpPr>
        <p:spPr>
          <a:xfrm>
            <a:off x="478536" y="274320"/>
            <a:ext cx="149352" cy="109728"/>
          </a:xfrm>
          <a:prstGeom prst="rect">
            <a:avLst/>
          </a:prstGeom>
          <a:solidFill>
            <a:srgbClr val="FFFFFF"/>
          </a:solidFill>
        </p:spPr>
        <p:txBody>
          <a:bodyPr wrap="none" lIns="0" tIns="0" rIns="0" bIns="0">
            <a:noAutofit/>
          </a:bodyPr>
          <a:lstStyle/>
          <a:p>
            <a:pPr marL="0" marR="0" indent="0"/>
            <a:r>
              <a:rPr lang="tr" sz="750" b="1">
                <a:latin typeface="Cambria"/>
              </a:rPr>
              <a:t>73</a:t>
            </a:r>
          </a:p>
        </p:txBody>
      </p:sp>
      <p:sp>
        <p:nvSpPr>
          <p:cNvPr id="3" name="Dikdörtgen 2"/>
          <p:cNvSpPr/>
          <p:nvPr/>
        </p:nvSpPr>
        <p:spPr>
          <a:xfrm>
            <a:off x="3413760" y="271272"/>
            <a:ext cx="1374648"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4" name="Dikdörtgen 3"/>
          <p:cNvSpPr/>
          <p:nvPr/>
        </p:nvSpPr>
        <p:spPr>
          <a:xfrm>
            <a:off x="2221992" y="765048"/>
            <a:ext cx="890016" cy="198120"/>
          </a:xfrm>
          <a:prstGeom prst="rect">
            <a:avLst/>
          </a:prstGeom>
          <a:solidFill>
            <a:srgbClr val="FFFFFF"/>
          </a:solidFill>
        </p:spPr>
        <p:txBody>
          <a:bodyPr wrap="none" lIns="0" tIns="0" rIns="0" bIns="0">
            <a:noAutofit/>
          </a:bodyPr>
          <a:lstStyle/>
          <a:p>
            <a:pPr marL="0" marR="0" indent="0" algn="ctr"/>
            <a:r>
              <a:rPr lang="tr" sz="1700">
                <a:latin typeface="Arial"/>
              </a:rPr>
              <a:t>NOTLAR</a:t>
            </a:r>
          </a:p>
        </p:txBody>
      </p:sp>
      <p:sp>
        <p:nvSpPr>
          <p:cNvPr id="5" name="Dikdörtgen 4"/>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30352" y="7068312"/>
            <a:ext cx="2292096" cy="271272"/>
          </a:xfrm>
          <a:prstGeom prst="rect">
            <a:avLst/>
          </a:prstGeom>
        </p:spPr>
      </p:pic>
      <p:sp>
        <p:nvSpPr>
          <p:cNvPr id="3" name="Dikdörtgen 2"/>
          <p:cNvSpPr/>
          <p:nvPr/>
        </p:nvSpPr>
        <p:spPr>
          <a:xfrm>
            <a:off x="521208" y="271272"/>
            <a:ext cx="576072" cy="106680"/>
          </a:xfrm>
          <a:prstGeom prst="rect">
            <a:avLst/>
          </a:prstGeom>
          <a:solidFill>
            <a:srgbClr val="FFFFFF"/>
          </a:solidFill>
        </p:spPr>
        <p:txBody>
          <a:bodyPr wrap="none" lIns="0" tIns="0" rIns="0" bIns="0">
            <a:noAutofit/>
          </a:bodyPr>
          <a:lstStyle/>
          <a:p>
            <a:pPr marL="0" marR="0" indent="0"/>
            <a:r>
              <a:rPr lang="tr" sz="600" b="1">
                <a:latin typeface="Arial"/>
              </a:rPr>
              <a:t>DESTEKLERİN</a:t>
            </a:r>
          </a:p>
        </p:txBody>
      </p:sp>
      <p:sp>
        <p:nvSpPr>
          <p:cNvPr id="4" name="Dikdörtgen 3"/>
          <p:cNvSpPr/>
          <p:nvPr/>
        </p:nvSpPr>
        <p:spPr>
          <a:xfrm>
            <a:off x="1103376" y="271272"/>
            <a:ext cx="789432" cy="124968"/>
          </a:xfrm>
          <a:prstGeom prst="rect">
            <a:avLst/>
          </a:prstGeom>
          <a:solidFill>
            <a:srgbClr val="FFFFFF"/>
          </a:solidFill>
        </p:spPr>
        <p:txBody>
          <a:bodyPr wrap="none" lIns="0" tIns="0" rIns="0" bIns="0">
            <a:noAutofit/>
          </a:bodyPr>
          <a:lstStyle/>
          <a:p>
            <a:pPr marL="0" marR="0" indent="0"/>
            <a:r>
              <a:rPr lang="tr" sz="600" b="1">
                <a:latin typeface="Arial"/>
              </a:rPr>
              <a:t>ETKİNLEŞTİRİLMESİ</a:t>
            </a:r>
          </a:p>
        </p:txBody>
      </p:sp>
      <p:sp>
        <p:nvSpPr>
          <p:cNvPr id="5" name="Dikdörtgen 4"/>
          <p:cNvSpPr/>
          <p:nvPr/>
        </p:nvSpPr>
        <p:spPr>
          <a:xfrm>
            <a:off x="4684776" y="277368"/>
            <a:ext cx="161544" cy="109728"/>
          </a:xfrm>
          <a:prstGeom prst="rect">
            <a:avLst/>
          </a:prstGeom>
          <a:solidFill>
            <a:srgbClr val="FFFFFF"/>
          </a:solidFill>
        </p:spPr>
        <p:txBody>
          <a:bodyPr wrap="none" lIns="0" tIns="0" rIns="0" bIns="0">
            <a:noAutofit/>
          </a:bodyPr>
          <a:lstStyle/>
          <a:p>
            <a:pPr marL="0" marR="0" indent="0"/>
            <a:r>
              <a:rPr lang="tr" sz="750">
                <a:latin typeface="Arial"/>
              </a:rPr>
              <a:t>74</a:t>
            </a:r>
          </a:p>
        </p:txBody>
      </p:sp>
      <p:sp>
        <p:nvSpPr>
          <p:cNvPr id="6" name="Dikdörtgen 5"/>
          <p:cNvSpPr/>
          <p:nvPr/>
        </p:nvSpPr>
        <p:spPr>
          <a:xfrm>
            <a:off x="2221992" y="765048"/>
            <a:ext cx="890016" cy="198120"/>
          </a:xfrm>
          <a:prstGeom prst="rect">
            <a:avLst/>
          </a:prstGeom>
          <a:solidFill>
            <a:srgbClr val="FFFFFF"/>
          </a:solidFill>
        </p:spPr>
        <p:txBody>
          <a:bodyPr wrap="none" lIns="0" tIns="0" rIns="0" bIns="0">
            <a:noAutofit/>
          </a:bodyPr>
          <a:lstStyle/>
          <a:p>
            <a:pPr marL="0" marR="0" indent="0"/>
            <a:r>
              <a:rPr lang="tr" sz="1700">
                <a:latin typeface="Arial"/>
              </a:rPr>
              <a:t>NOTLAR</a:t>
            </a:r>
          </a:p>
        </p:txBody>
      </p:sp>
      <p:sp>
        <p:nvSpPr>
          <p:cNvPr id="7" name="Dikdörtgen 6"/>
          <p:cNvSpPr/>
          <p:nvPr/>
        </p:nvSpPr>
        <p:spPr>
          <a:xfrm>
            <a:off x="3416808"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Dikdörtgen 1"/>
          <p:cNvSpPr/>
          <p:nvPr/>
        </p:nvSpPr>
        <p:spPr>
          <a:xfrm>
            <a:off x="478536" y="274320"/>
            <a:ext cx="149352" cy="109728"/>
          </a:xfrm>
          <a:prstGeom prst="rect">
            <a:avLst/>
          </a:prstGeom>
          <a:solidFill>
            <a:srgbClr val="FFFFFF"/>
          </a:solidFill>
        </p:spPr>
        <p:txBody>
          <a:bodyPr wrap="none" lIns="0" tIns="0" rIns="0" bIns="0">
            <a:noAutofit/>
          </a:bodyPr>
          <a:lstStyle/>
          <a:p>
            <a:pPr marL="0" marR="0" indent="0"/>
            <a:r>
              <a:rPr lang="tr" sz="750" b="1">
                <a:latin typeface="Cambria"/>
              </a:rPr>
              <a:t>75</a:t>
            </a:r>
          </a:p>
        </p:txBody>
      </p:sp>
      <p:sp>
        <p:nvSpPr>
          <p:cNvPr id="3" name="Dikdörtgen 2"/>
          <p:cNvSpPr/>
          <p:nvPr/>
        </p:nvSpPr>
        <p:spPr>
          <a:xfrm>
            <a:off x="3413760" y="271272"/>
            <a:ext cx="1374648" cy="124968"/>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4" name="Dikdörtgen 3"/>
          <p:cNvSpPr/>
          <p:nvPr/>
        </p:nvSpPr>
        <p:spPr>
          <a:xfrm>
            <a:off x="2221992" y="765048"/>
            <a:ext cx="890016" cy="198120"/>
          </a:xfrm>
          <a:prstGeom prst="rect">
            <a:avLst/>
          </a:prstGeom>
          <a:solidFill>
            <a:srgbClr val="FFFFFF"/>
          </a:solidFill>
        </p:spPr>
        <p:txBody>
          <a:bodyPr wrap="none" lIns="0" tIns="0" rIns="0" bIns="0">
            <a:noAutofit/>
          </a:bodyPr>
          <a:lstStyle/>
          <a:p>
            <a:pPr marL="0" marR="0" indent="0" algn="ctr"/>
            <a:r>
              <a:rPr lang="tr" sz="1700">
                <a:latin typeface="Arial"/>
              </a:rPr>
              <a:t>NOTLAR</a:t>
            </a:r>
          </a:p>
        </p:txBody>
      </p:sp>
      <p:sp>
        <p:nvSpPr>
          <p:cNvPr id="5" name="Dikdörtgen 4"/>
          <p:cNvSpPr/>
          <p:nvPr/>
        </p:nvSpPr>
        <p:spPr>
          <a:xfrm>
            <a:off x="481584" y="7138416"/>
            <a:ext cx="1420368" cy="106680"/>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91778" y="202346"/>
            <a:ext cx="2256544" cy="271502"/>
          </a:xfrm>
          <a:prstGeom prst="rect">
            <a:avLst/>
          </a:prstGeom>
        </p:spPr>
      </p:pic>
      <p:pic>
        <p:nvPicPr>
          <p:cNvPr id="3" name="Resim 2"/>
          <p:cNvPicPr>
            <a:picLocks noChangeAspect="1"/>
          </p:cNvPicPr>
          <p:nvPr/>
        </p:nvPicPr>
        <p:blipFill>
          <a:blip r:embed="rId3"/>
          <a:stretch>
            <a:fillRect/>
          </a:stretch>
        </p:blipFill>
        <p:spPr>
          <a:xfrm>
            <a:off x="489216" y="1132114"/>
            <a:ext cx="4290252" cy="4221096"/>
          </a:xfrm>
          <a:prstGeom prst="rect">
            <a:avLst/>
          </a:prstGeom>
        </p:spPr>
      </p:pic>
      <p:pic>
        <p:nvPicPr>
          <p:cNvPr id="4" name="Resim 3"/>
          <p:cNvPicPr>
            <a:picLocks noChangeAspect="1"/>
          </p:cNvPicPr>
          <p:nvPr/>
        </p:nvPicPr>
        <p:blipFill>
          <a:blip r:embed="rId4"/>
          <a:stretch>
            <a:fillRect/>
          </a:stretch>
        </p:blipFill>
        <p:spPr>
          <a:xfrm>
            <a:off x="2528047" y="7069310"/>
            <a:ext cx="2248860" cy="271503"/>
          </a:xfrm>
          <a:prstGeom prst="rect">
            <a:avLst/>
          </a:prstGeom>
        </p:spPr>
      </p:pic>
      <p:sp>
        <p:nvSpPr>
          <p:cNvPr id="5" name="Dikdörtgen 4"/>
          <p:cNvSpPr/>
          <p:nvPr/>
        </p:nvSpPr>
        <p:spPr>
          <a:xfrm>
            <a:off x="3416833" y="271502"/>
            <a:ext cx="1370319" cy="122945"/>
          </a:xfrm>
          <a:prstGeom prst="rect">
            <a:avLst/>
          </a:prstGeom>
          <a:solidFill>
            <a:srgbClr val="FFFFFF"/>
          </a:solidFill>
        </p:spPr>
        <p:txBody>
          <a:bodyPr wrap="none" lIns="0" tIns="0" rIns="0" bIns="0">
            <a:noAutofit/>
          </a:bodyPr>
          <a:lstStyle/>
          <a:p>
            <a:pPr marL="0" marR="0" indent="0"/>
            <a:r>
              <a:rPr lang="tr" sz="600" b="1">
                <a:latin typeface="Arial"/>
              </a:rPr>
              <a:t>DESTEKLERİN ETKİNLEŞTİRİLMESİ</a:t>
            </a:r>
          </a:p>
        </p:txBody>
      </p:sp>
      <p:sp>
        <p:nvSpPr>
          <p:cNvPr id="6" name="Dikdörtgen 5"/>
          <p:cNvSpPr/>
          <p:nvPr/>
        </p:nvSpPr>
        <p:spPr>
          <a:xfrm>
            <a:off x="1552174" y="6042211"/>
            <a:ext cx="2220686" cy="489217"/>
          </a:xfrm>
          <a:prstGeom prst="rect">
            <a:avLst/>
          </a:prstGeom>
          <a:solidFill>
            <a:srgbClr val="FFFFFF"/>
          </a:solidFill>
        </p:spPr>
        <p:txBody>
          <a:bodyPr lIns="0" tIns="0" rIns="0" bIns="0">
            <a:noAutofit/>
          </a:bodyPr>
          <a:lstStyle/>
          <a:p>
            <a:pPr marL="0" marR="0" indent="0" algn="ctr"/>
            <a:r>
              <a:rPr lang="tr" sz="1400" b="1">
                <a:latin typeface="Arial"/>
              </a:rPr>
              <a:t>Salih ÇELİK</a:t>
            </a:r>
          </a:p>
          <a:p>
            <a:pPr marL="0" marR="0" indent="0" algn="ctr"/>
            <a:r>
              <a:rPr lang="tr" sz="1400" b="1">
                <a:latin typeface="Arial"/>
              </a:rPr>
              <a:t>Hayvancılık Genel Müdürü</a:t>
            </a:r>
          </a:p>
        </p:txBody>
      </p:sp>
      <p:sp>
        <p:nvSpPr>
          <p:cNvPr id="7" name="Dikdörtgen 6"/>
          <p:cNvSpPr/>
          <p:nvPr/>
        </p:nvSpPr>
        <p:spPr>
          <a:xfrm>
            <a:off x="481532" y="7138467"/>
            <a:ext cx="1416424" cy="105015"/>
          </a:xfrm>
          <a:prstGeom prst="rect">
            <a:avLst/>
          </a:prstGeom>
          <a:solidFill>
            <a:srgbClr val="FFFFFF"/>
          </a:solidFill>
        </p:spPr>
        <p:txBody>
          <a:bodyPr wrap="none" lIns="0" tIns="0" rIns="0" bIns="0">
            <a:noAutofit/>
          </a:bodyPr>
          <a:lstStyle/>
          <a:p>
            <a:pPr marL="0" marR="0" indent="0"/>
            <a:r>
              <a:rPr lang="tr" sz="600" b="1">
                <a:latin typeface="Arial"/>
              </a:rPr>
              <a:t>HAYVANCILIK GENEL MÜDÜRLÜĞÜ</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361608"/>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3724733"/>
            <a:ext cx="3187667" cy="3690009"/>
          </a:xfrm>
          <a:prstGeom prst="rect">
            <a:avLst/>
          </a:prstGeom>
        </p:spPr>
      </p:pic>
      <p:pic>
        <p:nvPicPr>
          <p:cNvPr id="2" name="Resim 1"/>
          <p:cNvPicPr>
            <a:picLocks noChangeAspect="1"/>
          </p:cNvPicPr>
          <p:nvPr/>
        </p:nvPicPr>
        <p:blipFill>
          <a:blip r:embed="rId3"/>
          <a:stretch>
            <a:fillRect/>
          </a:stretch>
        </p:blipFill>
        <p:spPr>
          <a:xfrm>
            <a:off x="1182932" y="414373"/>
            <a:ext cx="3372863" cy="2791814"/>
          </a:xfrm>
          <a:prstGeom prst="rect">
            <a:avLst/>
          </a:prstGeom>
        </p:spPr>
      </p:pic>
      <p:sp>
        <p:nvSpPr>
          <p:cNvPr id="4" name="Dikdörtgen 3"/>
          <p:cNvSpPr/>
          <p:nvPr/>
        </p:nvSpPr>
        <p:spPr>
          <a:xfrm>
            <a:off x="208344" y="386594"/>
            <a:ext cx="990793" cy="3354343"/>
          </a:xfrm>
          <a:prstGeom prst="rect">
            <a:avLst/>
          </a:prstGeom>
          <a:solidFill>
            <a:srgbClr val="48250C"/>
          </a:solidFill>
        </p:spPr>
        <p:txBody>
          <a:bodyPr vert="vert270" lIns="0" tIns="0" rIns="0" bIns="0">
            <a:noAutofit/>
          </a:bodyPr>
          <a:lstStyle/>
          <a:p>
            <a:pPr marL="0" marR="0" indent="0" algn="r">
              <a:lnSpc>
                <a:spcPct val="75000"/>
              </a:lnSpc>
            </a:pPr>
            <a:r>
              <a:rPr lang="tr" sz="3000">
                <a:solidFill>
                  <a:srgbClr val="F0E8DC"/>
                </a:solidFill>
                <a:latin typeface="Times New Roman"/>
              </a:rPr>
              <a:t>HAYVANCILIK DESTEKLEMELERİ REHBERİ</a:t>
            </a:r>
          </a:p>
        </p:txBody>
      </p:sp>
      <p:sp>
        <p:nvSpPr>
          <p:cNvPr id="5" name="Dikdörtgen 4"/>
          <p:cNvSpPr/>
          <p:nvPr/>
        </p:nvSpPr>
        <p:spPr>
          <a:xfrm>
            <a:off x="1504708" y="958383"/>
            <a:ext cx="3303415" cy="743095"/>
          </a:xfrm>
          <a:prstGeom prst="rect">
            <a:avLst/>
          </a:prstGeom>
          <a:solidFill>
            <a:srgbClr val="69431D"/>
          </a:solidFill>
        </p:spPr>
        <p:txBody>
          <a:bodyPr lIns="0" tIns="0" rIns="0" bIns="0">
            <a:noAutofit/>
          </a:bodyPr>
          <a:lstStyle/>
          <a:p>
            <a:pPr marL="0" marR="0" indent="0" algn="just">
              <a:lnSpc>
                <a:spcPct val="130000"/>
              </a:lnSpc>
            </a:pPr>
            <a:r>
              <a:rPr lang="tr" sz="750" b="1">
                <a:solidFill>
                  <a:srgbClr val="F0E8DC"/>
                </a:solidFill>
                <a:latin typeface="Times New Roman"/>
              </a:rPr>
              <a:t>“Hayvancılık Desteklemeleri Rehberi” </a:t>
            </a:r>
            <a:r>
              <a:rPr lang="tr" sz="800">
                <a:solidFill>
                  <a:srgbClr val="F0E8DC"/>
                </a:solidFill>
                <a:latin typeface="Times New Roman"/>
              </a:rPr>
              <a:t>kitabı, hayvancılık alanında yeni dönemin kapılarını aralayan yol haritasını; verimlilik, sürdürülebilirlik ve üretici odaklı dönüşüm ilkeleriyle ele alan kapsamlı bir rehberdir. Su kaynaklarından genetik ıslaha, aile işletmelerinin güçlendirilmesinden genç ve kadın üreticilerin sisteme kazandırılmasına kadar uzanan bu model,</a:t>
            </a:r>
          </a:p>
        </p:txBody>
      </p:sp>
      <p:sp>
        <p:nvSpPr>
          <p:cNvPr id="7" name="Dikdörtgen 6"/>
          <p:cNvSpPr/>
          <p:nvPr/>
        </p:nvSpPr>
        <p:spPr>
          <a:xfrm>
            <a:off x="1356552" y="1694533"/>
            <a:ext cx="3435366" cy="208344"/>
          </a:xfrm>
          <a:prstGeom prst="rect">
            <a:avLst/>
          </a:prstGeom>
          <a:solidFill>
            <a:srgbClr val="5A3615"/>
          </a:solidFill>
        </p:spPr>
        <p:txBody>
          <a:bodyPr wrap="none" lIns="0" tIns="0" rIns="0" bIns="0">
            <a:noAutofit/>
          </a:bodyPr>
          <a:lstStyle/>
          <a:p>
            <a:pPr marL="120966" marR="0" indent="-177800" algn="just"/>
            <a:r>
              <a:rPr lang="tr" sz="800" i="1">
                <a:solidFill>
                  <a:srgbClr val="F0E8DC"/>
                </a:solidFill>
                <a:latin typeface="Times New Roman"/>
              </a:rPr>
              <a:t>I</a:t>
            </a:r>
            <a:r>
              <a:rPr lang="tr" sz="800">
                <a:solidFill>
                  <a:srgbClr val="F0E8DC"/>
                </a:solidFill>
                <a:latin typeface="Times New Roman"/>
              </a:rPr>
              <a:t> Türkiye’nin hayvansal üretimde güçlü, dirençli ve öngörülebilir bir gelecek</a:t>
            </a:r>
          </a:p>
        </p:txBody>
      </p:sp>
      <p:sp>
        <p:nvSpPr>
          <p:cNvPr id="8" name="Dikdörtgen 7"/>
          <p:cNvSpPr/>
          <p:nvPr/>
        </p:nvSpPr>
        <p:spPr>
          <a:xfrm>
            <a:off x="1527858" y="1888988"/>
            <a:ext cx="3261746" cy="569474"/>
          </a:xfrm>
          <a:prstGeom prst="rect">
            <a:avLst/>
          </a:prstGeom>
          <a:solidFill>
            <a:srgbClr val="5A3615"/>
          </a:solidFill>
        </p:spPr>
        <p:txBody>
          <a:bodyPr lIns="0" tIns="0" rIns="0" bIns="0">
            <a:noAutofit/>
          </a:bodyPr>
          <a:lstStyle/>
          <a:p>
            <a:pPr marL="0" marR="0" indent="0" algn="just">
              <a:lnSpc>
                <a:spcPct val="130000"/>
              </a:lnSpc>
            </a:pPr>
            <a:r>
              <a:rPr lang="tr" sz="800">
                <a:solidFill>
                  <a:srgbClr val="F0E8DC"/>
                </a:solidFill>
                <a:latin typeface="Times New Roman"/>
              </a:rPr>
              <a:t>kurma vizyonunu taşır. Bu kitap, sektör paydaşlarına rehberlik etmek ve ülkemizin hayvancılık politikalarının etkin bir şekilde uygulanmasına katkı sunmak üzere, Tarım ve Orman Bakanlığı Hayvancılık Genel Müdürlüğü tarafından hazırlanmış kapsamlı bir referans kaynağıdır.</a:t>
            </a:r>
          </a:p>
        </p:txBody>
      </p:sp>
      <p:sp>
        <p:nvSpPr>
          <p:cNvPr id="10" name="Dikdörtgen 9"/>
          <p:cNvSpPr/>
          <p:nvPr/>
        </p:nvSpPr>
        <p:spPr>
          <a:xfrm>
            <a:off x="2127426" y="6412374"/>
            <a:ext cx="1138949" cy="127322"/>
          </a:xfrm>
          <a:prstGeom prst="rect">
            <a:avLst/>
          </a:prstGeom>
          <a:solidFill>
            <a:srgbClr val="1D0D04"/>
          </a:solidFill>
        </p:spPr>
        <p:txBody>
          <a:bodyPr wrap="none" lIns="0" tIns="0" rIns="0" bIns="0">
            <a:noAutofit/>
          </a:bodyPr>
          <a:lstStyle/>
          <a:p>
            <a:pPr marL="0" marR="0" indent="0" algn="ctr"/>
            <a:r>
              <a:rPr lang="tr" sz="1200" b="1">
                <a:solidFill>
                  <a:srgbClr val="FFFFFF"/>
                </a:solidFill>
                <a:latin typeface="Tahoma"/>
              </a:rPr>
              <a:t>T.C. TARIM VE</a:t>
            </a:r>
          </a:p>
        </p:txBody>
      </p:sp>
      <p:sp>
        <p:nvSpPr>
          <p:cNvPr id="11" name="Dikdörtgen 10"/>
          <p:cNvSpPr/>
          <p:nvPr/>
        </p:nvSpPr>
        <p:spPr>
          <a:xfrm>
            <a:off x="1870468" y="6581365"/>
            <a:ext cx="1599622" cy="159730"/>
          </a:xfrm>
          <a:prstGeom prst="rect">
            <a:avLst/>
          </a:prstGeom>
          <a:solidFill>
            <a:srgbClr val="1D0D04"/>
          </a:solidFill>
        </p:spPr>
        <p:txBody>
          <a:bodyPr wrap="none" lIns="0" tIns="0" rIns="0" bIns="0">
            <a:noAutofit/>
          </a:bodyPr>
          <a:lstStyle/>
          <a:p>
            <a:pPr marL="0" marR="0" indent="0" algn="ctr"/>
            <a:r>
              <a:rPr lang="tr" sz="1200" b="1">
                <a:solidFill>
                  <a:srgbClr val="FFFFFF"/>
                </a:solidFill>
                <a:latin typeface="Tahoma"/>
              </a:rPr>
              <a:t>ORMAN BAKANLIĞI</a:t>
            </a:r>
          </a:p>
        </p:txBody>
      </p:sp>
      <p:sp>
        <p:nvSpPr>
          <p:cNvPr id="12" name="Dikdörtgen 11"/>
          <p:cNvSpPr/>
          <p:nvPr/>
        </p:nvSpPr>
        <p:spPr>
          <a:xfrm>
            <a:off x="1099594" y="6792024"/>
            <a:ext cx="3127480" cy="296312"/>
          </a:xfrm>
          <a:prstGeom prst="rect">
            <a:avLst/>
          </a:prstGeom>
          <a:solidFill>
            <a:srgbClr val="1D0D04"/>
          </a:solidFill>
        </p:spPr>
        <p:txBody>
          <a:bodyPr lIns="0" tIns="0" rIns="0" bIns="0">
            <a:noAutofit/>
          </a:bodyPr>
          <a:lstStyle/>
          <a:p>
            <a:pPr marL="0" marR="0" indent="0" algn="ctr">
              <a:lnSpc>
                <a:spcPct val="108000"/>
              </a:lnSpc>
            </a:pPr>
            <a:r>
              <a:rPr lang="tr" sz="850">
                <a:solidFill>
                  <a:srgbClr val="FFFFFF"/>
                </a:solidFill>
                <a:latin typeface="Segoe UI"/>
              </a:rPr>
              <a:t>HAYVANCILIK GENEL MÜDÜRLÜĞÜ </a:t>
            </a:r>
            <a:r>
              <a:rPr lang="tr" sz="900">
                <a:solidFill>
                  <a:srgbClr val="F0E8DC"/>
                </a:solidFill>
                <a:latin typeface="Tahoma"/>
              </a:rPr>
              <a:t>İDARİ İŞLER VE KOORDİNASYON DAİRE BAŞKANLIĞI</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34DABA-44CD-441D-8361-61D68400A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70C9CA8-6EE9-4CA9-AC44-3C583A342915}">
  <ds:schemaRefs>
    <ds:schemaRef ds:uri="http://schemas.microsoft.com/sharepoint/v3/contenttype/forms"/>
  </ds:schemaRefs>
</ds:datastoreItem>
</file>

<file path=customXml/itemProps3.xml><?xml version="1.0" encoding="utf-8"?>
<ds:datastoreItem xmlns:ds="http://schemas.openxmlformats.org/officeDocument/2006/customXml" ds:itemID="{CBF33131-C721-43A4-B62E-B10E79E35FB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10544</Words>
  <Application>Microsoft Office PowerPoint</Application>
  <PresentationFormat>Özel</PresentationFormat>
  <Paragraphs>1588</Paragraphs>
  <Slides>90</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90</vt:i4>
      </vt:variant>
    </vt:vector>
  </HeadingPairs>
  <TitlesOfParts>
    <vt:vector size="101" baseType="lpstr">
      <vt:lpstr>Arial</vt:lpstr>
      <vt:lpstr>Book Antiqua</vt:lpstr>
      <vt:lpstr>Calibri</vt:lpstr>
      <vt:lpstr>Cambria</vt:lpstr>
      <vt:lpstr>Corbel</vt:lpstr>
      <vt:lpstr>Garamond</vt:lpstr>
      <vt:lpstr>Segoe UI</vt:lpstr>
      <vt:lpstr>Tahoma</vt:lpstr>
      <vt:lpstr>Times New Roman</vt:lpstr>
      <vt:lpstr>Verdana</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Hayvancılık Desteklemeleri Rehberi_05.01.2026</dc:title>
  <dc:subject/>
  <dc:creator>HAYVANCILIK GENEL MÜDÜRLÜĞÜ</dc:creator>
  <cp:keywords>DAG9igjNAO4,BAGHMISXolQ,0</cp:keywords>
  <cp:lastModifiedBy>PC</cp:lastModifiedBy>
  <cp:revision>1</cp:revision>
  <dcterms:modified xsi:type="dcterms:W3CDTF">2026-02-05T12:55:45Z</dcterms:modified>
</cp:coreProperties>
</file>